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authors.xml" ContentType="application/vnd.ms-powerpoint.authors+xml"/>
  <Override PartName="/ppt/theme/theme3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920" r:id="rId4"/>
  </p:sldMasterIdLst>
  <p:notesMasterIdLst>
    <p:notesMasterId r:id="rId14"/>
  </p:notesMasterIdLst>
  <p:handoutMasterIdLst>
    <p:handoutMasterId r:id="rId15"/>
  </p:handoutMasterIdLst>
  <p:sldIdLst>
    <p:sldId id="405" r:id="rId5"/>
    <p:sldId id="406" r:id="rId6"/>
    <p:sldId id="2147483208" r:id="rId7"/>
    <p:sldId id="2147483204" r:id="rId8"/>
    <p:sldId id="2147483206" r:id="rId9"/>
    <p:sldId id="2147482387" r:id="rId10"/>
    <p:sldId id="639" r:id="rId11"/>
    <p:sldId id="635" r:id="rId12"/>
    <p:sldId id="647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09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3" roundtripDataSignature="AMtx7mh3YP3xexYcFoahXa2ehi0H5V4Za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05383F3-1795-6C0B-5859-22F85252F5B1}" name="LAMBRECHT Regine (ESTAT-EXT)" initials="RL" userId="S::Regine.LAMBRECHT@ext.ec.europa.eu::1a5166bf-0d9b-4429-b96c-64f3c887b7a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D0D0D"/>
    <a:srgbClr val="003399"/>
    <a:srgbClr val="FFD34E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E4ECE3-7577-4C6A-A6F4-B0EEF84A6B9A}" v="69" dt="2025-02-24T15:36:14.657"/>
    <p1510:client id="{AC82B5AE-4CFF-4536-8965-C99F925D7390}" v="35" dt="2025-02-24T15:16:50.5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4019" autoAdjust="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>
        <p:guide orient="horz" pos="2092"/>
        <p:guide pos="3840"/>
      </p:guideLst>
    </p:cSldViewPr>
  </p:slideViewPr>
  <p:outlineViewPr>
    <p:cViewPr>
      <p:scale>
        <a:sx n="33" d="100"/>
        <a:sy n="33" d="100"/>
      </p:scale>
      <p:origin x="0" y="-10743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09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59" Type="http://schemas.microsoft.com/office/2018/10/relationships/authors" Target="authors.xml"/><Relationship Id="rId2" Type="http://schemas.openxmlformats.org/officeDocument/2006/relationships/customXml" Target="../customXml/item2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3" Type="http://customschemas.google.com/relationships/presentationmetadata" Target="metadata"/><Relationship Id="rId58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60" Type="http://schemas.openxmlformats.org/officeDocument/2006/relationships/customXml" Target="../customXml/item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56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4D34D8-E3B4-F069-6ADD-F8D442E609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2191E5-897D-1F21-6B64-C79FF3AD2E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E606C-77CD-45C1-9571-DE74CA837D88}" type="datetimeFigureOut">
              <a:rPr lang="en-IE" smtClean="0"/>
              <a:t>10/07/2026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903FA3-5DC7-AAE3-B405-7184FD6B12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454CF8-DBD9-2EAE-C757-6C20B65855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08B9C-ED77-41BB-BC53-D69EC8827C7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153203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page option 1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75400-3E4A-4805-76D4-89E3DBA22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17486"/>
            <a:ext cx="2743200" cy="17252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r>
              <a:rPr lang="fr-BE" dirty="0"/>
              <a:t>DD/MM/YYYY</a:t>
            </a:r>
            <a:endParaRPr lang="en-IE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90A50-B43D-A2B6-515F-75425256A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040714"/>
            <a:ext cx="10515600" cy="1020337"/>
          </a:xfrm>
          <a:noFill/>
        </p:spPr>
        <p:txBody>
          <a:bodyPr>
            <a:noAutofit/>
          </a:bodyPr>
          <a:lstStyle>
            <a:lvl1pPr>
              <a:defRPr sz="8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a title</a:t>
            </a:r>
            <a:endParaRPr lang="en-IE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9D02D42-BA7D-84CC-873F-80F08362B35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219575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600E4EF-7051-9AAC-2C78-0958FBC514B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8199" y="5243158"/>
            <a:ext cx="3176847" cy="304616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>
              <a:buNone/>
              <a:defRPr sz="1600" b="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European Commission">
            <a:extLst>
              <a:ext uri="{FF2B5EF4-FFF2-40B4-BE49-F238E27FC236}">
                <a16:creationId xmlns:a16="http://schemas.microsoft.com/office/drawing/2014/main" id="{85D80D5D-B11B-B8B1-1D33-81E7377D595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3383" y="5738784"/>
            <a:ext cx="2544024" cy="941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5015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 userDrawn="1">
          <p15:clr>
            <a:srgbClr val="FBAE40"/>
          </p15:clr>
        </p15:guide>
        <p15:guide id="4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5570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39DED1-43B7-A54B-D3D7-54792E535D2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85570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416748-3994-A02A-B7BD-AC8272883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6A56761B-AC86-49AF-4B3B-2CCCDB7A47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85691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5570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C0E4D59-AF6A-8993-094A-5A4FED57EA3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85570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3588F2-1E00-50BC-0820-CB663EE971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7575C568-2951-1529-11F7-C12F1B0677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59454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AA9BB-29EC-79EA-02CA-8452ADF649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1BA1A05-4F7E-D9F9-D094-9C9394F846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7298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8270BF-EE76-A46D-95E0-FB617042099B}"/>
              </a:ext>
            </a:extLst>
          </p:cNvPr>
          <p:cNvSpPr>
            <a:spLocks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7262511B-BA2E-7984-66D6-B5152DA09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11" name="Picture 10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B557BE9-B8DC-E601-A0F8-16CD84F918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EFAC7B2-2467-A72A-9F8B-CBD0FB0D8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12" name="Footer Placeholder 8">
            <a:extLst>
              <a:ext uri="{FF2B5EF4-FFF2-40B4-BE49-F238E27FC236}">
                <a16:creationId xmlns:a16="http://schemas.microsoft.com/office/drawing/2014/main" id="{D838E642-5C12-54DE-94A0-3EDA044A54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223666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colu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ECCFB38-4E5F-126B-A212-3CBD911F983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083"/>
            <a:ext cx="4670502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36259F-C7F8-D963-3DFD-92239B4D3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083"/>
            <a:ext cx="5181600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02BBC44B-821F-21ED-8464-03E5216981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22B46DA4-CDDE-5119-2E5E-AD549E681C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A321162-C08B-5D98-4E1F-FE50C321D8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75400899-1203-EA20-07C6-EFFB182F41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816760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1A8786C-FCBD-3783-706E-0CBF5B0343E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467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4DC31AC-D39C-A8A3-ED76-D3399E224DE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7400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635DEE-A882-2487-2337-D6BB66A7AF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440D1373-D055-D2EC-8197-171DDBDADD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01730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 text three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F39438-760E-ED2B-8243-319A5EF047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68465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A7DAD-79FF-9241-7523-B9F28613F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2284C9D-0459-8584-A6B3-FFE83837141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8730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9454014D-FC40-DABB-5F97-62E05A376F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8724403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E2655-E9DF-246B-F4FD-D62B2B37A4B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1C7A71E-B4AA-350C-C619-6CD926C5FB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90199"/>
            <a:ext cx="3045644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B64B145-4048-55E1-B2E9-6B27CC0E5870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586925" y="2010169"/>
            <a:ext cx="3132055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6044468-6F92-BCD9-357B-E3328166560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86926" y="2690199"/>
            <a:ext cx="3132055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E2839C1-28EB-C84A-8FE0-1EB86DE1BDE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8422064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1E8E11D-2B2A-C5C5-EFFC-16D79851057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422064" y="2690199"/>
            <a:ext cx="3045644" cy="259823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761D88-1D18-A805-8D96-5BEBFEFE21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C4BB2291-2147-D1C0-AB46-6D3DE9C2DA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7201717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F9DE773-46A1-EE6A-D3DF-FC96DCA4C7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3834467-B58A-08E2-AA0A-DB1D50F360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5" name="Picture 4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570F0233-3DB4-DD9F-5F0F-396910702D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4DF5A1-9706-DCB7-1601-51D0F26AE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FB7DFF0-1C84-8F6C-0408-2B15151261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3256195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9BD169-F6A4-2E23-F2D4-B7DED1FC99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C2FD4-3B80-FE70-83EA-C9956AF11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B7624A9B-CC72-EEB9-2AE2-FDB9629A0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0859237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5;p31">
            <a:extLst>
              <a:ext uri="{FF2B5EF4-FFF2-40B4-BE49-F238E27FC236}">
                <a16:creationId xmlns:a16="http://schemas.microsoft.com/office/drawing/2014/main" id="{D3CADB7B-43FA-62FF-A4B3-5E073752114C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981200"/>
            <a:ext cx="12192000" cy="48767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10E61F-C8F9-4190-1EE4-9217CF0F1D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594518"/>
            <a:ext cx="10515600" cy="1068400"/>
          </a:xfrm>
          <a:solidFill>
            <a:schemeClr val="bg1"/>
          </a:solidFill>
        </p:spPr>
        <p:txBody>
          <a:bodyPr lIns="144000" tIns="144000" rIns="144000" bIns="144000" anchor="b">
            <a:noAutofit/>
          </a:bodyPr>
          <a:lstStyle>
            <a:lvl1pPr>
              <a:defRPr sz="8800"/>
            </a:lvl1pPr>
          </a:lstStyle>
          <a:p>
            <a:r>
              <a:rPr lang="en-US" dirty="0"/>
              <a:t>Click to add a title</a:t>
            </a:r>
            <a:endParaRPr lang="en-IE" dirty="0"/>
          </a:p>
        </p:txBody>
      </p:sp>
      <p:sp>
        <p:nvSpPr>
          <p:cNvPr id="6" name="Content Placeholder 14">
            <a:extLst>
              <a:ext uri="{FF2B5EF4-FFF2-40B4-BE49-F238E27FC236}">
                <a16:creationId xmlns:a16="http://schemas.microsoft.com/office/drawing/2014/main" id="{F041A8C2-E23F-3F85-E8AE-2AEEB496419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942564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95398073-E69B-2867-360F-504F7007FD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6437CF6F-3079-899D-F025-61C0BCD596A4}"/>
              </a:ext>
            </a:extLst>
          </p:cNvPr>
          <p:cNvPicPr/>
          <p:nvPr userDrawn="1"/>
        </p:nvPicPr>
        <p:blipFill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European Commission">
            <a:extLst>
              <a:ext uri="{FF2B5EF4-FFF2-40B4-BE49-F238E27FC236}">
                <a16:creationId xmlns:a16="http://schemas.microsoft.com/office/drawing/2014/main" id="{97034CB8-2B4A-3519-77AF-1512D68F2797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664" y="174518"/>
            <a:ext cx="2544024" cy="915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95979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and 4 images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91;p33">
            <a:extLst>
              <a:ext uri="{FF2B5EF4-FFF2-40B4-BE49-F238E27FC236}">
                <a16:creationId xmlns:a16="http://schemas.microsoft.com/office/drawing/2014/main" id="{A9F38C94-2545-ED67-4909-C5A475FCF803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3538332" y="2197664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Google Shape;95;p33">
            <a:extLst>
              <a:ext uri="{FF2B5EF4-FFF2-40B4-BE49-F238E27FC236}">
                <a16:creationId xmlns:a16="http://schemas.microsoft.com/office/drawing/2014/main" id="{45EC68E1-18F5-04CB-00B3-F8948F3B4F18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6161035" y="2197663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0A4763F-1C9A-B628-1609-DA5C75C90F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02758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Google Shape;91;p33">
            <a:extLst>
              <a:ext uri="{FF2B5EF4-FFF2-40B4-BE49-F238E27FC236}">
                <a16:creationId xmlns:a16="http://schemas.microsoft.com/office/drawing/2014/main" id="{0AB5F208-A96D-CEBC-874F-7B719FD86FE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3538332" y="4031391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7" name="Google Shape;95;p33">
            <a:extLst>
              <a:ext uri="{FF2B5EF4-FFF2-40B4-BE49-F238E27FC236}">
                <a16:creationId xmlns:a16="http://schemas.microsoft.com/office/drawing/2014/main" id="{0AC28D44-5B34-89F9-D8AB-62E99E380E3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161035" y="4031390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14095A4F-385F-CF4A-5E10-E3628D85F6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02758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92A6C90-A6CE-C107-4350-7906F5FDD7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839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A45C4F8-1803-A72B-10DF-5927ABF6E4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839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F9C7B51-3F16-5ABF-3BE2-AA17BD10DB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F256C38A-CD2B-89BF-A117-9ED92151C6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04727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6457" y="589047"/>
            <a:ext cx="7587343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766457" y="1895333"/>
            <a:ext cx="7587342" cy="384557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E7AFEC3F-1C21-3132-B967-9F0F25A560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02728" y="62689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159177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F83483-47D9-4712-A8D7-6CBF61775821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 dirty="0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7"/>
            <a:ext cx="5138057" cy="717240"/>
          </a:xfrm>
          <a:solidFill>
            <a:schemeClr val="bg1"/>
          </a:solidFill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bg1"/>
                </a:solidFill>
                <a:highlight>
                  <a:srgbClr val="003399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7724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2F035CA-6728-7746-C9FC-81382094BF06}"/>
              </a:ext>
            </a:extLst>
          </p:cNvPr>
          <p:cNvSpPr/>
          <p:nvPr/>
        </p:nvSpPr>
        <p:spPr>
          <a:xfrm>
            <a:off x="5388429" y="0"/>
            <a:ext cx="6803571" cy="6857999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DE701F0-97E6-7792-DA18-AD6E08BC874A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 dirty="0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6"/>
            <a:ext cx="5138057" cy="1000267"/>
          </a:xfrm>
          <a:noFill/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tx2"/>
                </a:solidFill>
                <a:highlight>
                  <a:srgbClr val="FFD34E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noFill/>
        </p:spPr>
        <p:txBody>
          <a:bodyPr>
            <a:noAutofit/>
          </a:bodyPr>
          <a:lstStyle>
            <a:lvl1pPr marL="0" indent="0">
              <a:buClr>
                <a:schemeClr val="bg1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07C9B7E-A9F7-E74E-8B7F-3BB737CA39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B7786630-3DC2-B1C3-65DD-397E446197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2073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in 2 columns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7773642" y="0"/>
            <a:ext cx="4418358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8936A4-CDCB-C345-F71F-92F2A35F2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1067"/>
            <a:ext cx="7915275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E590DB-1C31-60F0-D6F8-A1706796115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38200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4C5D68-6EAE-4A7A-7185-241C6CF3B9BB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305921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blue flag with yellow stars&#10;&#10;Description automatically generated">
            <a:extLst>
              <a:ext uri="{FF2B5EF4-FFF2-40B4-BE49-F238E27FC236}">
                <a16:creationId xmlns:a16="http://schemas.microsoft.com/office/drawing/2014/main" id="{901A7271-B7CF-4C49-1423-D7CA7ECEF2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C0DCEE1B-27AC-37B6-7683-71F823E43E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97D846-EECB-7092-C88A-21E2250BD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296A4E82-A1A1-EFC7-7768-E6DDC71C43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2559539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314E959-31F1-870D-FAE7-99D8E6333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F6ADE38F-D638-BFB1-E702-D0F6D0CB0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28489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coloured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2517C-B46F-A98F-0643-A97107DEC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2" name="Footer Placeholder 8">
            <a:extLst>
              <a:ext uri="{FF2B5EF4-FFF2-40B4-BE49-F238E27FC236}">
                <a16:creationId xmlns:a16="http://schemas.microsoft.com/office/drawing/2014/main" id="{2D6F6E54-ED8F-C9DE-9355-5B2E347C24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21836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a coloured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30C1291-4A16-4E7F-D6F2-0662C6CCE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690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706136"/>
            <a:ext cx="4840275" cy="346317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21CCFCC-12CB-E276-21C2-DAA2C8D36EC9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93779" y="1706137"/>
            <a:ext cx="4960021" cy="346317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240A71C-FBDC-ABE7-AF08-221E5E629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C1FACF7A-9967-0A10-F75B-7E70FCAB2B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305228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posi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3559404-34AB-2AB1-76B4-CB85000D6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16904"/>
            <a:ext cx="10515600" cy="816904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012AF7B-3A7E-8763-817E-DD321C64A6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8A2B82B-3461-6DA2-3E41-F3AC8139182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tx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Google Shape;66;p29" descr="Quote">
            <a:extLst>
              <a:ext uri="{FF2B5EF4-FFF2-40B4-BE49-F238E27FC236}">
                <a16:creationId xmlns:a16="http://schemas.microsoft.com/office/drawing/2014/main" id="{2BA61D73-E039-6C69-A4A9-27D86CB30D1D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ue flag with yellow stars&#10;&#10;Description automatically generated">
            <a:extLst>
              <a:ext uri="{FF2B5EF4-FFF2-40B4-BE49-F238E27FC236}">
                <a16:creationId xmlns:a16="http://schemas.microsoft.com/office/drawing/2014/main" id="{BE2FFB7F-6A6F-E203-E2CE-AAC503E40F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Google Shape;66;p29" descr="Quote">
            <a:extLst>
              <a:ext uri="{FF2B5EF4-FFF2-40B4-BE49-F238E27FC236}">
                <a16:creationId xmlns:a16="http://schemas.microsoft.com/office/drawing/2014/main" id="{D61A7912-F509-F977-C8A3-05B55096DDA4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ue flag with yellow stars&#10;&#10;Description automatically generated">
            <a:extLst>
              <a:ext uri="{FF2B5EF4-FFF2-40B4-BE49-F238E27FC236}">
                <a16:creationId xmlns:a16="http://schemas.microsoft.com/office/drawing/2014/main" id="{519F3A2E-810F-F3DF-534B-DFE8563EDC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0BD146-26A9-B2E3-790A-137432E69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2" name="Footer Placeholder 8">
            <a:extLst>
              <a:ext uri="{FF2B5EF4-FFF2-40B4-BE49-F238E27FC236}">
                <a16:creationId xmlns:a16="http://schemas.microsoft.com/office/drawing/2014/main" id="{3E557AF9-465E-61C3-8C33-29231AE45B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513491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ega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16039EEF-B8E6-4383-4827-068F061175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BE876A1-64BE-0A6D-B28E-A01C8883D1F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bg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oogle Shape;66;p29" descr="Quote">
            <a:extLst>
              <a:ext uri="{FF2B5EF4-FFF2-40B4-BE49-F238E27FC236}">
                <a16:creationId xmlns:a16="http://schemas.microsoft.com/office/drawing/2014/main" id="{E1B4A183-929D-5431-B365-FECE6A72A484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6CD1AA0-BE2D-038C-5423-E271CF1636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148383-BBA9-7909-CFDF-60BEA0FE9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3511"/>
            <a:ext cx="10515600" cy="816904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pic>
        <p:nvPicPr>
          <p:cNvPr id="6" name="Google Shape;66;p29" descr="Quote">
            <a:extLst>
              <a:ext uri="{FF2B5EF4-FFF2-40B4-BE49-F238E27FC236}">
                <a16:creationId xmlns:a16="http://schemas.microsoft.com/office/drawing/2014/main" id="{DE2EBF53-76CE-6C8F-0861-C3A5D384E18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AB87E6E1-A561-866F-CE99-26D9647684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765A446-C679-3C21-6DB2-E6E244E9D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11C79F0A-B650-EE29-9ABF-AC09E77535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850225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78779EA-6394-AAE5-959A-6BB82A7D90AE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Google Shape;75;p31">
            <a:extLst>
              <a:ext uri="{FF2B5EF4-FFF2-40B4-BE49-F238E27FC236}">
                <a16:creationId xmlns:a16="http://schemas.microsoft.com/office/drawing/2014/main" id="{66DB0E40-389A-4ADF-E594-6BBAB29E7192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D6BCEAD-64F8-A9C2-D826-FF1F037B2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A59C8E60-AD13-6DDB-15AD-A3F8E3F22A7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239B419-47F7-2FF3-C377-FBB7B2DBA6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4" name="Footer Placeholder 8">
            <a:extLst>
              <a:ext uri="{FF2B5EF4-FFF2-40B4-BE49-F238E27FC236}">
                <a16:creationId xmlns:a16="http://schemas.microsoft.com/office/drawing/2014/main" id="{D8C14CF6-6F1D-C458-1F86-A760F31FEE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545229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rcle picture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152718" y="1683033"/>
            <a:ext cx="3886563" cy="3886563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43A5598A-C2EA-5505-BEB5-E80CA68A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3D5D7A7A-28D1-BC55-7F75-53B9E5FBC5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2B7D111-DE2E-9994-A799-F62F38E83D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33A6EEA9-52B7-550C-7CFD-E465C8DB4F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300562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4D01C79-8E51-7320-51B2-6B4D1CD158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6200794-8F7F-E0F0-3735-90CCC24A8A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71D99-21D4-ED76-0E54-1ECA6FD71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4" name="Footer Placeholder 8">
            <a:extLst>
              <a:ext uri="{FF2B5EF4-FFF2-40B4-BE49-F238E27FC236}">
                <a16:creationId xmlns:a16="http://schemas.microsoft.com/office/drawing/2014/main" id="{36249086-331D-49C8-6F5E-1FD73ADA23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758344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whit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37EF38B-E8AF-66F2-44F8-7A5DA7FF34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0850E44D-CF7B-5CF4-6BF7-5B2F65007A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47060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ircles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4" name="Google Shape;128;p36">
            <a:extLst>
              <a:ext uri="{FF2B5EF4-FFF2-40B4-BE49-F238E27FC236}">
                <a16:creationId xmlns:a16="http://schemas.microsoft.com/office/drawing/2014/main" id="{C6066961-5253-C2E8-C59C-7D3AEA190748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4407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87354" y="179242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Google Shape;128;p36">
            <a:extLst>
              <a:ext uri="{FF2B5EF4-FFF2-40B4-BE49-F238E27FC236}">
                <a16:creationId xmlns:a16="http://schemas.microsoft.com/office/drawing/2014/main" id="{530B519E-B8E9-0851-34A7-4EBCABDB1F24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838198" y="379352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7CC6BA2-60D9-1664-3253-8468AB06B3BA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2887352" y="394186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Google Shape;128;p36">
            <a:extLst>
              <a:ext uri="{FF2B5EF4-FFF2-40B4-BE49-F238E27FC236}">
                <a16:creationId xmlns:a16="http://schemas.microsoft.com/office/drawing/2014/main" id="{B0466037-50F3-96B3-1B0E-06D3D18B8BCE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6422796" y="167960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BC1C8BB-B6BF-EFC9-4FB7-FE68ADABF649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471950" y="182795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2B2D1DEC-353D-0530-46BD-FAC7D81DC42A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6422794" y="382905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EC01048-C2DE-CFE9-C353-8ED3741099B7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471948" y="397739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7E4CCE-C35C-C711-24D0-0F4BCA80C2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3B38F9D4-3EE2-3396-18AD-F87E421900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3098333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rectangles pictures white background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15" name="Google Shape;97;p33">
            <a:extLst>
              <a:ext uri="{FF2B5EF4-FFF2-40B4-BE49-F238E27FC236}">
                <a16:creationId xmlns:a16="http://schemas.microsoft.com/office/drawing/2014/main" id="{51CBB8A7-3E08-DCAC-14AF-878AC33CDC30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38200" y="1931348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3438DF5-CCC4-87AD-037A-C14F79B62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8868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Google Shape;97;p33">
            <a:extLst>
              <a:ext uri="{FF2B5EF4-FFF2-40B4-BE49-F238E27FC236}">
                <a16:creationId xmlns:a16="http://schemas.microsoft.com/office/drawing/2014/main" id="{BFE9E99F-07A9-26A1-106E-78351E5222CA}"/>
              </a:ext>
            </a:extLst>
          </p:cNvPr>
          <p:cNvSpPr>
            <a:spLocks noGrp="1"/>
          </p:cNvSpPr>
          <p:nvPr>
            <p:ph type="pic" idx="7"/>
          </p:nvPr>
        </p:nvSpPr>
        <p:spPr>
          <a:xfrm>
            <a:off x="838202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8A6A52A8-BCDE-0058-03FA-48265F58CC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8868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Google Shape;95;p33">
            <a:extLst>
              <a:ext uri="{FF2B5EF4-FFF2-40B4-BE49-F238E27FC236}">
                <a16:creationId xmlns:a16="http://schemas.microsoft.com/office/drawing/2014/main" id="{A15E4B72-6400-86B0-FD40-4FCA9F38655E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80157" y="1931348"/>
            <a:ext cx="2461593" cy="163815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6022ECE-0EE9-F2CA-72F3-353CAD2AB4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587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97;p33">
            <a:extLst>
              <a:ext uri="{FF2B5EF4-FFF2-40B4-BE49-F238E27FC236}">
                <a16:creationId xmlns:a16="http://schemas.microsoft.com/office/drawing/2014/main" id="{0D3E0C88-3573-7B0F-D8F7-5AAD283A42F2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180157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5F2FF4C0-B8CC-5E9A-7FF2-0BA1FD8666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91587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3F815C1-0113-F490-4A53-0227959CF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40C61561-6F08-5417-8327-52799F6125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011212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 squared pictures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2993028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5" name="Google Shape;116;p35">
            <a:extLst>
              <a:ext uri="{FF2B5EF4-FFF2-40B4-BE49-F238E27FC236}">
                <a16:creationId xmlns:a16="http://schemas.microsoft.com/office/drawing/2014/main" id="{80AA888C-2660-9749-11E6-8A96DD56EAC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147856" y="161372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Google Shape;117;p35">
            <a:extLst>
              <a:ext uri="{FF2B5EF4-FFF2-40B4-BE49-F238E27FC236}">
                <a16:creationId xmlns:a16="http://schemas.microsoft.com/office/drawing/2014/main" id="{95752BFF-4A6F-68EA-E048-C405D776F6A9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7302684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9" name="Google Shape;118;p35">
            <a:extLst>
              <a:ext uri="{FF2B5EF4-FFF2-40B4-BE49-F238E27FC236}">
                <a16:creationId xmlns:a16="http://schemas.microsoft.com/office/drawing/2014/main" id="{69A61CD2-9393-897F-4851-B55A256B6577}"/>
              </a:ext>
            </a:extLst>
          </p:cNvPr>
          <p:cNvSpPr>
            <a:spLocks noGrp="1"/>
          </p:cNvSpPr>
          <p:nvPr>
            <p:ph type="pic" idx="6"/>
          </p:nvPr>
        </p:nvSpPr>
        <p:spPr>
          <a:xfrm>
            <a:off x="9457512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5" name="Google Shape;114;p35">
            <a:extLst>
              <a:ext uri="{FF2B5EF4-FFF2-40B4-BE49-F238E27FC236}">
                <a16:creationId xmlns:a16="http://schemas.microsoft.com/office/drawing/2014/main" id="{5BBBB0BA-17D9-1A2A-5573-A96E32CB11C7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38200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6" name="Google Shape;115;p35">
            <a:extLst>
              <a:ext uri="{FF2B5EF4-FFF2-40B4-BE49-F238E27FC236}">
                <a16:creationId xmlns:a16="http://schemas.microsoft.com/office/drawing/2014/main" id="{E234676C-5503-D335-7C9F-8EBF756F24A7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2993028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7" name="Google Shape;116;p35">
            <a:extLst>
              <a:ext uri="{FF2B5EF4-FFF2-40B4-BE49-F238E27FC236}">
                <a16:creationId xmlns:a16="http://schemas.microsoft.com/office/drawing/2014/main" id="{8C059826-5CA9-F193-6C89-8B0DECF9ACE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147856" y="379975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8" name="Google Shape;117;p35">
            <a:extLst>
              <a:ext uri="{FF2B5EF4-FFF2-40B4-BE49-F238E27FC236}">
                <a16:creationId xmlns:a16="http://schemas.microsoft.com/office/drawing/2014/main" id="{E57729DD-0495-06CF-3D2B-B8EC5F7D6EF2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302684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9" name="Google Shape;118;p35">
            <a:extLst>
              <a:ext uri="{FF2B5EF4-FFF2-40B4-BE49-F238E27FC236}">
                <a16:creationId xmlns:a16="http://schemas.microsoft.com/office/drawing/2014/main" id="{DDFD3960-357B-A667-2997-F567232AE448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9457512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4EF7B-6FA5-122A-260D-E885CDDAA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2F8295BB-BABD-70B5-D58D-1DF08E62A28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652003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2" name="Google Shape;121;p35">
            <a:extLst>
              <a:ext uri="{FF2B5EF4-FFF2-40B4-BE49-F238E27FC236}">
                <a16:creationId xmlns:a16="http://schemas.microsoft.com/office/drawing/2014/main" id="{2EA4C09F-A3D0-2FDF-C8EF-EDEF2FCF78CE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CC5C1-4287-4FC9-8450-3D86D951FE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F95AF122-27C1-57B4-2A7C-54A134842A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486140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8" name="Google Shape;114;p35">
            <a:extLst>
              <a:ext uri="{FF2B5EF4-FFF2-40B4-BE49-F238E27FC236}">
                <a16:creationId xmlns:a16="http://schemas.microsoft.com/office/drawing/2014/main" id="{F38470BA-1066-4059-A16D-B9EE9722C73D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Google Shape;115;p35">
            <a:extLst>
              <a:ext uri="{FF2B5EF4-FFF2-40B4-BE49-F238E27FC236}">
                <a16:creationId xmlns:a16="http://schemas.microsoft.com/office/drawing/2014/main" id="{4C5EDD4B-6148-8C81-CEE4-C4C5BFE4E787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9" name="Google Shape;121;p35">
            <a:extLst>
              <a:ext uri="{FF2B5EF4-FFF2-40B4-BE49-F238E27FC236}">
                <a16:creationId xmlns:a16="http://schemas.microsoft.com/office/drawing/2014/main" id="{85A61031-57E6-E855-38A1-FA502D6C575D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C730096-D3D5-78FF-DEE5-BE9525C4DB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9F566B8-5CFB-8DB0-6A67-925C39BEF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800A1-1EE4-975A-7B55-1404DB41F0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D39D4F72-AD6A-6B47-A2FF-9CFB1C55FFA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69800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page with credi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444;p20">
            <a:extLst>
              <a:ext uri="{FF2B5EF4-FFF2-40B4-BE49-F238E27FC236}">
                <a16:creationId xmlns:a16="http://schemas.microsoft.com/office/drawing/2014/main" id="{DA7E9652-CF81-1788-7674-E1FA25BFE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144BEB-A192-AF1A-3CE0-A12C2705D8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996499"/>
            <a:ext cx="10515600" cy="16668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oogle Shape;444;p20">
            <a:extLst>
              <a:ext uri="{FF2B5EF4-FFF2-40B4-BE49-F238E27FC236}">
                <a16:creationId xmlns:a16="http://schemas.microsoft.com/office/drawing/2014/main" id="{8A55753B-1E31-7005-E76C-7A1B520A3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FE782E-88D7-720D-47B0-E5C4BDBFE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134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46C79FD-C571-418B-AB0F-5EE936C85276}" type="slidenum">
              <a:rPr kumimoji="0" lang="en-GB" sz="1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1945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D5B256C-F848-9C9F-2A9C-E218DE9A199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A1F22256-0B85-5AAD-C0B2-E8F5E3C500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203509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1 Column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1A231-5EDC-C1A1-4ABB-BC6DA52F4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0" bIns="45720" rtlCol="0" anchor="t">
            <a:noAutofit/>
          </a:bodyPr>
          <a:lstStyle>
            <a:lvl1pPr>
              <a:defRPr lang="en-US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224402-4AF5-E408-D3B7-C91183711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4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February</a:t>
            </a:r>
            <a:r>
              <a:rPr kumimoji="0" lang="es-E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2025</a:t>
            </a: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DB1DA6-2C96-66B0-2A4C-85DA50585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NTT DATA Corporation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979F26-3C27-4303-6B8D-77E75E532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60D39823-8059-4D49-BD26-6D32C31B8621}" type="slidenum"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D21A092-B787-801E-8664-20954CF6809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81000" y="1371600"/>
            <a:ext cx="114300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96004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lnSpc>
                <a:spcPct val="100000"/>
              </a:lnSpc>
              <a:spcAft>
                <a:spcPts val="1800"/>
              </a:spcAft>
              <a:defRPr/>
            </a:lvl2pPr>
            <a:lvl3pPr>
              <a:lnSpc>
                <a:spcPct val="100000"/>
              </a:lnSpc>
              <a:spcAft>
                <a:spcPts val="1800"/>
              </a:spcAft>
              <a:defRPr/>
            </a:lvl3pPr>
            <a:lvl4pPr>
              <a:lnSpc>
                <a:spcPct val="100000"/>
              </a:lnSpc>
              <a:spcAft>
                <a:spcPts val="1800"/>
              </a:spcAft>
              <a:defRPr/>
            </a:lvl4pPr>
            <a:lvl5pPr>
              <a:lnSpc>
                <a:spcPct val="100000"/>
              </a:lnSpc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F46C79FD-C571-418B-AB0F-5EE936C85276}" type="slidenum">
              <a:rPr kumimoji="0" lang="en-GB" sz="1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59357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865"/>
            <a:ext cx="171620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070189" y="3602038"/>
            <a:ext cx="10156297" cy="165576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9124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D58619-8012-9B7D-9C59-16671B37457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A0835BD4-2C09-6FBA-FC30-3BD6A28667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813748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145A3C0-5810-CECB-04D1-E370BADB2EE8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 tIns="144000" rIns="144000" bIns="144000" anchor="ctr"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BD178DF-B2B3-E383-43AA-D54BBF2273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C194F48-423C-93CB-1A61-CE12CAB5B4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5037411D-B917-4DD6-582A-69CDCB27DA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540935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9526B31-D383-5ABA-08B1-8097743DECE0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D7151F52-9DDF-CEC4-58EC-587B7A1D77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blue flag with yellow stars&#10;&#10;Description automatically generated">
            <a:extLst>
              <a:ext uri="{FF2B5EF4-FFF2-40B4-BE49-F238E27FC236}">
                <a16:creationId xmlns:a16="http://schemas.microsoft.com/office/drawing/2014/main" id="{8B94F84F-1590-9DE6-C3AC-9FBA58E40E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6D8387C3-85B8-44CF-42FB-C414F5876B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49851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BBD8A8F-01F7-069C-2D69-AFCA2F78D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87499CD-21D1-84C4-7FD1-F33A39639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3A7104ED-A036-D2F4-B40F-5A65C505AC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39922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09BE7C2-2602-0313-8D83-EAB1C755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342900" indent="-342900"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/>
            </a:lvl1pPr>
            <a:lvl2pPr>
              <a:buClr>
                <a:schemeClr val="tx2"/>
              </a:buClr>
              <a:buSzPct val="100000"/>
              <a:defRPr sz="1800"/>
            </a:lvl2pPr>
            <a:lvl3pPr>
              <a:buClr>
                <a:schemeClr val="tx2"/>
              </a:buClr>
              <a:defRPr sz="1600"/>
            </a:lvl3pPr>
            <a:lvl4pPr>
              <a:buClr>
                <a:schemeClr val="tx2"/>
              </a:buClr>
              <a:defRPr sz="14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D43C2E6-DFE0-78B7-AEF2-E94F28383C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2BE520F0-58F1-06F4-10C5-832EFDCE68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74900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FE374-A678-A684-FA4B-26330CF65F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4A1E0C-386D-FF7A-6872-1942CD4335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38200" y="365126"/>
            <a:ext cx="10515600" cy="816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EE66B9-5E84-94E6-4EDD-A9E25FB07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42619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0"/>
            <a:endParaRPr lang="en-US" dirty="0"/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653097-A9FD-84E7-4EFA-47C8DA485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CE57FDCE-6642-0FA5-3739-FA81457769C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5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640C55-B1A0-5DE0-B0E4-F05DE5506E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A12B438D-C839-BF7B-253A-401802D9F2AC}"/>
              </a:ext>
            </a:extLst>
          </p:cNvPr>
          <p:cNvPicPr/>
          <p:nvPr userDrawn="1"/>
        </p:nvPicPr>
        <p:blipFill>
          <a:blip r:embed="rId45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756ABFE-DCB4-5FCC-525D-A462F5BB02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29934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  <p:sldLayoutId id="2147483937" r:id="rId17"/>
    <p:sldLayoutId id="2147483938" r:id="rId18"/>
    <p:sldLayoutId id="2147483939" r:id="rId19"/>
    <p:sldLayoutId id="2147483940" r:id="rId20"/>
    <p:sldLayoutId id="2147483941" r:id="rId21"/>
    <p:sldLayoutId id="2147483942" r:id="rId22"/>
    <p:sldLayoutId id="2147483943" r:id="rId23"/>
    <p:sldLayoutId id="2147483944" r:id="rId24"/>
    <p:sldLayoutId id="2147483945" r:id="rId25"/>
    <p:sldLayoutId id="2147483946" r:id="rId26"/>
    <p:sldLayoutId id="2147483947" r:id="rId27"/>
    <p:sldLayoutId id="2147483948" r:id="rId28"/>
    <p:sldLayoutId id="2147483949" r:id="rId29"/>
    <p:sldLayoutId id="2147483950" r:id="rId30"/>
    <p:sldLayoutId id="2147483951" r:id="rId31"/>
    <p:sldLayoutId id="2147483952" r:id="rId32"/>
    <p:sldLayoutId id="2147483953" r:id="rId33"/>
    <p:sldLayoutId id="2147483954" r:id="rId34"/>
    <p:sldLayoutId id="2147483955" r:id="rId35"/>
    <p:sldLayoutId id="2147483956" r:id="rId36"/>
    <p:sldLayoutId id="2147483957" r:id="rId37"/>
    <p:sldLayoutId id="2147483958" r:id="rId38"/>
    <p:sldLayoutId id="2147483959" r:id="rId39"/>
    <p:sldLayoutId id="2147483960" r:id="rId40"/>
    <p:sldLayoutId id="2147483961" r:id="rId41"/>
    <p:sldLayoutId id="2147483962" r:id="rId4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 userDrawn="1">
          <p15:clr>
            <a:srgbClr val="F26B43"/>
          </p15:clr>
        </p15:guide>
        <p15:guide id="4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1.xml"/><Relationship Id="rId4" Type="http://schemas.openxmlformats.org/officeDocument/2006/relationships/hyperlink" Target="https://open-science-cloud.ec.europa.eu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12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1.png"/><Relationship Id="rId11" Type="http://schemas.openxmlformats.org/officeDocument/2006/relationships/hyperlink" Target="https://open-science-cloud.ec.europa.eu/" TargetMode="External"/><Relationship Id="rId5" Type="http://schemas.openxmlformats.org/officeDocument/2006/relationships/image" Target="../media/image18.png"/><Relationship Id="rId10" Type="http://schemas.openxmlformats.org/officeDocument/2006/relationships/hyperlink" Target="https://my-eurohpc.eu/" TargetMode="External"/><Relationship Id="rId4" Type="http://schemas.openxmlformats.org/officeDocument/2006/relationships/image" Target="../media/image17.png"/><Relationship Id="rId9" Type="http://schemas.openxmlformats.org/officeDocument/2006/relationships/hyperlink" Target="https://platform.destine.eu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9F6CA-A608-C963-E5CC-C9C2DB3C6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EOSC EU Node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172F0-6D24-FE1E-0828-ED7086C31B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219575"/>
            <a:ext cx="5698524" cy="611188"/>
          </a:xfrm>
        </p:spPr>
        <p:txBody>
          <a:bodyPr/>
          <a:lstStyle/>
          <a:p>
            <a:r>
              <a:rPr lang="en-IE"/>
              <a:t>Update July 2026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6C5D11-791D-7494-291C-541E34CC5565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en-IE"/>
              <a:t>Jordi Duatis, DG CNECT C.1</a:t>
            </a:r>
          </a:p>
        </p:txBody>
      </p:sp>
    </p:spTree>
    <p:extLst>
      <p:ext uri="{BB962C8B-B14F-4D97-AF65-F5344CB8AC3E}">
        <p14:creationId xmlns:p14="http://schemas.microsoft.com/office/powerpoint/2010/main" val="499586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43BB879-DF43-6F4B-AC53-48807E350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8897"/>
            <a:ext cx="7915275" cy="717240"/>
          </a:xfrm>
        </p:spPr>
        <p:txBody>
          <a:bodyPr/>
          <a:lstStyle/>
          <a:p>
            <a:r>
              <a:rPr lang="en-IE"/>
              <a:t>EOSC EU Node at glance</a:t>
            </a:r>
            <a:br>
              <a:rPr lang="en-IE" b="1"/>
            </a:br>
            <a:r>
              <a:rPr lang="en-US" sz="1600" b="1">
                <a:highlight>
                  <a:srgbClr val="FFD34E"/>
                </a:highlight>
              </a:rPr>
              <a:t>Digital Platform for the European Research Community and for the Commission</a:t>
            </a:r>
            <a:endParaRPr lang="en-IE" b="1">
              <a:highlight>
                <a:srgbClr val="FFD34E"/>
              </a:highlight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F8DB391-0386-ECE7-1DC0-DD8E4B74D598}"/>
              </a:ext>
            </a:extLst>
          </p:cNvPr>
          <p:cNvGrpSpPr/>
          <p:nvPr/>
        </p:nvGrpSpPr>
        <p:grpSpPr>
          <a:xfrm>
            <a:off x="8957694" y="0"/>
            <a:ext cx="3234306" cy="6858000"/>
            <a:chOff x="8957694" y="0"/>
            <a:chExt cx="3234306" cy="68580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F173430-F9C4-5AC5-26E6-A8F3F6DAD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57694" y="0"/>
              <a:ext cx="3234306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CC1AA5E-A9DA-268D-B7CB-94248D6D53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58785" y="5971809"/>
              <a:ext cx="806637" cy="788712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7BAB86C7-DE8A-23F5-0286-6B2D0579EAAD}"/>
              </a:ext>
            </a:extLst>
          </p:cNvPr>
          <p:cNvSpPr txBox="1"/>
          <p:nvPr/>
        </p:nvSpPr>
        <p:spPr>
          <a:xfrm>
            <a:off x="886021" y="1429472"/>
            <a:ext cx="6787551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Tx/>
              <a:buFont typeface="Arial"/>
              <a:buNone/>
              <a:tabLst/>
              <a:defRPr/>
            </a:pPr>
            <a:r>
              <a:rPr kumimoji="0" lang="en-IE" sz="1400" b="1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Europe’s trusted entry point to the European Open Science Cloud (EOSC)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1400" b="0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Access high-value FAIR European research data, services, and infrastructure resources (</a:t>
            </a:r>
            <a:r>
              <a:rPr kumimoji="0" lang="en-IE" sz="1400" b="0" i="1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e.g., EuroHPC Federation, AI Factories, Research Infrastructures</a:t>
            </a:r>
            <a:r>
              <a:rPr kumimoji="0" lang="en-IE" sz="1400" b="0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1400" b="0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Enables cross-border, cross-discipline scientific collaboration at scale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1400" b="0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Built on </a:t>
            </a:r>
            <a:r>
              <a:rPr kumimoji="0" lang="en-IE" sz="1400" b="1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interoperability, sovereignty, trust</a:t>
            </a:r>
            <a:r>
              <a:rPr kumimoji="0" lang="en-IE" sz="1400" b="0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, and open science principles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IE" sz="1400" b="0" i="0" u="none" strike="noStrike" kern="0" cap="none" spc="0" normalizeH="0" baseline="0" noProof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D1D7EC-E46C-0D59-D462-932283C4C00B}"/>
              </a:ext>
            </a:extLst>
          </p:cNvPr>
          <p:cNvSpPr txBox="1"/>
          <p:nvPr/>
        </p:nvSpPr>
        <p:spPr>
          <a:xfrm>
            <a:off x="838199" y="5233145"/>
            <a:ext cx="824541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Tx/>
              <a:buFont typeface="Arial"/>
              <a:buNone/>
              <a:tabLst/>
              <a:defRPr/>
            </a:pPr>
            <a:r>
              <a:rPr kumimoji="0" lang="en-IE" sz="1400" b="1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Impact at a glance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1400" b="0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Pan-European federated platform potentially serving </a:t>
            </a:r>
            <a:r>
              <a:rPr kumimoji="0" lang="en-IE" sz="1400" b="1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 million researchers </a:t>
            </a:r>
            <a:r>
              <a:rPr kumimoji="0" lang="en-IE" sz="1400" b="0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in Europe and beyond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1400" b="0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Rapid user adoption and growing service ecosystem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1400" b="0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Strategic policy impact: </a:t>
            </a:r>
            <a:r>
              <a:rPr kumimoji="0" lang="en-IE" sz="1400" b="0" i="0" u="sng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ERA Policy Action</a:t>
            </a:r>
            <a:r>
              <a:rPr kumimoji="0" lang="en-IE" sz="1400" b="0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, </a:t>
            </a:r>
            <a:r>
              <a:rPr kumimoji="0" lang="en-IE" sz="1400" b="0" i="0" u="sng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Data Union Strategy</a:t>
            </a:r>
            <a:r>
              <a:rPr kumimoji="0" lang="en-IE" sz="1400" b="0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, </a:t>
            </a:r>
            <a:r>
              <a:rPr kumimoji="0" lang="en-IE" sz="1400" b="0" i="0" u="sng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AI Continent Action Plan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E" sz="1400" b="0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Used by Commission internal services (</a:t>
            </a:r>
            <a:r>
              <a:rPr kumimoji="0" lang="en-IE" sz="1400" b="0" i="1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CNECT, RTD, JRC, others…</a:t>
            </a:r>
            <a:r>
              <a:rPr kumimoji="0" lang="en-IE" sz="1400" b="0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D356EDE-BD6E-BCED-0479-993A9645DFD8}"/>
              </a:ext>
            </a:extLst>
          </p:cNvPr>
          <p:cNvGrpSpPr/>
          <p:nvPr/>
        </p:nvGrpSpPr>
        <p:grpSpPr>
          <a:xfrm>
            <a:off x="838200" y="3020439"/>
            <a:ext cx="3106590" cy="2046967"/>
            <a:chOff x="3576258" y="2774544"/>
            <a:chExt cx="3106590" cy="2046967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55858E5-E9D4-7899-EAF8-6402756ED5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74861" y="3102072"/>
              <a:ext cx="3007987" cy="1719439"/>
            </a:xfrm>
            <a:prstGeom prst="rect">
              <a:avLst/>
            </a:prstGeom>
            <a:ln w="63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B4D1E5A-9087-1F3C-F3B2-467CE4A87952}"/>
                </a:ext>
              </a:extLst>
            </p:cNvPr>
            <p:cNvSpPr txBox="1"/>
            <p:nvPr/>
          </p:nvSpPr>
          <p:spPr>
            <a:xfrm>
              <a:off x="3576258" y="2774544"/>
              <a:ext cx="205537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E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EOSC EU Node - User Space 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7F77BD3-4D10-3B2A-6422-DA2FA55C8485}"/>
              </a:ext>
            </a:extLst>
          </p:cNvPr>
          <p:cNvGrpSpPr/>
          <p:nvPr/>
        </p:nvGrpSpPr>
        <p:grpSpPr>
          <a:xfrm>
            <a:off x="4075849" y="3008014"/>
            <a:ext cx="4591573" cy="2275179"/>
            <a:chOff x="6963096" y="2774544"/>
            <a:chExt cx="4591573" cy="227517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950D2E16-2160-A606-DFC4-DE0FE5735686}"/>
                </a:ext>
              </a:extLst>
            </p:cNvPr>
            <p:cNvGrpSpPr/>
            <p:nvPr/>
          </p:nvGrpSpPr>
          <p:grpSpPr>
            <a:xfrm>
              <a:off x="6963096" y="2990525"/>
              <a:ext cx="4591573" cy="2059198"/>
              <a:chOff x="5543728" y="1679524"/>
              <a:chExt cx="6310267" cy="2729997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8A1B708B-B4E9-2FBD-2E02-CB34540EC0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43728" y="1679524"/>
                <a:ext cx="6310267" cy="2729997"/>
              </a:xfrm>
              <a:prstGeom prst="rect">
                <a:avLst/>
              </a:prstGeom>
            </p:spPr>
          </p:pic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9EAC2A68-646B-9995-F2B9-FC273489C353}"/>
                  </a:ext>
                </a:extLst>
              </p:cNvPr>
              <p:cNvSpPr/>
              <p:nvPr/>
            </p:nvSpPr>
            <p:spPr>
              <a:xfrm>
                <a:off x="8597322" y="2994870"/>
                <a:ext cx="780176" cy="787223"/>
              </a:xfrm>
              <a:prstGeom prst="ellipse">
                <a:avLst/>
              </a:prstGeom>
              <a:noFill/>
              <a:ln w="38100">
                <a:solidFill>
                  <a:schemeClr val="accent5"/>
                </a:solidFill>
              </a:ln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E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188E46D-4719-F455-DDF0-90D88C761FC7}"/>
                  </a:ext>
                </a:extLst>
              </p:cNvPr>
              <p:cNvSpPr txBox="1"/>
              <p:nvPr/>
            </p:nvSpPr>
            <p:spPr>
              <a:xfrm>
                <a:off x="8526023" y="3782092"/>
                <a:ext cx="1399134" cy="5185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E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rPr>
                  <a:t>EOSC EU Node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E" sz="900" b="0" i="0" u="none" strike="noStrike" kern="1200" cap="none" spc="0" normalizeH="0" baseline="0" noProof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rPr>
                  <a:t>DG CNECT</a:t>
                </a: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BEDACED-2305-5171-F1B7-385025AC5EF8}"/>
                  </a:ext>
                </a:extLst>
              </p:cNvPr>
              <p:cNvSpPr/>
              <p:nvPr/>
            </p:nvSpPr>
            <p:spPr>
              <a:xfrm>
                <a:off x="5913783" y="1838739"/>
                <a:ext cx="1749287" cy="574313"/>
              </a:xfrm>
              <a:prstGeom prst="rect">
                <a:avLst/>
              </a:prstGeom>
              <a:noFill/>
              <a:ln w="254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E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7C6AFC7-16D8-CCBB-C983-D5F4AE1985F3}"/>
                </a:ext>
              </a:extLst>
            </p:cNvPr>
            <p:cNvSpPr txBox="1"/>
            <p:nvPr/>
          </p:nvSpPr>
          <p:spPr>
            <a:xfrm>
              <a:off x="7123404" y="2774544"/>
              <a:ext cx="243207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IE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Core node of the EOSC Federation 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DC9FB93-9C35-0D69-228C-BADC1EB5A327}"/>
              </a:ext>
            </a:extLst>
          </p:cNvPr>
          <p:cNvSpPr txBox="1"/>
          <p:nvPr/>
        </p:nvSpPr>
        <p:spPr>
          <a:xfrm>
            <a:off x="8997561" y="3344089"/>
            <a:ext cx="339865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50k+ visitors, 5800+ users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185M+ research products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13 nodes offering 70+ services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JRC users enabled</a:t>
            </a:r>
          </a:p>
        </p:txBody>
      </p:sp>
    </p:spTree>
    <p:extLst>
      <p:ext uri="{BB962C8B-B14F-4D97-AF65-F5344CB8AC3E}">
        <p14:creationId xmlns:p14="http://schemas.microsoft.com/office/powerpoint/2010/main" val="1000888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F4705-ACBC-C33A-46DB-0F2BAA266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195" y="298132"/>
            <a:ext cx="10515600" cy="782357"/>
          </a:xfrm>
        </p:spPr>
        <p:txBody>
          <a:bodyPr/>
          <a:lstStyle/>
          <a:p>
            <a:r>
              <a:rPr lang="en-IE"/>
              <a:t>Users, Credits, Infrastructure usage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E07366-07BB-148D-7371-1EE6236096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2207" y="1553190"/>
            <a:ext cx="7740282" cy="44230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1263C8-8FE7-73BE-7CAD-947CCBAEFD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11" y="1553190"/>
            <a:ext cx="4054415" cy="21692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82ECEF-A41C-3B1C-FF5E-20496DBB4C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10" y="3839304"/>
            <a:ext cx="4054416" cy="21369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E0D7A2F-14EB-3F50-4724-05DE62D7758F}"/>
              </a:ext>
            </a:extLst>
          </p:cNvPr>
          <p:cNvSpPr txBox="1"/>
          <p:nvPr/>
        </p:nvSpPr>
        <p:spPr>
          <a:xfrm>
            <a:off x="1839889" y="1636317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E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USERS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FD8B40-CACA-1559-0E6C-DE59071EB2D0}"/>
              </a:ext>
            </a:extLst>
          </p:cNvPr>
          <p:cNvSpPr txBox="1"/>
          <p:nvPr/>
        </p:nvSpPr>
        <p:spPr>
          <a:xfrm>
            <a:off x="1766951" y="3918161"/>
            <a:ext cx="8595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E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CREDITS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3C664F-7682-304D-3726-9B73D81AA049}"/>
              </a:ext>
            </a:extLst>
          </p:cNvPr>
          <p:cNvSpPr txBox="1"/>
          <p:nvPr/>
        </p:nvSpPr>
        <p:spPr>
          <a:xfrm>
            <a:off x="6037346" y="1646942"/>
            <a:ext cx="42300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E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VIRTUAL MACHINES AND KUBERNETES CONTAINERS</a:t>
            </a:r>
          </a:p>
        </p:txBody>
      </p:sp>
    </p:spTree>
    <p:extLst>
      <p:ext uri="{BB962C8B-B14F-4D97-AF65-F5344CB8AC3E}">
        <p14:creationId xmlns:p14="http://schemas.microsoft.com/office/powerpoint/2010/main" val="2404195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2910D-7291-B588-1BF6-C883C871C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EOSC EU Node - Releases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03CAEF3-BC3D-6F31-74F4-6366B01A8BB8}"/>
              </a:ext>
            </a:extLst>
          </p:cNvPr>
          <p:cNvGraphicFramePr>
            <a:graphicFrameLocks noGrp="1"/>
          </p:cNvGraphicFramePr>
          <p:nvPr/>
        </p:nvGraphicFramePr>
        <p:xfrm>
          <a:off x="1328615" y="1787642"/>
          <a:ext cx="9847385" cy="328271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777614">
                  <a:extLst>
                    <a:ext uri="{9D8B030D-6E8A-4147-A177-3AD203B41FA5}">
                      <a16:colId xmlns:a16="http://schemas.microsoft.com/office/drawing/2014/main" val="264992112"/>
                    </a:ext>
                  </a:extLst>
                </a:gridCol>
                <a:gridCol w="5069771">
                  <a:extLst>
                    <a:ext uri="{9D8B030D-6E8A-4147-A177-3AD203B41FA5}">
                      <a16:colId xmlns:a16="http://schemas.microsoft.com/office/drawing/2014/main" val="2358508232"/>
                    </a:ext>
                  </a:extLst>
                </a:gridCol>
              </a:tblGrid>
              <a:tr h="354448">
                <a:tc>
                  <a:txBody>
                    <a:bodyPr/>
                    <a:lstStyle/>
                    <a:p>
                      <a:pPr algn="ctr"/>
                      <a:r>
                        <a:rPr lang="en-IE" sz="1600">
                          <a:solidFill>
                            <a:schemeClr val="bg1"/>
                          </a:solidFill>
                        </a:rPr>
                        <a:t>Researchers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>
                          <a:solidFill>
                            <a:schemeClr val="bg1"/>
                          </a:solidFill>
                        </a:rPr>
                        <a:t>Contributors</a:t>
                      </a: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3878981"/>
                  </a:ext>
                </a:extLst>
              </a:tr>
              <a:tr h="436991">
                <a:tc>
                  <a:txBody>
                    <a:bodyPr/>
                    <a:lstStyle/>
                    <a:p>
                      <a:r>
                        <a:rPr lang="en-IE" sz="1600" b="0">
                          <a:solidFill>
                            <a:schemeClr val="tx2"/>
                          </a:solidFill>
                        </a:rPr>
                        <a:t>40k Credit top-up for EC-funded projects and Credit Vouchers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b="0">
                          <a:solidFill>
                            <a:schemeClr val="tx2"/>
                          </a:solidFill>
                        </a:rPr>
                        <a:t>Open-source Software and Architecture Document release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1950724"/>
                  </a:ext>
                </a:extLst>
              </a:tr>
              <a:tr h="611787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IE" sz="1600" b="1">
                          <a:solidFill>
                            <a:schemeClr val="tx2"/>
                          </a:solidFill>
                        </a:rPr>
                        <a:t>New Learning Pathways and Certificates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IE" sz="1600" b="1">
                          <a:solidFill>
                            <a:schemeClr val="tx2"/>
                          </a:solidFill>
                        </a:rPr>
                        <a:t>Contributors Dashboard (onboarding) – RSOPv1.0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en-IE" sz="1600" b="1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1810834"/>
                  </a:ext>
                </a:extLst>
              </a:tr>
              <a:tr h="354448">
                <a:tc>
                  <a:txBody>
                    <a:bodyPr/>
                    <a:lstStyle/>
                    <a:p>
                      <a:r>
                        <a:rPr lang="en-IE" sz="1600" b="1">
                          <a:solidFill>
                            <a:schemeClr val="tx2"/>
                          </a:solidFill>
                        </a:rPr>
                        <a:t>Binder for Jupyter Notebooks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b="1">
                          <a:solidFill>
                            <a:schemeClr val="tx2"/>
                          </a:solidFill>
                        </a:rPr>
                        <a:t>Node Registry – NRPv1.0</a:t>
                      </a:r>
                    </a:p>
                    <a:p>
                      <a:endParaRPr lang="en-IE" sz="1600" b="1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073822"/>
                  </a:ext>
                </a:extLst>
              </a:tr>
              <a:tr h="3544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IE" sz="1600" b="1">
                          <a:solidFill>
                            <a:schemeClr val="tx2"/>
                          </a:solidFill>
                        </a:rPr>
                        <a:t>High Availability DBaaS in OKD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IE" sz="1600" b="1">
                          <a:solidFill>
                            <a:schemeClr val="tx2"/>
                          </a:solidFill>
                        </a:rPr>
                        <a:t>Helpdesk as a Service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IE" sz="1600" b="1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860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600" b="1">
                          <a:solidFill>
                            <a:schemeClr val="tx2"/>
                          </a:solidFill>
                        </a:rPr>
                        <a:t>500GB Group Spaces in ownCloud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E" sz="1600" b="1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IE" sz="1600" b="1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185268"/>
                  </a:ext>
                </a:extLst>
              </a:tr>
            </a:tbl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id="{160620CC-F968-3F58-AFDD-F9C8DB99C1B2}"/>
              </a:ext>
            </a:extLst>
          </p:cNvPr>
          <p:cNvSpPr/>
          <p:nvPr/>
        </p:nvSpPr>
        <p:spPr>
          <a:xfrm>
            <a:off x="695564" y="2719754"/>
            <a:ext cx="633046" cy="2350603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E" sz="1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SUMMER RELEASE 2026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D0C358-C932-C526-D860-E82B88FC5804}"/>
              </a:ext>
            </a:extLst>
          </p:cNvPr>
          <p:cNvSpPr txBox="1"/>
          <p:nvPr/>
        </p:nvSpPr>
        <p:spPr>
          <a:xfrm>
            <a:off x="1250462" y="5369169"/>
            <a:ext cx="64636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E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More features and capabilities to be released by the EOSC Symposium 2026…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IE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E" sz="1600" b="1" i="0" u="none" strike="noStrike" kern="0" cap="none" spc="0" normalizeH="0" baseline="0" noProof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MOST IMPORTANTLY, MAKE THE FEDERATION OPERATIONAL</a:t>
            </a:r>
          </a:p>
        </p:txBody>
      </p:sp>
    </p:spTree>
    <p:extLst>
      <p:ext uri="{BB962C8B-B14F-4D97-AF65-F5344CB8AC3E}">
        <p14:creationId xmlns:p14="http://schemas.microsoft.com/office/powerpoint/2010/main" val="2299403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5B49F7-2ED4-49C9-180F-5C4CBEB1A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4F1BA6AB-A812-CCA0-AF7C-30ADA9BB3AA4}"/>
              </a:ext>
            </a:extLst>
          </p:cNvPr>
          <p:cNvSpPr/>
          <p:nvPr/>
        </p:nvSpPr>
        <p:spPr>
          <a:xfrm>
            <a:off x="2499371" y="1570650"/>
            <a:ext cx="5206346" cy="338295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449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137E42-BFB1-1ADB-6558-82F7516B9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56" y="243320"/>
            <a:ext cx="10515600" cy="782357"/>
          </a:xfrm>
        </p:spPr>
        <p:txBody>
          <a:bodyPr/>
          <a:lstStyle/>
          <a:p>
            <a:r>
              <a:rPr lang="en-IE" sz="3600"/>
              <a:t>EOSC EU Node’s roadmap</a:t>
            </a:r>
            <a:br>
              <a:rPr lang="en-IE" sz="3600"/>
            </a:br>
            <a:r>
              <a:rPr lang="en-IE" sz="2400">
                <a:solidFill>
                  <a:schemeClr val="accent5"/>
                </a:solidFill>
              </a:rPr>
              <a:t>Minimum Viable Product 2026</a:t>
            </a:r>
            <a:endParaRPr lang="en-IE" sz="3600">
              <a:solidFill>
                <a:schemeClr val="accent5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91CD0A-0CAC-7D1A-5A17-36742079E047}"/>
              </a:ext>
            </a:extLst>
          </p:cNvPr>
          <p:cNvSpPr/>
          <p:nvPr/>
        </p:nvSpPr>
        <p:spPr>
          <a:xfrm>
            <a:off x="3748035" y="1859170"/>
            <a:ext cx="3225167" cy="383252"/>
          </a:xfrm>
          <a:prstGeom prst="rect">
            <a:avLst/>
          </a:prstGeom>
          <a:solidFill>
            <a:srgbClr val="035DC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User Space - AAI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A899C7-AA3C-F919-F310-28616AA47B69}"/>
              </a:ext>
            </a:extLst>
          </p:cNvPr>
          <p:cNvSpPr/>
          <p:nvPr/>
        </p:nvSpPr>
        <p:spPr>
          <a:xfrm>
            <a:off x="5265583" y="2343781"/>
            <a:ext cx="1707620" cy="78235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0" i="0" u="none" strike="noStrike" kern="1200" cap="none" spc="0" normalizeH="0" baseline="0" noProof="0">
                <a:ln>
                  <a:noFill/>
                </a:ln>
                <a:solidFill>
                  <a:srgbClr val="004494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Tools Hub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2FF2DA0-8CA4-6C63-4A14-B758EC3272B0}"/>
              </a:ext>
            </a:extLst>
          </p:cNvPr>
          <p:cNvSpPr/>
          <p:nvPr/>
        </p:nvSpPr>
        <p:spPr>
          <a:xfrm>
            <a:off x="3748034" y="2333900"/>
            <a:ext cx="1416597" cy="782356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Data Catalogues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22746F6-1EA2-CBFD-D873-E005D44F4DD2}"/>
              </a:ext>
            </a:extLst>
          </p:cNvPr>
          <p:cNvSpPr/>
          <p:nvPr/>
        </p:nvSpPr>
        <p:spPr>
          <a:xfrm>
            <a:off x="2702215" y="3207734"/>
            <a:ext cx="1487156" cy="103246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1" i="0" u="none" strike="noStrike" kern="1200" cap="none" spc="0" normalizeH="0" baseline="0" noProof="0">
                <a:ln>
                  <a:noFill/>
                </a:ln>
                <a:solidFill>
                  <a:srgbClr val="004494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Jupyter</a:t>
            </a:r>
            <a:r>
              <a:rPr kumimoji="0" lang="en-IE" sz="1800" b="0" i="0" u="none" strike="noStrike" kern="1200" cap="none" spc="0" normalizeH="0" baseline="0" noProof="0">
                <a:ln>
                  <a:noFill/>
                </a:ln>
                <a:solidFill>
                  <a:srgbClr val="004494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Notebooks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47C5265-F104-2B89-DAAF-AC8FB9889AD8}"/>
              </a:ext>
            </a:extLst>
          </p:cNvPr>
          <p:cNvSpPr/>
          <p:nvPr/>
        </p:nvSpPr>
        <p:spPr>
          <a:xfrm>
            <a:off x="4378834" y="3207734"/>
            <a:ext cx="1487156" cy="103246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1" i="0" u="none" strike="noStrike" kern="1200" cap="none" spc="0" normalizeH="0" baseline="0" noProof="0">
                <a:ln>
                  <a:noFill/>
                </a:ln>
                <a:solidFill>
                  <a:srgbClr val="E76C53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REANA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b="0" i="1" u="none" strike="noStrike" kern="1200" cap="none" spc="0" normalizeH="0" baseline="0" noProof="0">
                <a:ln>
                  <a:noFill/>
                </a:ln>
                <a:solidFill>
                  <a:srgbClr val="E76C53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by CERN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BBB43FB-4869-9CD9-1C22-2E70C599A10D}"/>
              </a:ext>
            </a:extLst>
          </p:cNvPr>
          <p:cNvSpPr/>
          <p:nvPr/>
        </p:nvSpPr>
        <p:spPr>
          <a:xfrm>
            <a:off x="6055453" y="3207734"/>
            <a:ext cx="1487156" cy="103246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1" i="0" u="none" strike="noStrike" kern="1200" cap="none" spc="0" normalizeH="0" baseline="0" noProof="0">
                <a:ln>
                  <a:noFill/>
                </a:ln>
                <a:solidFill>
                  <a:srgbClr val="E76C53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Galaxy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b="0" i="1" u="none" strike="noStrike" kern="1200" cap="none" spc="0" normalizeH="0" baseline="0" noProof="0">
                <a:ln>
                  <a:noFill/>
                </a:ln>
                <a:solidFill>
                  <a:srgbClr val="E76C53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by NFDI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7475B5-D549-913F-0277-59AB7629CAA2}"/>
              </a:ext>
            </a:extLst>
          </p:cNvPr>
          <p:cNvSpPr/>
          <p:nvPr/>
        </p:nvSpPr>
        <p:spPr>
          <a:xfrm>
            <a:off x="2762506" y="4310168"/>
            <a:ext cx="4612983" cy="341049"/>
          </a:xfrm>
          <a:prstGeom prst="rect">
            <a:avLst/>
          </a:prstGeom>
          <a:solidFill>
            <a:srgbClr val="035DC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Self-service API</a:t>
            </a:r>
          </a:p>
        </p:txBody>
      </p:sp>
      <p:pic>
        <p:nvPicPr>
          <p:cNvPr id="36" name="Picture 35" descr="A black and blue logo&#10;&#10;AI-generated content may be incorrect.">
            <a:extLst>
              <a:ext uri="{FF2B5EF4-FFF2-40B4-BE49-F238E27FC236}">
                <a16:creationId xmlns:a16="http://schemas.microsoft.com/office/drawing/2014/main" id="{3732F8BC-8A5E-0BF6-4EC5-C5EA616266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64" y="3117539"/>
            <a:ext cx="1911134" cy="127472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D4D2CBC-87EE-DF67-26DA-A3B5EE287D01}"/>
              </a:ext>
            </a:extLst>
          </p:cNvPr>
          <p:cNvSpPr txBox="1"/>
          <p:nvPr/>
        </p:nvSpPr>
        <p:spPr>
          <a:xfrm>
            <a:off x="102921" y="3952645"/>
            <a:ext cx="2446504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Research and Innovation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Federation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200" b="0" i="0" u="none" strike="noStrike" kern="120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</a:t>
            </a:r>
            <a:r>
              <a:rPr kumimoji="0" lang="en-IE" sz="1100" b="1" i="0" u="none" strike="noStrike" kern="1200" cap="none" spc="0" normalizeH="0" baseline="3000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st</a:t>
            </a:r>
            <a:r>
              <a:rPr kumimoji="0" lang="en-IE" sz="1100" b="1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and 2</a:t>
            </a:r>
            <a:r>
              <a:rPr kumimoji="0" lang="en-IE" sz="1100" b="1" i="0" u="none" strike="noStrike" kern="1200" cap="none" spc="0" normalizeH="0" baseline="3000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nd</a:t>
            </a:r>
            <a:r>
              <a:rPr kumimoji="0" lang="en-IE" sz="1100" b="1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wave Node Candidates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6A540D0C-08FD-8473-DB7E-1D512850CCB6}"/>
              </a:ext>
            </a:extLst>
          </p:cNvPr>
          <p:cNvCxnSpPr>
            <a:cxnSpLocks/>
          </p:cNvCxnSpPr>
          <p:nvPr/>
        </p:nvCxnSpPr>
        <p:spPr>
          <a:xfrm>
            <a:off x="2326965" y="3742736"/>
            <a:ext cx="344811" cy="0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1" name="Picture 50" descr="A logo of a company&#10;&#10;AI-generated content may be incorrect.">
            <a:extLst>
              <a:ext uri="{FF2B5EF4-FFF2-40B4-BE49-F238E27FC236}">
                <a16:creationId xmlns:a16="http://schemas.microsoft.com/office/drawing/2014/main" id="{7B10D87F-B137-2440-3793-175F04ACDB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182" y="1783443"/>
            <a:ext cx="1431448" cy="473982"/>
          </a:xfrm>
          <a:prstGeom prst="rect">
            <a:avLst/>
          </a:prstGeom>
        </p:spPr>
      </p:pic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1623EFDA-5CB7-A949-09DE-5647281BD4D4}"/>
              </a:ext>
            </a:extLst>
          </p:cNvPr>
          <p:cNvCxnSpPr>
            <a:cxnSpLocks/>
          </p:cNvCxnSpPr>
          <p:nvPr/>
        </p:nvCxnSpPr>
        <p:spPr>
          <a:xfrm>
            <a:off x="7197798" y="2086525"/>
            <a:ext cx="796788" cy="0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1ECA1BED-B38F-8144-6FB7-3A4BCAFBD7D8}"/>
              </a:ext>
            </a:extLst>
          </p:cNvPr>
          <p:cNvSpPr txBox="1"/>
          <p:nvPr/>
        </p:nvSpPr>
        <p:spPr>
          <a:xfrm>
            <a:off x="4434849" y="1584105"/>
            <a:ext cx="12682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>
                <a:ln>
                  <a:noFill/>
                </a:ln>
                <a:solidFill>
                  <a:srgbClr val="00449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EOSC EU NODE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519474D-3249-B70F-5FE3-21B5644C7B67}"/>
              </a:ext>
            </a:extLst>
          </p:cNvPr>
          <p:cNvSpPr txBox="1"/>
          <p:nvPr/>
        </p:nvSpPr>
        <p:spPr>
          <a:xfrm>
            <a:off x="8223904" y="1496200"/>
            <a:ext cx="32198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b="0" i="0" u="none" strike="noStrike" kern="1200" cap="none" spc="0" normalizeH="0" baseline="0" noProof="0">
                <a:ln>
                  <a:noFill/>
                </a:ln>
                <a:solidFill>
                  <a:srgbClr val="00449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Authentication, Authorization and Accounting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B8979A1-B844-9C63-7D9A-4EBC86D691F8}"/>
              </a:ext>
            </a:extLst>
          </p:cNvPr>
          <p:cNvSpPr txBox="1"/>
          <p:nvPr/>
        </p:nvSpPr>
        <p:spPr>
          <a:xfrm>
            <a:off x="2762506" y="4656710"/>
            <a:ext cx="168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1" u="none" strike="noStrike" kern="1200" cap="none" spc="0" normalizeH="0" baseline="0" noProof="0">
                <a:ln>
                  <a:noFill/>
                </a:ln>
                <a:solidFill>
                  <a:srgbClr val="00449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PSNC   Safespring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AC7D88-BE28-7389-C914-F3D63B412402}"/>
              </a:ext>
            </a:extLst>
          </p:cNvPr>
          <p:cNvSpPr txBox="1"/>
          <p:nvPr/>
        </p:nvSpPr>
        <p:spPr>
          <a:xfrm>
            <a:off x="3232221" y="1158603"/>
            <a:ext cx="42377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4"/>
              </a:rPr>
              <a:t>https://open-science-cloud.ec.europa.eu/</a:t>
            </a: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81417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8C13D-3154-81EA-1E49-84A62FD73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221054B5-A738-0BB5-277F-7838EEA86459}"/>
              </a:ext>
            </a:extLst>
          </p:cNvPr>
          <p:cNvSpPr/>
          <p:nvPr/>
        </p:nvSpPr>
        <p:spPr>
          <a:xfrm>
            <a:off x="2499371" y="1570650"/>
            <a:ext cx="5206346" cy="338295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4494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640D093-D67C-CC34-B309-5DAE51D05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156" y="243320"/>
            <a:ext cx="10515600" cy="782357"/>
          </a:xfrm>
        </p:spPr>
        <p:txBody>
          <a:bodyPr/>
          <a:lstStyle/>
          <a:p>
            <a:r>
              <a:rPr lang="en-IE" sz="3600"/>
              <a:t>EOSC EU Node’s roadmap</a:t>
            </a:r>
            <a:br>
              <a:rPr lang="en-IE" sz="3600"/>
            </a:br>
            <a:r>
              <a:rPr lang="en-IE" sz="2400">
                <a:solidFill>
                  <a:schemeClr val="accent5"/>
                </a:solidFill>
              </a:rPr>
              <a:t>Minimum Viable Product 2026</a:t>
            </a:r>
            <a:endParaRPr lang="en-IE" sz="3600">
              <a:solidFill>
                <a:schemeClr val="accent5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416284D-FB32-FF0C-FD43-CF49927D3790}"/>
              </a:ext>
            </a:extLst>
          </p:cNvPr>
          <p:cNvSpPr/>
          <p:nvPr/>
        </p:nvSpPr>
        <p:spPr>
          <a:xfrm>
            <a:off x="3748035" y="1859170"/>
            <a:ext cx="3225167" cy="383252"/>
          </a:xfrm>
          <a:prstGeom prst="rect">
            <a:avLst/>
          </a:prstGeom>
          <a:solidFill>
            <a:srgbClr val="035DC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User Space - AAI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E58D49B-A148-3150-EED9-FB4BDF0DA19D}"/>
              </a:ext>
            </a:extLst>
          </p:cNvPr>
          <p:cNvSpPr/>
          <p:nvPr/>
        </p:nvSpPr>
        <p:spPr>
          <a:xfrm>
            <a:off x="5265583" y="2343781"/>
            <a:ext cx="1707620" cy="78235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0" i="0" u="none" strike="noStrike" kern="1200" cap="none" spc="0" normalizeH="0" baseline="0" noProof="0">
                <a:ln>
                  <a:noFill/>
                </a:ln>
                <a:solidFill>
                  <a:srgbClr val="004494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Tools Hub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A112EE-D5F9-3C52-A61A-713B50803D6C}"/>
              </a:ext>
            </a:extLst>
          </p:cNvPr>
          <p:cNvSpPr/>
          <p:nvPr/>
        </p:nvSpPr>
        <p:spPr>
          <a:xfrm>
            <a:off x="3748034" y="2333900"/>
            <a:ext cx="1416597" cy="782356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Data Catalogues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D80C15C-49D1-30DD-D4C4-E3E66ABD336D}"/>
              </a:ext>
            </a:extLst>
          </p:cNvPr>
          <p:cNvSpPr/>
          <p:nvPr/>
        </p:nvSpPr>
        <p:spPr>
          <a:xfrm>
            <a:off x="2702215" y="3207734"/>
            <a:ext cx="1487156" cy="103246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1" i="0" u="none" strike="noStrike" kern="1200" cap="none" spc="0" normalizeH="0" baseline="0" noProof="0">
                <a:ln>
                  <a:noFill/>
                </a:ln>
                <a:solidFill>
                  <a:srgbClr val="004494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Jupyter</a:t>
            </a:r>
            <a:r>
              <a:rPr kumimoji="0" lang="en-IE" sz="1800" b="0" i="0" u="none" strike="noStrike" kern="1200" cap="none" spc="0" normalizeH="0" baseline="0" noProof="0">
                <a:ln>
                  <a:noFill/>
                </a:ln>
                <a:solidFill>
                  <a:srgbClr val="004494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Notebooks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15EA5C4-888C-D941-2F71-A4CD2E661A7C}"/>
              </a:ext>
            </a:extLst>
          </p:cNvPr>
          <p:cNvSpPr/>
          <p:nvPr/>
        </p:nvSpPr>
        <p:spPr>
          <a:xfrm>
            <a:off x="4378834" y="3207734"/>
            <a:ext cx="1487156" cy="103246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1" i="0" u="none" strike="noStrike" kern="1200" cap="none" spc="0" normalizeH="0" baseline="0" noProof="0">
                <a:ln>
                  <a:noFill/>
                </a:ln>
                <a:solidFill>
                  <a:srgbClr val="E76C53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REANA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b="0" i="1" u="none" strike="noStrike" kern="1200" cap="none" spc="0" normalizeH="0" baseline="0" noProof="0">
                <a:ln>
                  <a:noFill/>
                </a:ln>
                <a:solidFill>
                  <a:srgbClr val="E76C53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by CERN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4DC75A7-78C2-E3EF-5A88-DBD3FA1D7B6E}"/>
              </a:ext>
            </a:extLst>
          </p:cNvPr>
          <p:cNvSpPr/>
          <p:nvPr/>
        </p:nvSpPr>
        <p:spPr>
          <a:xfrm>
            <a:off x="6055453" y="3207734"/>
            <a:ext cx="1487156" cy="103246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1" i="0" u="none" strike="noStrike" kern="1200" cap="none" spc="0" normalizeH="0" baseline="0" noProof="0">
                <a:ln>
                  <a:noFill/>
                </a:ln>
                <a:solidFill>
                  <a:srgbClr val="E76C53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Galaxy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b="0" i="1" u="none" strike="noStrike" kern="1200" cap="none" spc="0" normalizeH="0" baseline="0" noProof="0">
                <a:ln>
                  <a:noFill/>
                </a:ln>
                <a:solidFill>
                  <a:srgbClr val="E76C53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by NFDI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5E3406F-C254-300D-1D79-73D8C5914B23}"/>
              </a:ext>
            </a:extLst>
          </p:cNvPr>
          <p:cNvSpPr/>
          <p:nvPr/>
        </p:nvSpPr>
        <p:spPr>
          <a:xfrm>
            <a:off x="2762506" y="4310168"/>
            <a:ext cx="4612983" cy="341049"/>
          </a:xfrm>
          <a:prstGeom prst="rect">
            <a:avLst/>
          </a:prstGeom>
          <a:solidFill>
            <a:srgbClr val="035DC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Self-service API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FE4A64B-DB9D-F773-33DA-0E74A05EC2D7}"/>
              </a:ext>
            </a:extLst>
          </p:cNvPr>
          <p:cNvSpPr/>
          <p:nvPr/>
        </p:nvSpPr>
        <p:spPr>
          <a:xfrm rot="16200000">
            <a:off x="2742885" y="2281059"/>
            <a:ext cx="1245029" cy="38412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1" u="none" strike="noStrike" kern="1200" cap="none" spc="0" normalizeH="0" baseline="0" noProof="0">
                <a:ln>
                  <a:noFill/>
                </a:ln>
                <a:solidFill>
                  <a:srgbClr val="E76C53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Simpl Proxy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96D6B71-6F73-27CD-4A3B-49E6F30C7237}"/>
              </a:ext>
            </a:extLst>
          </p:cNvPr>
          <p:cNvSpPr/>
          <p:nvPr/>
        </p:nvSpPr>
        <p:spPr>
          <a:xfrm>
            <a:off x="5445692" y="5072032"/>
            <a:ext cx="4048503" cy="38325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rgbClr val="00449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0" i="1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EuroHPC Federation Platform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FD14FB2-388E-1BFD-98F4-78347B62F3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6650" y="5552868"/>
            <a:ext cx="3316612" cy="10977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4C3FC53-D86C-6528-0C74-61EB46F0A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4586" y="5552868"/>
            <a:ext cx="1951517" cy="10977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901D9D87-29E9-E7B9-5831-D42895BB416A}"/>
              </a:ext>
            </a:extLst>
          </p:cNvPr>
          <p:cNvSpPr/>
          <p:nvPr/>
        </p:nvSpPr>
        <p:spPr>
          <a:xfrm>
            <a:off x="1371751" y="5552868"/>
            <a:ext cx="2623789" cy="782357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EU Sovereign Cloud and AI Infrastructure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63B0DF0-C5A3-9203-9281-BA77CA9EA362}"/>
              </a:ext>
            </a:extLst>
          </p:cNvPr>
          <p:cNvCxnSpPr>
            <a:cxnSpLocks/>
          </p:cNvCxnSpPr>
          <p:nvPr/>
        </p:nvCxnSpPr>
        <p:spPr>
          <a:xfrm>
            <a:off x="3445793" y="4723562"/>
            <a:ext cx="0" cy="762449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710DA77-330A-0687-1D24-D23C00E88C6A}"/>
              </a:ext>
            </a:extLst>
          </p:cNvPr>
          <p:cNvCxnSpPr>
            <a:cxnSpLocks/>
          </p:cNvCxnSpPr>
          <p:nvPr/>
        </p:nvCxnSpPr>
        <p:spPr>
          <a:xfrm>
            <a:off x="6758838" y="4723564"/>
            <a:ext cx="0" cy="289600"/>
          </a:xfrm>
          <a:prstGeom prst="straightConnector1">
            <a:avLst/>
          </a:prstGeom>
          <a:ln>
            <a:solidFill>
              <a:schemeClr val="accent6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2AD605D5-B974-2925-D115-30B9AA1A2CA4}"/>
              </a:ext>
            </a:extLst>
          </p:cNvPr>
          <p:cNvSpPr txBox="1"/>
          <p:nvPr/>
        </p:nvSpPr>
        <p:spPr>
          <a:xfrm>
            <a:off x="1678540" y="6402082"/>
            <a:ext cx="21679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1" u="none" strike="noStrike" kern="1200" cap="none" spc="0" normalizeH="0" baseline="0" noProof="0">
                <a:ln>
                  <a:noFill/>
                </a:ln>
                <a:solidFill>
                  <a:srgbClr val="4D4D4D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Procured by the EC…  </a:t>
            </a:r>
          </a:p>
        </p:txBody>
      </p:sp>
      <p:pic>
        <p:nvPicPr>
          <p:cNvPr id="36" name="Picture 35" descr="A black and blue logo&#10;&#10;AI-generated content may be incorrect.">
            <a:extLst>
              <a:ext uri="{FF2B5EF4-FFF2-40B4-BE49-F238E27FC236}">
                <a16:creationId xmlns:a16="http://schemas.microsoft.com/office/drawing/2014/main" id="{A89A6B73-BB20-A42D-F957-F38EC3462F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64" y="3117539"/>
            <a:ext cx="1911134" cy="127472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C94938C-89B3-DEF5-7366-488C7F2CA156}"/>
              </a:ext>
            </a:extLst>
          </p:cNvPr>
          <p:cNvSpPr txBox="1"/>
          <p:nvPr/>
        </p:nvSpPr>
        <p:spPr>
          <a:xfrm>
            <a:off x="102921" y="3952645"/>
            <a:ext cx="2446504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Research and Innovation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Federation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200" b="0" i="0" u="none" strike="noStrike" kern="120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</a:t>
            </a:r>
            <a:r>
              <a:rPr kumimoji="0" lang="en-IE" sz="1100" b="1" i="0" u="none" strike="noStrike" kern="1200" cap="none" spc="0" normalizeH="0" baseline="3000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st</a:t>
            </a:r>
            <a:r>
              <a:rPr kumimoji="0" lang="en-IE" sz="1100" b="1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and 2</a:t>
            </a:r>
            <a:r>
              <a:rPr kumimoji="0" lang="en-IE" sz="1100" b="1" i="0" u="none" strike="noStrike" kern="1200" cap="none" spc="0" normalizeH="0" baseline="3000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nd</a:t>
            </a:r>
            <a:r>
              <a:rPr kumimoji="0" lang="en-IE" sz="1100" b="1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wave Node Candidates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2EDD6BD-9EA2-363F-8F4A-9EDB77AE71C9}"/>
              </a:ext>
            </a:extLst>
          </p:cNvPr>
          <p:cNvCxnSpPr>
            <a:cxnSpLocks/>
          </p:cNvCxnSpPr>
          <p:nvPr/>
        </p:nvCxnSpPr>
        <p:spPr>
          <a:xfrm>
            <a:off x="2014541" y="2484918"/>
            <a:ext cx="1052908" cy="0"/>
          </a:xfrm>
          <a:prstGeom prst="straightConnector1">
            <a:avLst/>
          </a:prstGeom>
          <a:ln>
            <a:solidFill>
              <a:schemeClr val="accent6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30CAEE86-2E79-8EB0-49C6-D151D3A3CB51}"/>
              </a:ext>
            </a:extLst>
          </p:cNvPr>
          <p:cNvCxnSpPr>
            <a:cxnSpLocks/>
          </p:cNvCxnSpPr>
          <p:nvPr/>
        </p:nvCxnSpPr>
        <p:spPr>
          <a:xfrm>
            <a:off x="2326965" y="3742736"/>
            <a:ext cx="344811" cy="0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1" name="Picture 50" descr="A logo of a company&#10;&#10;AI-generated content may be incorrect.">
            <a:extLst>
              <a:ext uri="{FF2B5EF4-FFF2-40B4-BE49-F238E27FC236}">
                <a16:creationId xmlns:a16="http://schemas.microsoft.com/office/drawing/2014/main" id="{79BEE140-449F-E19A-2986-4494873B0E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182" y="1783443"/>
            <a:ext cx="1431448" cy="473982"/>
          </a:xfrm>
          <a:prstGeom prst="rect">
            <a:avLst/>
          </a:prstGeom>
        </p:spPr>
      </p:pic>
      <p:pic>
        <p:nvPicPr>
          <p:cNvPr id="53" name="Picture 52" descr="A blue and white logo with a yellow star and a white circle with a black background&#10;&#10;AI-generated content may be incorrect.">
            <a:extLst>
              <a:ext uri="{FF2B5EF4-FFF2-40B4-BE49-F238E27FC236}">
                <a16:creationId xmlns:a16="http://schemas.microsoft.com/office/drawing/2014/main" id="{6046A647-273A-A2DE-0CFB-C873E014BD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221" y="1739282"/>
            <a:ext cx="1457708" cy="473982"/>
          </a:xfrm>
          <a:prstGeom prst="rect">
            <a:avLst/>
          </a:prstGeom>
        </p:spPr>
      </p:pic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F5BBF433-9EC3-F063-C869-D2E8D5979B95}"/>
              </a:ext>
            </a:extLst>
          </p:cNvPr>
          <p:cNvCxnSpPr>
            <a:cxnSpLocks/>
          </p:cNvCxnSpPr>
          <p:nvPr/>
        </p:nvCxnSpPr>
        <p:spPr>
          <a:xfrm>
            <a:off x="7197798" y="2086525"/>
            <a:ext cx="796788" cy="0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5" name="Picture 54" descr="A logo with a pink and black design&#10;&#10;AI-generated content may be incorrect.">
            <a:extLst>
              <a:ext uri="{FF2B5EF4-FFF2-40B4-BE49-F238E27FC236}">
                <a16:creationId xmlns:a16="http://schemas.microsoft.com/office/drawing/2014/main" id="{C1D48A6D-7C24-4DF0-3AA3-ECA4DDBD9CB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895" y="5083087"/>
            <a:ext cx="715723" cy="340298"/>
          </a:xfrm>
          <a:prstGeom prst="rect">
            <a:avLst/>
          </a:prstGeom>
        </p:spPr>
      </p:pic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919B945-D039-F73C-BCEC-30EAF820DBAE}"/>
              </a:ext>
            </a:extLst>
          </p:cNvPr>
          <p:cNvCxnSpPr>
            <a:cxnSpLocks/>
          </p:cNvCxnSpPr>
          <p:nvPr/>
        </p:nvCxnSpPr>
        <p:spPr>
          <a:xfrm>
            <a:off x="7197798" y="2854982"/>
            <a:ext cx="796788" cy="0"/>
          </a:xfrm>
          <a:prstGeom prst="straightConnector1">
            <a:avLst/>
          </a:prstGeom>
          <a:ln>
            <a:solidFill>
              <a:schemeClr val="accent6"/>
            </a:solidFill>
            <a:prstDash val="solid"/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83FB64A6-F747-AE89-CC98-29B25CBB8608}"/>
              </a:ext>
            </a:extLst>
          </p:cNvPr>
          <p:cNvSpPr txBox="1"/>
          <p:nvPr/>
        </p:nvSpPr>
        <p:spPr>
          <a:xfrm>
            <a:off x="8667623" y="2331030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E76C53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AI / LLM Models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7CCA8EA-27C6-3099-11CA-A315C4176E31}"/>
              </a:ext>
            </a:extLst>
          </p:cNvPr>
          <p:cNvSpPr txBox="1"/>
          <p:nvPr/>
        </p:nvSpPr>
        <p:spPr>
          <a:xfrm>
            <a:off x="4434849" y="1584105"/>
            <a:ext cx="12682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>
                <a:ln>
                  <a:noFill/>
                </a:ln>
                <a:solidFill>
                  <a:srgbClr val="00449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EOSC EU NODE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8FB9E1F-FB0D-DC77-31F5-696CE96C71E9}"/>
              </a:ext>
            </a:extLst>
          </p:cNvPr>
          <p:cNvSpPr txBox="1"/>
          <p:nvPr/>
        </p:nvSpPr>
        <p:spPr>
          <a:xfrm>
            <a:off x="8223904" y="1496200"/>
            <a:ext cx="32198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b="0" i="0" u="none" strike="noStrike" kern="1200" cap="none" spc="0" normalizeH="0" baseline="0" noProof="0">
                <a:ln>
                  <a:noFill/>
                </a:ln>
                <a:solidFill>
                  <a:srgbClr val="00449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Authentication, Authorization and Accounting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558DB0B-9189-0CF5-0CBC-6333C76EBEB3}"/>
              </a:ext>
            </a:extLst>
          </p:cNvPr>
          <p:cNvSpPr txBox="1"/>
          <p:nvPr/>
        </p:nvSpPr>
        <p:spPr>
          <a:xfrm>
            <a:off x="2762506" y="4656710"/>
            <a:ext cx="168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1" u="none" strike="noStrike" kern="1200" cap="none" spc="0" normalizeH="0" baseline="0" noProof="0">
                <a:ln>
                  <a:noFill/>
                </a:ln>
                <a:solidFill>
                  <a:srgbClr val="00449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PSNC   Safespring</a:t>
            </a:r>
          </a:p>
        </p:txBody>
      </p:sp>
      <p:pic>
        <p:nvPicPr>
          <p:cNvPr id="11" name="Picture 10" descr="A cover of a book&#10;&#10;AI-generated content may be incorrect.">
            <a:extLst>
              <a:ext uri="{FF2B5EF4-FFF2-40B4-BE49-F238E27FC236}">
                <a16:creationId xmlns:a16="http://schemas.microsoft.com/office/drawing/2014/main" id="{5B6B5E14-D40A-043B-BD9F-364B7A66F2B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80" y="1459634"/>
            <a:ext cx="1408463" cy="140846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3F2FA1E-A32B-5739-97C7-FAA6D07AC1F5}"/>
              </a:ext>
            </a:extLst>
          </p:cNvPr>
          <p:cNvSpPr txBox="1"/>
          <p:nvPr/>
        </p:nvSpPr>
        <p:spPr>
          <a:xfrm>
            <a:off x="51788" y="2911004"/>
            <a:ext cx="23423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9"/>
              </a:rPr>
              <a:t>https://platform.destine.eu/</a:t>
            </a: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5A8B90-D7C4-4FCE-C4B7-3749ABE32AE4}"/>
              </a:ext>
            </a:extLst>
          </p:cNvPr>
          <p:cNvSpPr txBox="1"/>
          <p:nvPr/>
        </p:nvSpPr>
        <p:spPr>
          <a:xfrm>
            <a:off x="7765436" y="4675607"/>
            <a:ext cx="21806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10"/>
              </a:rPr>
              <a:t>https://my-eurohpc.eu/</a:t>
            </a: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FF1194F-E0BD-4DB8-1D89-2B8FAA3FD772}"/>
              </a:ext>
            </a:extLst>
          </p:cNvPr>
          <p:cNvSpPr txBox="1"/>
          <p:nvPr/>
        </p:nvSpPr>
        <p:spPr>
          <a:xfrm>
            <a:off x="3232221" y="1158603"/>
            <a:ext cx="42377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  <a:hlinkClick r:id="rId11"/>
              </a:rPr>
              <a:t>https://open-science-cloud.ec.europa.eu/</a:t>
            </a: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B049118-328A-7520-4527-64A64E2D8F4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219181" y="2613575"/>
            <a:ext cx="2400608" cy="98024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2627B97-7375-42EC-5CDD-380B762D03AE}"/>
              </a:ext>
            </a:extLst>
          </p:cNvPr>
          <p:cNvSpPr/>
          <p:nvPr/>
        </p:nvSpPr>
        <p:spPr>
          <a:xfrm>
            <a:off x="8131096" y="2622655"/>
            <a:ext cx="2551344" cy="9144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IE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1310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B3444-A30F-D73F-5E4D-7B107EE5D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7774" y="862084"/>
            <a:ext cx="10999304" cy="816904"/>
          </a:xfrm>
        </p:spPr>
        <p:txBody>
          <a:bodyPr/>
          <a:lstStyle/>
          <a:p>
            <a:r>
              <a:rPr lang="en-GB" sz="4000"/>
              <a:t>Managed Services for the EOSC Platform - EOSC EU Node</a:t>
            </a:r>
            <a:br>
              <a:rPr lang="en-IE"/>
            </a:b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9C2629-644A-7827-64FE-5D89AEE608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800"/>
              <a:t>The EOSC procurement – as foreseen in the Horizon Europe Research Infrastructures Work Programme 2026-2027 “</a:t>
            </a:r>
            <a:r>
              <a:rPr lang="en-GB" sz="1800" i="1"/>
              <a:t>Managed services for the EOSC Platform (EOSC EU Node)</a:t>
            </a:r>
            <a:r>
              <a:rPr lang="en-GB" sz="1800"/>
              <a:t>” – is </a:t>
            </a:r>
            <a:r>
              <a:rPr lang="en-GB" sz="1800" b="1"/>
              <a:t>to takeover and ensure the incremental improvement and continuous operation, maintenance and support of the integrated suite of managed services </a:t>
            </a:r>
            <a:r>
              <a:rPr lang="en-GB" sz="1800"/>
              <a:t>that constitute the EOSC EU Node platform in production, as a service owned by the European Commission.</a:t>
            </a:r>
            <a:r>
              <a:rPr lang="en-IE" sz="1800"/>
              <a:t> </a:t>
            </a:r>
          </a:p>
          <a:p>
            <a:pPr marL="0" indent="0">
              <a:buNone/>
            </a:pPr>
            <a:endParaRPr lang="en-IE"/>
          </a:p>
          <a:p>
            <a:r>
              <a:rPr lang="en-IE"/>
              <a:t>Open Procedure, Single Lot structure</a:t>
            </a:r>
          </a:p>
          <a:p>
            <a:r>
              <a:rPr lang="en-IE"/>
              <a:t>4-year Framework Contract(s) – 40 mil EUR + optional 50%</a:t>
            </a:r>
          </a:p>
          <a:p>
            <a:pPr lvl="1"/>
            <a:r>
              <a:rPr lang="en-IE"/>
              <a:t>Single Framework or</a:t>
            </a:r>
          </a:p>
          <a:p>
            <a:pPr lvl="1"/>
            <a:r>
              <a:rPr lang="en-IE"/>
              <a:t>Multiple Frameworks (maximum 2) in cascade</a:t>
            </a:r>
          </a:p>
          <a:p>
            <a:pPr marL="400050"/>
            <a:r>
              <a:rPr lang="en-IE"/>
              <a:t>Economic Operators – Avg. annual turnover of 10 mil EUR (last 2 years) </a:t>
            </a:r>
          </a:p>
          <a:p>
            <a:pPr marL="800100" lvl="1"/>
            <a:r>
              <a:rPr lang="en-IE"/>
              <a:t>Sole economic operator (subcontractors + underlying providers)</a:t>
            </a:r>
          </a:p>
          <a:p>
            <a:pPr marL="800100" lvl="1"/>
            <a:r>
              <a:rPr lang="en-IE"/>
              <a:t>Joint tenderer (subcontractors + underlying providers)</a:t>
            </a:r>
          </a:p>
        </p:txBody>
      </p:sp>
    </p:spTree>
    <p:extLst>
      <p:ext uri="{BB962C8B-B14F-4D97-AF65-F5344CB8AC3E}">
        <p14:creationId xmlns:p14="http://schemas.microsoft.com/office/powerpoint/2010/main" val="1697962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C9AF2E2-E47D-5F6B-15ED-F04879957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890" y="147845"/>
            <a:ext cx="10515600" cy="782357"/>
          </a:xfrm>
        </p:spPr>
        <p:txBody>
          <a:bodyPr/>
          <a:lstStyle/>
          <a:p>
            <a:r>
              <a:rPr lang="en-IE"/>
              <a:t>Expected timeline (subject to change)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4DC60C-9B3B-E05A-FD0E-4EB4B7D66A99}"/>
              </a:ext>
            </a:extLst>
          </p:cNvPr>
          <p:cNvSpPr/>
          <p:nvPr/>
        </p:nvSpPr>
        <p:spPr>
          <a:xfrm>
            <a:off x="6035604" y="3900840"/>
            <a:ext cx="3285377" cy="104379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Operations, Maintenance and Support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Incremental Service Developments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EB8A7F-B1A8-02B8-9C25-A2C21F4040B6}"/>
              </a:ext>
            </a:extLst>
          </p:cNvPr>
          <p:cNvSpPr/>
          <p:nvPr/>
        </p:nvSpPr>
        <p:spPr>
          <a:xfrm>
            <a:off x="2135361" y="2213534"/>
            <a:ext cx="2546810" cy="30335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Operations, Maintenance and Support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DDED38-8BCB-1667-4847-4ADE69521C09}"/>
              </a:ext>
            </a:extLst>
          </p:cNvPr>
          <p:cNvSpPr/>
          <p:nvPr/>
        </p:nvSpPr>
        <p:spPr>
          <a:xfrm>
            <a:off x="2135361" y="2583753"/>
            <a:ext cx="2546810" cy="30335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Operations, Maintenance and Support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513593-3AEA-040E-31C4-5E7B833BBD6B}"/>
              </a:ext>
            </a:extLst>
          </p:cNvPr>
          <p:cNvSpPr/>
          <p:nvPr/>
        </p:nvSpPr>
        <p:spPr>
          <a:xfrm>
            <a:off x="2135360" y="2953972"/>
            <a:ext cx="2546810" cy="30335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Operations, Maintenance and Support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2FBAD3-95F6-9176-6A34-B6CE31DDB31B}"/>
              </a:ext>
            </a:extLst>
          </p:cNvPr>
          <p:cNvSpPr/>
          <p:nvPr/>
        </p:nvSpPr>
        <p:spPr>
          <a:xfrm>
            <a:off x="1198143" y="2213534"/>
            <a:ext cx="856429" cy="1043796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Built-up Phase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BF7C63-3A68-E156-86F1-7FC33589586E}"/>
              </a:ext>
            </a:extLst>
          </p:cNvPr>
          <p:cNvSpPr/>
          <p:nvPr/>
        </p:nvSpPr>
        <p:spPr>
          <a:xfrm>
            <a:off x="147485" y="2213534"/>
            <a:ext cx="969870" cy="1043796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Phase-in Period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45BC73-EB58-8CDB-2554-AD1AA827C155}"/>
              </a:ext>
            </a:extLst>
          </p:cNvPr>
          <p:cNvSpPr/>
          <p:nvPr/>
        </p:nvSpPr>
        <p:spPr>
          <a:xfrm>
            <a:off x="4762958" y="2213535"/>
            <a:ext cx="1272646" cy="39479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Handover Phase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F56CE17-A89E-A4B9-A918-0ACC8ACDD55D}"/>
              </a:ext>
            </a:extLst>
          </p:cNvPr>
          <p:cNvSpPr/>
          <p:nvPr/>
        </p:nvSpPr>
        <p:spPr>
          <a:xfrm>
            <a:off x="4762958" y="2698097"/>
            <a:ext cx="1272646" cy="559233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Baseline operations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E2A6EB-E80D-359C-A106-C7FE7172C45A}"/>
              </a:ext>
            </a:extLst>
          </p:cNvPr>
          <p:cNvSpPr/>
          <p:nvPr/>
        </p:nvSpPr>
        <p:spPr>
          <a:xfrm>
            <a:off x="6096000" y="2213534"/>
            <a:ext cx="1272646" cy="1043796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Post-service Period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0FB8C2-B2D0-AF7E-B869-26BC7E4717E7}"/>
              </a:ext>
            </a:extLst>
          </p:cNvPr>
          <p:cNvSpPr/>
          <p:nvPr/>
        </p:nvSpPr>
        <p:spPr>
          <a:xfrm>
            <a:off x="5215543" y="3900840"/>
            <a:ext cx="747352" cy="10437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05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Takeover Phase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12662C-3CE1-399A-E5FF-42B243B64EF2}"/>
              </a:ext>
            </a:extLst>
          </p:cNvPr>
          <p:cNvSpPr/>
          <p:nvPr/>
        </p:nvSpPr>
        <p:spPr>
          <a:xfrm>
            <a:off x="4292362" y="3900840"/>
            <a:ext cx="868570" cy="1043796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Phase-in Period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EC550B4-E426-A1BB-88DD-288BE9FFA436}"/>
              </a:ext>
            </a:extLst>
          </p:cNvPr>
          <p:cNvSpPr/>
          <p:nvPr/>
        </p:nvSpPr>
        <p:spPr>
          <a:xfrm>
            <a:off x="9393690" y="3900841"/>
            <a:ext cx="1272646" cy="39479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Handover Phase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C04BACC-DEE0-54B4-8E8C-D8DE1C612414}"/>
              </a:ext>
            </a:extLst>
          </p:cNvPr>
          <p:cNvSpPr/>
          <p:nvPr/>
        </p:nvSpPr>
        <p:spPr>
          <a:xfrm>
            <a:off x="9393690" y="4373593"/>
            <a:ext cx="1272646" cy="57104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Baseline operations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1E656B9-A41D-FCD9-DC8E-D6BEF81A4C3E}"/>
              </a:ext>
            </a:extLst>
          </p:cNvPr>
          <p:cNvSpPr/>
          <p:nvPr/>
        </p:nvSpPr>
        <p:spPr>
          <a:xfrm>
            <a:off x="10726732" y="3900840"/>
            <a:ext cx="1272646" cy="1043796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Post-service Period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82B9FE0-974D-C053-2718-885AA77D2FC9}"/>
              </a:ext>
            </a:extLst>
          </p:cNvPr>
          <p:cNvCxnSpPr>
            <a:cxnSpLocks/>
          </p:cNvCxnSpPr>
          <p:nvPr/>
        </p:nvCxnSpPr>
        <p:spPr>
          <a:xfrm>
            <a:off x="6035604" y="2094272"/>
            <a:ext cx="0" cy="29890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BB4748CC-D766-8BF0-88C3-E70C9418BFCF}"/>
              </a:ext>
            </a:extLst>
          </p:cNvPr>
          <p:cNvSpPr txBox="1"/>
          <p:nvPr/>
        </p:nvSpPr>
        <p:spPr>
          <a:xfrm rot="19675379">
            <a:off x="5096368" y="5155007"/>
            <a:ext cx="19992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14 February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2027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START NEW OPERATIONS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day one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9A89542-99D6-9628-1960-19592C709BBE}"/>
              </a:ext>
            </a:extLst>
          </p:cNvPr>
          <p:cNvCxnSpPr>
            <a:cxnSpLocks/>
          </p:cNvCxnSpPr>
          <p:nvPr/>
        </p:nvCxnSpPr>
        <p:spPr>
          <a:xfrm>
            <a:off x="4682733" y="2128947"/>
            <a:ext cx="2357" cy="130005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5CE634F5-98BC-41D2-B1AD-A2B59E9E059C}"/>
              </a:ext>
            </a:extLst>
          </p:cNvPr>
          <p:cNvSpPr txBox="1"/>
          <p:nvPr/>
        </p:nvSpPr>
        <p:spPr>
          <a:xfrm rot="19675379">
            <a:off x="4312043" y="3412921"/>
            <a:ext cx="8194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15 August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2026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C5F24D8-71B1-DE5A-BE5F-5F44C209D154}"/>
              </a:ext>
            </a:extLst>
          </p:cNvPr>
          <p:cNvCxnSpPr/>
          <p:nvPr/>
        </p:nvCxnSpPr>
        <p:spPr>
          <a:xfrm flipH="1">
            <a:off x="2810866" y="1963600"/>
            <a:ext cx="983226" cy="1543664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B307EF6-A8A3-C1F8-28C8-91B480A8F95B}"/>
              </a:ext>
            </a:extLst>
          </p:cNvPr>
          <p:cNvCxnSpPr/>
          <p:nvPr/>
        </p:nvCxnSpPr>
        <p:spPr>
          <a:xfrm flipH="1">
            <a:off x="7113970" y="3811068"/>
            <a:ext cx="983226" cy="1543664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7BA7F3B-AF70-8282-C1FD-587866D9089D}"/>
              </a:ext>
            </a:extLst>
          </p:cNvPr>
          <p:cNvCxnSpPr>
            <a:cxnSpLocks/>
          </p:cNvCxnSpPr>
          <p:nvPr/>
        </p:nvCxnSpPr>
        <p:spPr>
          <a:xfrm>
            <a:off x="1198143" y="2021963"/>
            <a:ext cx="0" cy="137993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C8279005-44D6-3925-C7B6-C5C4F174E040}"/>
              </a:ext>
            </a:extLst>
          </p:cNvPr>
          <p:cNvSpPr txBox="1"/>
          <p:nvPr/>
        </p:nvSpPr>
        <p:spPr>
          <a:xfrm rot="19675379">
            <a:off x="1797925" y="3428477"/>
            <a:ext cx="8803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23 October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2024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F949E3D-280B-01ED-A3FA-946A5AC32C3F}"/>
              </a:ext>
            </a:extLst>
          </p:cNvPr>
          <p:cNvSpPr txBox="1"/>
          <p:nvPr/>
        </p:nvSpPr>
        <p:spPr>
          <a:xfrm rot="19675379">
            <a:off x="800194" y="3440883"/>
            <a:ext cx="94448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13 February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2024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D809DA1-0279-63F2-BD27-87FF25F3A9E5}"/>
              </a:ext>
            </a:extLst>
          </p:cNvPr>
          <p:cNvCxnSpPr>
            <a:cxnSpLocks/>
          </p:cNvCxnSpPr>
          <p:nvPr/>
        </p:nvCxnSpPr>
        <p:spPr>
          <a:xfrm>
            <a:off x="2135360" y="2021963"/>
            <a:ext cx="0" cy="137993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77B0CDF4-21A1-E82E-DAD4-F39321CBBFC2}"/>
              </a:ext>
            </a:extLst>
          </p:cNvPr>
          <p:cNvSpPr txBox="1"/>
          <p:nvPr/>
        </p:nvSpPr>
        <p:spPr>
          <a:xfrm>
            <a:off x="2411536" y="1723834"/>
            <a:ext cx="19944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EOSC Procurement 2022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0DD371E-5831-C502-0223-77924FE82CC0}"/>
              </a:ext>
            </a:extLst>
          </p:cNvPr>
          <p:cNvSpPr txBox="1"/>
          <p:nvPr/>
        </p:nvSpPr>
        <p:spPr>
          <a:xfrm>
            <a:off x="6693999" y="3530621"/>
            <a:ext cx="19944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200" b="1" i="0" u="none" strike="noStrike" kern="1200" cap="none" spc="0" normalizeH="0" baseline="0" noProof="0">
                <a:ln>
                  <a:noFill/>
                </a:ln>
                <a:solidFill>
                  <a:srgbClr val="1E858B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EOSC Procurement 2026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9DF3BB1-265D-358A-D87F-31DC49EF1D2D}"/>
              </a:ext>
            </a:extLst>
          </p:cNvPr>
          <p:cNvCxnSpPr>
            <a:cxnSpLocks/>
          </p:cNvCxnSpPr>
          <p:nvPr/>
        </p:nvCxnSpPr>
        <p:spPr>
          <a:xfrm flipH="1">
            <a:off x="4934478" y="3772673"/>
            <a:ext cx="844" cy="132137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C25E4270-5161-0905-ECBA-1C390C5FAB49}"/>
              </a:ext>
            </a:extLst>
          </p:cNvPr>
          <p:cNvSpPr txBox="1"/>
          <p:nvPr/>
        </p:nvSpPr>
        <p:spPr>
          <a:xfrm rot="19675379">
            <a:off x="3897861" y="5324285"/>
            <a:ext cx="177644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Expected FWC Signature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Specific Contract call-off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041660F-A361-D3C2-9086-E4653415B7EF}"/>
              </a:ext>
            </a:extLst>
          </p:cNvPr>
          <p:cNvSpPr txBox="1"/>
          <p:nvPr/>
        </p:nvSpPr>
        <p:spPr>
          <a:xfrm>
            <a:off x="7368646" y="2517779"/>
            <a:ext cx="30338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b="1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BE" sz="1800" b="1" i="0" u="none" strike="noStrike" kern="1200" cap="none" spc="0" normalizeH="0" baseline="0" noProof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Times New Roman" panose="02020603050405020304" pitchFamily="18" charset="0"/>
                <a:cs typeface="Arial"/>
                <a:sym typeface="Arial"/>
              </a:rPr>
              <a:t>CNECT/LUX/2022/CD/0023</a:t>
            </a:r>
            <a:endParaRPr kumimoji="0" lang="en-IE" sz="1800" b="1" i="0" u="none" strike="noStrike" kern="1200" cap="none" spc="0" normalizeH="0" baseline="0" noProof="0">
              <a:ln>
                <a:noFill/>
              </a:ln>
              <a:solidFill>
                <a:srgbClr val="034EA2"/>
              </a:solidFill>
              <a:effectLst/>
              <a:uLnTx/>
              <a:uFillTx/>
              <a:latin typeface="Times New Roman" panose="02020603050405020304" pitchFamily="18" charset="0"/>
              <a:cs typeface="Arial"/>
              <a:sym typeface="Arial"/>
            </a:endParaRP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5A1526D9-972D-18EC-0B65-F80E27B667C0}"/>
              </a:ext>
            </a:extLst>
          </p:cNvPr>
          <p:cNvCxnSpPr>
            <a:cxnSpLocks/>
          </p:cNvCxnSpPr>
          <p:nvPr/>
        </p:nvCxnSpPr>
        <p:spPr>
          <a:xfrm>
            <a:off x="10666336" y="3761905"/>
            <a:ext cx="0" cy="132137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5277BBF6-2157-D587-E615-FB83439948F2}"/>
              </a:ext>
            </a:extLst>
          </p:cNvPr>
          <p:cNvSpPr txBox="1"/>
          <p:nvPr/>
        </p:nvSpPr>
        <p:spPr>
          <a:xfrm rot="19675379">
            <a:off x="10020894" y="5217915"/>
            <a:ext cx="132921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13 February 2031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1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End of FWC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921D7B7-9C86-9B6B-A743-F236CA2F6870}"/>
              </a:ext>
            </a:extLst>
          </p:cNvPr>
          <p:cNvSpPr txBox="1"/>
          <p:nvPr/>
        </p:nvSpPr>
        <p:spPr>
          <a:xfrm>
            <a:off x="1354271" y="4201943"/>
            <a:ext cx="30040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b="1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kern="1200" cap="none" spc="0" normalizeH="0" baseline="0" noProof="0">
                <a:ln>
                  <a:noFill/>
                </a:ln>
                <a:solidFill>
                  <a:srgbClr val="1E858B"/>
                </a:solidFill>
                <a:effectLst/>
                <a:uLnTx/>
                <a:uFillTx/>
                <a:latin typeface="Times New Roman" panose="02020603050405020304" pitchFamily="18" charset="0"/>
                <a:cs typeface="Arial"/>
                <a:sym typeface="Arial"/>
              </a:rPr>
              <a:t>CNECT/LUX/2026/OP/0090</a:t>
            </a:r>
            <a:endParaRPr kumimoji="0" lang="en-IE" sz="1800" b="1" i="0" u="none" strike="noStrike" kern="1200" cap="none" spc="0" normalizeH="0" baseline="0" noProof="0">
              <a:ln>
                <a:noFill/>
              </a:ln>
              <a:solidFill>
                <a:srgbClr val="1E858B"/>
              </a:solidFill>
              <a:effectLst/>
              <a:uLnTx/>
              <a:uFillTx/>
              <a:latin typeface="Times New Roman" panose="020206030504050203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9553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40869-6333-CAEB-45DB-225FD7019A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/>
              <a:t>Thank 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35558D-8B37-6EFD-9CA6-3AD7C2017B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E"/>
              <a:t>Jordi Duatis</a:t>
            </a:r>
          </a:p>
          <a:p>
            <a:r>
              <a:rPr lang="en-IE"/>
              <a:t>DG CNECT C.1</a:t>
            </a:r>
          </a:p>
        </p:txBody>
      </p:sp>
    </p:spTree>
    <p:extLst>
      <p:ext uri="{BB962C8B-B14F-4D97-AF65-F5344CB8AC3E}">
        <p14:creationId xmlns:p14="http://schemas.microsoft.com/office/powerpoint/2010/main" val="1062194673"/>
      </p:ext>
    </p:extLst>
  </p:cSld>
  <p:clrMapOvr>
    <a:masterClrMapping/>
  </p:clrMapOvr>
</p:sld>
</file>

<file path=ppt/theme/theme1.xml><?xml version="1.0" encoding="utf-8"?>
<a:theme xmlns:a="http://schemas.openxmlformats.org/drawingml/2006/main" name="colour palette new PPT">
  <a:themeElements>
    <a:clrScheme name="EC Colour Palette 2024">
      <a:dk1>
        <a:sysClr val="windowText" lastClr="000000"/>
      </a:dk1>
      <a:lt1>
        <a:sysClr val="window" lastClr="FFFFFF"/>
      </a:lt1>
      <a:dk2>
        <a:srgbClr val="003399"/>
      </a:dk2>
      <a:lt2>
        <a:srgbClr val="C6E5DF"/>
      </a:lt2>
      <a:accent1>
        <a:srgbClr val="44BA7E"/>
      </a:accent1>
      <a:accent2>
        <a:srgbClr val="000083"/>
      </a:accent2>
      <a:accent3>
        <a:srgbClr val="48038C"/>
      </a:accent3>
      <a:accent4>
        <a:srgbClr val="FF712C"/>
      </a:accent4>
      <a:accent5>
        <a:srgbClr val="FFD34E"/>
      </a:accent5>
      <a:accent6>
        <a:srgbClr val="DD0C86"/>
      </a:accent6>
      <a:hlink>
        <a:srgbClr val="003399"/>
      </a:hlink>
      <a:folHlink>
        <a:srgbClr val="003399"/>
      </a:folHlink>
    </a:clrScheme>
    <a:fontScheme name="EC revam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vamp_VI_EC_Corporate_PPT_Template_2024 2.pptx" id="{82638BCC-62B9-435A-B3D4-91B8F41A0F82}" vid="{331CF50E-8039-4F5B-9C47-F59CDFBC17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EOSC-167323429-153742</_dlc_DocId>
    <_dlc_DocIdUrl xmlns="f0f4a6ae-13a5-4397-80f3-aea8e9f411f0">
      <Url>https://europeanopensciencecloud.sharepoint.com/sites/Data/_layouts/15/DocIdRedir.aspx?ID=EOSC-167323429-153742</Url>
      <Description>EOSC-167323429-153742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37B6F83-6DDD-48D8-857B-BE72EE2D0B99}">
  <ds:schemaRefs>
    <ds:schemaRef ds:uri="http://schemas.microsoft.com/office/2006/metadata/properties"/>
    <ds:schemaRef ds:uri="http://www.w3.org/XML/1998/namespace"/>
    <ds:schemaRef ds:uri="http://purl.org/dc/elements/1.1/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C578E49-555D-4D0C-B802-355039F0D82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642CD9-C0B5-4145-9C26-49358E1061C9}"/>
</file>

<file path=customXml/itemProps4.xml><?xml version="1.0" encoding="utf-8"?>
<ds:datastoreItem xmlns:ds="http://schemas.openxmlformats.org/officeDocument/2006/customXml" ds:itemID="{B9B8B3D4-FBCE-46B3-8F61-DA0F0E7FC2CA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677</Words>
  <Application>Microsoft Office PowerPoint</Application>
  <PresentationFormat>Widescreen</PresentationFormat>
  <Paragraphs>131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Wingdings</vt:lpstr>
      <vt:lpstr>Times New Roman</vt:lpstr>
      <vt:lpstr>Calibri</vt:lpstr>
      <vt:lpstr>Arial</vt:lpstr>
      <vt:lpstr>colour palette new PPT</vt:lpstr>
      <vt:lpstr>EOSC EU Node</vt:lpstr>
      <vt:lpstr>EOSC EU Node at glance Digital Platform for the European Research Community and for the Commission</vt:lpstr>
      <vt:lpstr>Users, Credits, Infrastructure usage</vt:lpstr>
      <vt:lpstr>EOSC EU Node - Releases</vt:lpstr>
      <vt:lpstr>EOSC EU Node’s roadmap Minimum Viable Product 2026</vt:lpstr>
      <vt:lpstr>EOSC EU Node’s roadmap Minimum Viable Product 2026</vt:lpstr>
      <vt:lpstr>Managed Services for the EOSC Platform - EOSC EU Node </vt:lpstr>
      <vt:lpstr>Expected timeline (subject to change)</vt:lpstr>
      <vt:lpstr>Thank you!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LOPEZ ALBACETE Javier (RTD)</dc:creator>
  <cp:lastModifiedBy>LOPEZ ALBACETE Javier (RTD)</cp:lastModifiedBy>
  <cp:revision>1</cp:revision>
  <dcterms:created xsi:type="dcterms:W3CDTF">2026-07-10T09:14:26Z</dcterms:created>
  <dcterms:modified xsi:type="dcterms:W3CDTF">2026-07-10T09:15:07Z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0x01010011BA2657F33C78458957214F412992C5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2023-09-26T10:27:54Z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5f9041e0-26c3-439f-9557-91c751557f9e</vt:lpwstr>
  </property>
  <property fmtid="{D5CDD505-2E9C-101B-9397-08002B2CF9AE}" pid="9" name="MSIP_Label_6bd9ddd1-4d20-43f6-abfa-fc3c07406f94_ContentBits">
    <vt:lpwstr>0</vt:lpwstr>
  </property>
  <property fmtid="{D5CDD505-2E9C-101B-9397-08002B2CF9AE}" pid="10" name="_dlc_DocIdItemGuid">
    <vt:lpwstr>499ac80b-1bf7-434b-a1ba-3cbc75cb491c</vt:lpwstr>
  </property>
</Properties>
</file>