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diagrams/data1.xml" ContentType="application/vnd.openxmlformats-officedocument.drawingml.diagramData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9.xml" ContentType="application/vnd.openxmlformats-officedocument.theme+xml"/>
  <Override PartName="/ppt/theme/theme8.xml" ContentType="application/vnd.openxmlformats-officedocument.theme+xml"/>
  <Override PartName="/ppt/theme/theme7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customXml/itemProps5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5"/>
    <p:sldMasterId id="2147483735" r:id="rId6"/>
    <p:sldMasterId id="2147484172" r:id="rId7"/>
    <p:sldMasterId id="2147484183" r:id="rId8"/>
    <p:sldMasterId id="2147484207" r:id="rId9"/>
    <p:sldMasterId id="2147484215" r:id="rId10"/>
    <p:sldMasterId id="2147484240" r:id="rId11"/>
    <p:sldMasterId id="2147484257" r:id="rId12"/>
  </p:sldMasterIdLst>
  <p:notesMasterIdLst>
    <p:notesMasterId r:id="rId27"/>
  </p:notesMasterIdLst>
  <p:sldIdLst>
    <p:sldId id="2147483517" r:id="rId13"/>
    <p:sldId id="261" r:id="rId14"/>
    <p:sldId id="2147483497" r:id="rId15"/>
    <p:sldId id="2147483498" r:id="rId16"/>
    <p:sldId id="256" r:id="rId17"/>
    <p:sldId id="260" r:id="rId18"/>
    <p:sldId id="257" r:id="rId19"/>
    <p:sldId id="2147483605" r:id="rId20"/>
    <p:sldId id="258" r:id="rId21"/>
    <p:sldId id="2147483494" r:id="rId22"/>
    <p:sldId id="2147483643" r:id="rId23"/>
    <p:sldId id="2147483646" r:id="rId24"/>
    <p:sldId id="2147483647" r:id="rId25"/>
    <p:sldId id="2147483603" r:id="rId26"/>
  </p:sldIdLst>
  <p:sldSz cx="12192000" cy="6858000"/>
  <p:notesSz cx="6858000" cy="9144000"/>
  <p:defaultTextStyle>
    <a:defPPr>
      <a:defRPr lang="en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57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A02838D-28FC-2559-2B1B-7741129629CA}" name="Isabel Caetano" initials="IC" userId="S::isabel.caetano@eosc.eu::ba73fb3b-c1b7-4c7a-a59a-3361503fee2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693"/>
    <a:srgbClr val="FF5B7F"/>
    <a:srgbClr val="002060"/>
    <a:srgbClr val="BDD7EE"/>
    <a:srgbClr val="FFC000"/>
    <a:srgbClr val="028793"/>
    <a:srgbClr val="FF5B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166" autoAdjust="0"/>
  </p:normalViewPr>
  <p:slideViewPr>
    <p:cSldViewPr snapToGrid="0">
      <p:cViewPr varScale="1">
        <p:scale>
          <a:sx n="72" d="100"/>
          <a:sy n="72" d="100"/>
        </p:scale>
        <p:origin x="1806" y="78"/>
      </p:cViewPr>
      <p:guideLst>
        <p:guide orient="horz" pos="2205"/>
        <p:guide pos="5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3.xml"/><Relationship Id="rId12" Type="http://schemas.openxmlformats.org/officeDocument/2006/relationships/slideMaster" Target="slideMasters/slideMaster8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customXml" Target="../customXml/item5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Master" Target="slideMasters/slideMaster7.xml"/><Relationship Id="rId24" Type="http://schemas.openxmlformats.org/officeDocument/2006/relationships/slide" Target="slides/slide12.xml"/><Relationship Id="rId32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7.xml"/><Relationship Id="rId31" Type="http://schemas.openxmlformats.org/officeDocument/2006/relationships/tableStyles" Target="tableStyles.xml"/><Relationship Id="rId30" Type="http://schemas.openxmlformats.org/officeDocument/2006/relationships/theme" Target="theme/theme1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5DAF70-1229-4054-AF30-9A4579B6B645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B3EACE8-BAD6-418B-9212-2A089D110CAC}">
      <dgm:prSet phldrT="[Text]"/>
      <dgm:spPr>
        <a:solidFill>
          <a:srgbClr val="018590"/>
        </a:solidFill>
      </dgm:spPr>
      <dgm:t>
        <a:bodyPr/>
        <a:lstStyle/>
        <a:p>
          <a:r>
            <a:rPr lang="en-US" b="0" i="0">
              <a:latin typeface="Roboto" panose="02000000000000000000" pitchFamily="2" charset="0"/>
              <a:ea typeface="Roboto" panose="02000000000000000000" pitchFamily="2" charset="0"/>
            </a:rPr>
            <a:t>Operational structure</a:t>
          </a:r>
        </a:p>
      </dgm:t>
    </dgm:pt>
    <dgm:pt modelId="{75DF053A-DBDC-4582-BD40-6E95743130CC}" type="parTrans" cxnId="{BA474054-6634-434B-BD82-3BF21D32D227}">
      <dgm:prSet/>
      <dgm:spPr/>
      <dgm:t>
        <a:bodyPr/>
        <a:lstStyle/>
        <a:p>
          <a:endParaRPr lang="en-GB"/>
        </a:p>
      </dgm:t>
    </dgm:pt>
    <dgm:pt modelId="{007B4E01-7D1F-4B77-BA4F-EAD86DB8BBBF}" type="sibTrans" cxnId="{BA474054-6634-434B-BD82-3BF21D32D227}">
      <dgm:prSet/>
      <dgm:spPr/>
      <dgm:t>
        <a:bodyPr/>
        <a:lstStyle/>
        <a:p>
          <a:endParaRPr lang="en-GB"/>
        </a:p>
      </dgm:t>
    </dgm:pt>
    <dgm:pt modelId="{C826B5C5-839C-4D5E-AEEE-87148290D940}">
      <dgm:prSet/>
      <dgm:spPr>
        <a:solidFill>
          <a:srgbClr val="DCEDEF"/>
        </a:solidFill>
        <a:ln>
          <a:noFill/>
        </a:ln>
      </dgm:spPr>
      <dgm:t>
        <a:bodyPr/>
        <a:lstStyle/>
        <a:p>
          <a:r>
            <a:rPr lang="en-US" b="0" i="0">
              <a:latin typeface="Roboto" panose="02000000000000000000" pitchFamily="2" charset="0"/>
              <a:ea typeface="Roboto" panose="02000000000000000000" pitchFamily="2" charset="0"/>
            </a:rPr>
            <a:t>Migrate Build-up group to the operational structure outlined in the MoU</a:t>
          </a:r>
          <a:endParaRPr lang="en-GB" b="0" i="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DFC743CF-24FF-4D5F-BA55-9D3325324CA3}" type="parTrans" cxnId="{A721D549-C17D-4060-861C-4D1C59041101}">
      <dgm:prSet/>
      <dgm:spPr/>
      <dgm:t>
        <a:bodyPr/>
        <a:lstStyle/>
        <a:p>
          <a:endParaRPr lang="en-GB"/>
        </a:p>
      </dgm:t>
    </dgm:pt>
    <dgm:pt modelId="{659AB5FE-D37E-41D0-AF44-24500E2ED58D}" type="sibTrans" cxnId="{A721D549-C17D-4060-861C-4D1C59041101}">
      <dgm:prSet/>
      <dgm:spPr/>
      <dgm:t>
        <a:bodyPr/>
        <a:lstStyle/>
        <a:p>
          <a:endParaRPr lang="en-GB"/>
        </a:p>
      </dgm:t>
    </dgm:pt>
    <dgm:pt modelId="{C41AEC4A-9F9E-4686-9671-9ADAD462D21D}">
      <dgm:prSet phldrT="[Text]"/>
      <dgm:spPr>
        <a:solidFill>
          <a:srgbClr val="DCEDEF">
            <a:alpha val="90000"/>
          </a:srgbClr>
        </a:solidFill>
        <a:ln>
          <a:noFill/>
        </a:ln>
      </dgm:spPr>
      <dgm:t>
        <a:bodyPr/>
        <a:lstStyle/>
        <a:p>
          <a:r>
            <a:rPr lang="en-US" b="0" i="0">
              <a:latin typeface="Roboto" panose="02000000000000000000" pitchFamily="2" charset="0"/>
              <a:ea typeface="Roboto" panose="02000000000000000000" pitchFamily="2" charset="0"/>
            </a:rPr>
            <a:t>Move the EOSC Federation from prototype to production</a:t>
          </a:r>
          <a:endParaRPr lang="en-GB" b="0" i="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B07001F1-F731-4F17-915F-A2E5DA66EEFA}" type="parTrans" cxnId="{26A47EF0-7B1D-48E8-A786-DB117586A616}">
      <dgm:prSet/>
      <dgm:spPr/>
      <dgm:t>
        <a:bodyPr/>
        <a:lstStyle/>
        <a:p>
          <a:endParaRPr lang="en-GB"/>
        </a:p>
      </dgm:t>
    </dgm:pt>
    <dgm:pt modelId="{3142E7CD-743F-41B4-8A71-CF7BF5EDFC7A}" type="sibTrans" cxnId="{26A47EF0-7B1D-48E8-A786-DB117586A616}">
      <dgm:prSet/>
      <dgm:spPr/>
      <dgm:t>
        <a:bodyPr/>
        <a:lstStyle/>
        <a:p>
          <a:endParaRPr lang="en-GB"/>
        </a:p>
      </dgm:t>
    </dgm:pt>
    <dgm:pt modelId="{4A0E868B-DE24-4511-B248-17F6FB15717E}">
      <dgm:prSet phldrT="[Text]"/>
      <dgm:spPr>
        <a:solidFill>
          <a:schemeClr val="tx1"/>
        </a:solidFill>
      </dgm:spPr>
      <dgm:t>
        <a:bodyPr/>
        <a:lstStyle/>
        <a:p>
          <a:r>
            <a:rPr lang="en-US" b="0" i="0">
              <a:latin typeface="Roboto" panose="02000000000000000000" pitchFamily="2" charset="0"/>
              <a:ea typeface="Roboto" panose="02000000000000000000" pitchFamily="2" charset="0"/>
            </a:rPr>
            <a:t>Transition to production</a:t>
          </a:r>
          <a:endParaRPr lang="en-GB" b="0" i="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0D845FC1-A711-4B53-8C7D-EA729A2D9206}" type="parTrans" cxnId="{85BE28C6-E73B-4ED8-AA65-090AA9FDC467}">
      <dgm:prSet/>
      <dgm:spPr/>
      <dgm:t>
        <a:bodyPr/>
        <a:lstStyle/>
        <a:p>
          <a:endParaRPr lang="en-GB"/>
        </a:p>
      </dgm:t>
    </dgm:pt>
    <dgm:pt modelId="{633F4519-D704-4E4C-B6EC-192D59D2A0C1}" type="sibTrans" cxnId="{85BE28C6-E73B-4ED8-AA65-090AA9FDC467}">
      <dgm:prSet/>
      <dgm:spPr/>
      <dgm:t>
        <a:bodyPr/>
        <a:lstStyle/>
        <a:p>
          <a:endParaRPr lang="en-GB"/>
        </a:p>
      </dgm:t>
    </dgm:pt>
    <dgm:pt modelId="{9BD7B6AE-C0BC-47C5-9CB8-CF23D9C7C731}">
      <dgm:prSet phldrT="[Text]"/>
      <dgm:spPr>
        <a:solidFill>
          <a:srgbClr val="DCEDEF">
            <a:alpha val="90000"/>
          </a:srgbClr>
        </a:solidFill>
        <a:ln>
          <a:noFill/>
        </a:ln>
      </dgm:spPr>
      <dgm:t>
        <a:bodyPr/>
        <a:lstStyle/>
        <a:p>
          <a:r>
            <a:rPr lang="en-US" b="0" i="0">
              <a:latin typeface="Roboto" panose="02000000000000000000" pitchFamily="2" charset="0"/>
              <a:ea typeface="Roboto" panose="02000000000000000000" pitchFamily="2" charset="0"/>
            </a:rPr>
            <a:t>Evolution of federating capabilities and the interoperability framework</a:t>
          </a:r>
          <a:endParaRPr lang="en-GB" b="0" i="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75844FA1-D795-4E15-B0AE-EF5AB4C3C074}" type="parTrans" cxnId="{F4D9A4FD-2E38-40E2-B786-857688539949}">
      <dgm:prSet/>
      <dgm:spPr/>
      <dgm:t>
        <a:bodyPr/>
        <a:lstStyle/>
        <a:p>
          <a:endParaRPr lang="en-GB"/>
        </a:p>
      </dgm:t>
    </dgm:pt>
    <dgm:pt modelId="{692F64DE-11DC-4175-9730-F320996C5994}" type="sibTrans" cxnId="{F4D9A4FD-2E38-40E2-B786-857688539949}">
      <dgm:prSet/>
      <dgm:spPr/>
      <dgm:t>
        <a:bodyPr/>
        <a:lstStyle/>
        <a:p>
          <a:endParaRPr lang="en-GB"/>
        </a:p>
      </dgm:t>
    </dgm:pt>
    <dgm:pt modelId="{5A3ECDEB-AFC8-42EE-AEA3-DCF97E69F27B}">
      <dgm:prSet phldrT="[Text]"/>
      <dgm:spPr>
        <a:solidFill>
          <a:srgbClr val="DCEDEF">
            <a:alpha val="90000"/>
          </a:srgbClr>
        </a:solidFill>
        <a:ln>
          <a:noFill/>
        </a:ln>
      </dgm:spPr>
      <dgm:t>
        <a:bodyPr/>
        <a:lstStyle/>
        <a:p>
          <a:r>
            <a:rPr lang="en-US" b="0" i="0">
              <a:latin typeface="Roboto" panose="02000000000000000000" pitchFamily="2" charset="0"/>
              <a:ea typeface="Roboto" panose="02000000000000000000" pitchFamily="2" charset="0"/>
            </a:rPr>
            <a:t>Address legal, governance, operational and engagement requirements</a:t>
          </a:r>
          <a:endParaRPr lang="en-GB" b="0" i="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2FE97396-DF5F-451E-86BF-A3C2A83D47B8}" type="parTrans" cxnId="{54A5C41E-AAB1-443B-983F-0B8AF3AC6526}">
      <dgm:prSet/>
      <dgm:spPr/>
      <dgm:t>
        <a:bodyPr/>
        <a:lstStyle/>
        <a:p>
          <a:endParaRPr lang="en-GB"/>
        </a:p>
      </dgm:t>
    </dgm:pt>
    <dgm:pt modelId="{873CF210-7BF3-4FC7-A099-92E21B0C9079}" type="sibTrans" cxnId="{54A5C41E-AAB1-443B-983F-0B8AF3AC6526}">
      <dgm:prSet/>
      <dgm:spPr/>
      <dgm:t>
        <a:bodyPr/>
        <a:lstStyle/>
        <a:p>
          <a:endParaRPr lang="en-GB"/>
        </a:p>
      </dgm:t>
    </dgm:pt>
    <dgm:pt modelId="{239D4810-BBB4-4054-83B0-002F7C77520E}">
      <dgm:prSet phldrT="[Text]"/>
      <dgm:spPr>
        <a:solidFill>
          <a:srgbClr val="FF5B7F"/>
        </a:solidFill>
      </dgm:spPr>
      <dgm:t>
        <a:bodyPr/>
        <a:lstStyle/>
        <a:p>
          <a:pPr>
            <a:buNone/>
          </a:pPr>
          <a:r>
            <a:rPr lang="en-GB" b="0" i="0">
              <a:solidFill>
                <a:prstClr val="white"/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rPr>
            <a:t>Expansion</a:t>
          </a:r>
          <a:endParaRPr lang="en-GB" b="0" i="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6319328D-7558-46FA-9E92-60FA04C07A27}" type="parTrans" cxnId="{CDA3269A-8785-431B-80C7-2CC6DD464285}">
      <dgm:prSet/>
      <dgm:spPr/>
      <dgm:t>
        <a:bodyPr/>
        <a:lstStyle/>
        <a:p>
          <a:endParaRPr lang="en-GB"/>
        </a:p>
      </dgm:t>
    </dgm:pt>
    <dgm:pt modelId="{A3B5CD3A-65E5-402C-B62A-D4F5295177CA}" type="sibTrans" cxnId="{CDA3269A-8785-431B-80C7-2CC6DD464285}">
      <dgm:prSet/>
      <dgm:spPr/>
      <dgm:t>
        <a:bodyPr/>
        <a:lstStyle/>
        <a:p>
          <a:endParaRPr lang="en-GB"/>
        </a:p>
      </dgm:t>
    </dgm:pt>
    <dgm:pt modelId="{B305CDAD-61CA-4639-B47E-0B4559B65F63}">
      <dgm:prSet phldrT="[Text]"/>
      <dgm:spPr>
        <a:solidFill>
          <a:srgbClr val="DCEDEF">
            <a:alpha val="90000"/>
          </a:srgbClr>
        </a:solidFill>
        <a:ln>
          <a:noFill/>
        </a:ln>
      </dgm:spPr>
      <dgm:t>
        <a:bodyPr/>
        <a:lstStyle/>
        <a:p>
          <a:r>
            <a:rPr lang="en-US" b="0" i="0" dirty="0">
              <a:latin typeface="Roboto" panose="02000000000000000000" pitchFamily="2" charset="0"/>
              <a:ea typeface="Roboto" panose="02000000000000000000" pitchFamily="2" charset="0"/>
            </a:rPr>
            <a:t>Enrollment of nodes and onboarding of resources and use-cases</a:t>
          </a:r>
          <a:endParaRPr lang="en-GB" b="0" i="0" dirty="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08204C91-33F3-456A-ACBF-8FD88F11CDB0}" type="parTrans" cxnId="{B061EFF4-1C3D-445E-98BB-95C2CA9DE1FD}">
      <dgm:prSet/>
      <dgm:spPr/>
      <dgm:t>
        <a:bodyPr/>
        <a:lstStyle/>
        <a:p>
          <a:endParaRPr lang="en-GB"/>
        </a:p>
      </dgm:t>
    </dgm:pt>
    <dgm:pt modelId="{7008B67B-1E62-4F47-BA55-CEBA753B7FD6}" type="sibTrans" cxnId="{B061EFF4-1C3D-445E-98BB-95C2CA9DE1FD}">
      <dgm:prSet/>
      <dgm:spPr/>
      <dgm:t>
        <a:bodyPr/>
        <a:lstStyle/>
        <a:p>
          <a:endParaRPr lang="en-GB"/>
        </a:p>
      </dgm:t>
    </dgm:pt>
    <dgm:pt modelId="{C4903D8E-5EDD-49EB-BB66-7BFD40C18DAB}">
      <dgm:prSet phldrT="[Text]"/>
      <dgm:spPr>
        <a:solidFill>
          <a:srgbClr val="DCEDEF">
            <a:alpha val="90000"/>
          </a:srgbClr>
        </a:solidFill>
        <a:ln>
          <a:noFill/>
        </a:ln>
      </dgm:spPr>
      <dgm:t>
        <a:bodyPr/>
        <a:lstStyle/>
        <a:p>
          <a:r>
            <a:rPr lang="en-US" b="0" i="0" dirty="0">
              <a:latin typeface="Roboto" panose="02000000000000000000" pitchFamily="2" charset="0"/>
              <a:ea typeface="Roboto" panose="02000000000000000000" pitchFamily="2" charset="0"/>
            </a:rPr>
            <a:t>Leveraging wave of enrolment waves, cascading grants, projects</a:t>
          </a:r>
          <a:endParaRPr lang="en-GB" dirty="0"/>
        </a:p>
      </dgm:t>
    </dgm:pt>
    <dgm:pt modelId="{C3519ABB-8A57-432D-95BA-CE2CD55356F9}" type="parTrans" cxnId="{CCB5B29F-EDF6-4AA1-8F55-94D85A39B104}">
      <dgm:prSet/>
      <dgm:spPr/>
      <dgm:t>
        <a:bodyPr/>
        <a:lstStyle/>
        <a:p>
          <a:endParaRPr lang="en-GB"/>
        </a:p>
      </dgm:t>
    </dgm:pt>
    <dgm:pt modelId="{9F51B66E-3F84-4E71-8078-38D939FD684F}" type="sibTrans" cxnId="{CCB5B29F-EDF6-4AA1-8F55-94D85A39B104}">
      <dgm:prSet/>
      <dgm:spPr/>
      <dgm:t>
        <a:bodyPr/>
        <a:lstStyle/>
        <a:p>
          <a:endParaRPr lang="en-GB"/>
        </a:p>
      </dgm:t>
    </dgm:pt>
    <dgm:pt modelId="{76963B6D-71F7-4186-81C4-D0B36D43C967}" type="pres">
      <dgm:prSet presAssocID="{8B5DAF70-1229-4054-AF30-9A4579B6B645}" presName="linear" presStyleCnt="0">
        <dgm:presLayoutVars>
          <dgm:dir/>
          <dgm:animLvl val="lvl"/>
          <dgm:resizeHandles val="exact"/>
        </dgm:presLayoutVars>
      </dgm:prSet>
      <dgm:spPr/>
    </dgm:pt>
    <dgm:pt modelId="{06E26D75-113C-4001-B553-902FDB0CB5DA}" type="pres">
      <dgm:prSet presAssocID="{4B3EACE8-BAD6-418B-9212-2A089D110CAC}" presName="parentLin" presStyleCnt="0"/>
      <dgm:spPr/>
    </dgm:pt>
    <dgm:pt modelId="{8B1D8306-557F-4216-B996-2B1680B0E9C3}" type="pres">
      <dgm:prSet presAssocID="{4B3EACE8-BAD6-418B-9212-2A089D110CAC}" presName="parentLeftMargin" presStyleLbl="node1" presStyleIdx="0" presStyleCnt="3"/>
      <dgm:spPr/>
    </dgm:pt>
    <dgm:pt modelId="{02B1134C-8721-472B-8228-8A3DA7EF47F2}" type="pres">
      <dgm:prSet presAssocID="{4B3EACE8-BAD6-418B-9212-2A089D110CAC}" presName="parentText" presStyleLbl="node1" presStyleIdx="0" presStyleCnt="3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A3B1F59D-78F0-4A6A-AF23-DE37B005BB46}" type="pres">
      <dgm:prSet presAssocID="{4B3EACE8-BAD6-418B-9212-2A089D110CAC}" presName="negativeSpace" presStyleCnt="0"/>
      <dgm:spPr/>
    </dgm:pt>
    <dgm:pt modelId="{EAAA4DF2-5E55-49E2-B896-A45FA821A547}" type="pres">
      <dgm:prSet presAssocID="{4B3EACE8-BAD6-418B-9212-2A089D110CAC}" presName="childText" presStyleLbl="conFgAcc1" presStyleIdx="0" presStyleCnt="3">
        <dgm:presLayoutVars>
          <dgm:bulletEnabled val="1"/>
        </dgm:presLayoutVars>
      </dgm:prSet>
      <dgm:spPr/>
    </dgm:pt>
    <dgm:pt modelId="{4A034190-C257-437A-873F-45C125132DAD}" type="pres">
      <dgm:prSet presAssocID="{007B4E01-7D1F-4B77-BA4F-EAD86DB8BBBF}" presName="spaceBetweenRectangles" presStyleCnt="0"/>
      <dgm:spPr/>
    </dgm:pt>
    <dgm:pt modelId="{258B8EBC-0EE8-426B-A728-DF38820FB395}" type="pres">
      <dgm:prSet presAssocID="{4A0E868B-DE24-4511-B248-17F6FB15717E}" presName="parentLin" presStyleCnt="0"/>
      <dgm:spPr/>
    </dgm:pt>
    <dgm:pt modelId="{B3105A9A-F081-4520-A820-EE1BA14E45F5}" type="pres">
      <dgm:prSet presAssocID="{4A0E868B-DE24-4511-B248-17F6FB15717E}" presName="parentLeftMargin" presStyleLbl="node1" presStyleIdx="0" presStyleCnt="3"/>
      <dgm:spPr/>
    </dgm:pt>
    <dgm:pt modelId="{E3C52354-05C1-407E-94D6-E7DE274B43C8}" type="pres">
      <dgm:prSet presAssocID="{4A0E868B-DE24-4511-B248-17F6FB15717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2C4B7E6-C700-4FAF-AC93-85C55390E506}" type="pres">
      <dgm:prSet presAssocID="{4A0E868B-DE24-4511-B248-17F6FB15717E}" presName="negativeSpace" presStyleCnt="0"/>
      <dgm:spPr/>
    </dgm:pt>
    <dgm:pt modelId="{72BFDC11-5F5C-4FC4-949C-C9CFBC3FCF12}" type="pres">
      <dgm:prSet presAssocID="{4A0E868B-DE24-4511-B248-17F6FB15717E}" presName="childText" presStyleLbl="conFgAcc1" presStyleIdx="1" presStyleCnt="3">
        <dgm:presLayoutVars>
          <dgm:bulletEnabled val="1"/>
        </dgm:presLayoutVars>
      </dgm:prSet>
      <dgm:spPr/>
    </dgm:pt>
    <dgm:pt modelId="{4FD3ECB1-0FA8-4C2E-B8F1-15F0E5F1AFFC}" type="pres">
      <dgm:prSet presAssocID="{633F4519-D704-4E4C-B6EC-192D59D2A0C1}" presName="spaceBetweenRectangles" presStyleCnt="0"/>
      <dgm:spPr/>
    </dgm:pt>
    <dgm:pt modelId="{39B4EAC4-715B-4939-ADD3-90260F8C3E2C}" type="pres">
      <dgm:prSet presAssocID="{239D4810-BBB4-4054-83B0-002F7C77520E}" presName="parentLin" presStyleCnt="0"/>
      <dgm:spPr/>
    </dgm:pt>
    <dgm:pt modelId="{70F4DB70-C78A-4514-B6F1-43DE8EC3CECA}" type="pres">
      <dgm:prSet presAssocID="{239D4810-BBB4-4054-83B0-002F7C77520E}" presName="parentLeftMargin" presStyleLbl="node1" presStyleIdx="1" presStyleCnt="3"/>
      <dgm:spPr/>
    </dgm:pt>
    <dgm:pt modelId="{643BE288-A8ED-4D19-A588-B55FC54879EA}" type="pres">
      <dgm:prSet presAssocID="{239D4810-BBB4-4054-83B0-002F7C77520E}" presName="parentText" presStyleLbl="node1" presStyleIdx="2" presStyleCnt="3" custLinFactNeighborX="-1454">
        <dgm:presLayoutVars>
          <dgm:chMax val="0"/>
          <dgm:bulletEnabled val="1"/>
        </dgm:presLayoutVars>
      </dgm:prSet>
      <dgm:spPr>
        <a:prstGeom prst="rect">
          <a:avLst/>
        </a:prstGeom>
      </dgm:spPr>
    </dgm:pt>
    <dgm:pt modelId="{1E62CE66-597D-47B3-8721-954D0C6B2D0B}" type="pres">
      <dgm:prSet presAssocID="{239D4810-BBB4-4054-83B0-002F7C77520E}" presName="negativeSpace" presStyleCnt="0"/>
      <dgm:spPr/>
    </dgm:pt>
    <dgm:pt modelId="{67E712D6-A3C8-4D87-A050-AABB568AE91C}" type="pres">
      <dgm:prSet presAssocID="{239D4810-BBB4-4054-83B0-002F7C77520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368E508-483B-43A5-B930-7C02F886ECA2}" type="presOf" srcId="{8B5DAF70-1229-4054-AF30-9A4579B6B645}" destId="{76963B6D-71F7-4186-81C4-D0B36D43C967}" srcOrd="0" destOrd="0" presId="urn:microsoft.com/office/officeart/2005/8/layout/list1"/>
    <dgm:cxn modelId="{54A5C41E-AAB1-443B-983F-0B8AF3AC6526}" srcId="{4A0E868B-DE24-4511-B248-17F6FB15717E}" destId="{5A3ECDEB-AFC8-42EE-AEA3-DCF97E69F27B}" srcOrd="1" destOrd="0" parTransId="{2FE97396-DF5F-451E-86BF-A3C2A83D47B8}" sibTransId="{873CF210-7BF3-4FC7-A099-92E21B0C9079}"/>
    <dgm:cxn modelId="{81FD4628-E1BF-4B4C-B8DD-E7648F5729FD}" type="presOf" srcId="{5A3ECDEB-AFC8-42EE-AEA3-DCF97E69F27B}" destId="{72BFDC11-5F5C-4FC4-949C-C9CFBC3FCF12}" srcOrd="0" destOrd="1" presId="urn:microsoft.com/office/officeart/2005/8/layout/list1"/>
    <dgm:cxn modelId="{43346032-461E-4CD3-A6F3-6584AAE79937}" type="presOf" srcId="{239D4810-BBB4-4054-83B0-002F7C77520E}" destId="{70F4DB70-C78A-4514-B6F1-43DE8EC3CECA}" srcOrd="0" destOrd="0" presId="urn:microsoft.com/office/officeart/2005/8/layout/list1"/>
    <dgm:cxn modelId="{A06F4160-420D-41F3-8251-8966416716A2}" type="presOf" srcId="{239D4810-BBB4-4054-83B0-002F7C77520E}" destId="{643BE288-A8ED-4D19-A588-B55FC54879EA}" srcOrd="1" destOrd="0" presId="urn:microsoft.com/office/officeart/2005/8/layout/list1"/>
    <dgm:cxn modelId="{A721D549-C17D-4060-861C-4D1C59041101}" srcId="{4B3EACE8-BAD6-418B-9212-2A089D110CAC}" destId="{C826B5C5-839C-4D5E-AEEE-87148290D940}" srcOrd="0" destOrd="0" parTransId="{DFC743CF-24FF-4D5F-BA55-9D3325324CA3}" sibTransId="{659AB5FE-D37E-41D0-AF44-24500E2ED58D}"/>
    <dgm:cxn modelId="{C228D472-914B-4171-BD15-AC8A65514EE7}" type="presOf" srcId="{B305CDAD-61CA-4639-B47E-0B4559B65F63}" destId="{67E712D6-A3C8-4D87-A050-AABB568AE91C}" srcOrd="0" destOrd="0" presId="urn:microsoft.com/office/officeart/2005/8/layout/list1"/>
    <dgm:cxn modelId="{BA474054-6634-434B-BD82-3BF21D32D227}" srcId="{8B5DAF70-1229-4054-AF30-9A4579B6B645}" destId="{4B3EACE8-BAD6-418B-9212-2A089D110CAC}" srcOrd="0" destOrd="0" parTransId="{75DF053A-DBDC-4582-BD40-6E95743130CC}" sibTransId="{007B4E01-7D1F-4B77-BA4F-EAD86DB8BBBF}"/>
    <dgm:cxn modelId="{0A594F79-0EDA-4C66-B87D-E19410F6C923}" type="presOf" srcId="{C4903D8E-5EDD-49EB-BB66-7BFD40C18DAB}" destId="{67E712D6-A3C8-4D87-A050-AABB568AE91C}" srcOrd="0" destOrd="1" presId="urn:microsoft.com/office/officeart/2005/8/layout/list1"/>
    <dgm:cxn modelId="{45856D7B-D0A6-4227-A0DC-4FDF30EC765E}" type="presOf" srcId="{4A0E868B-DE24-4511-B248-17F6FB15717E}" destId="{B3105A9A-F081-4520-A820-EE1BA14E45F5}" srcOrd="0" destOrd="0" presId="urn:microsoft.com/office/officeart/2005/8/layout/list1"/>
    <dgm:cxn modelId="{932D5080-1D5B-4D1F-B314-C3B021C5F9EB}" type="presOf" srcId="{C41AEC4A-9F9E-4686-9671-9ADAD462D21D}" destId="{72BFDC11-5F5C-4FC4-949C-C9CFBC3FCF12}" srcOrd="0" destOrd="0" presId="urn:microsoft.com/office/officeart/2005/8/layout/list1"/>
    <dgm:cxn modelId="{645B258F-3A26-4D72-A0B2-F6FD8376BFC8}" type="presOf" srcId="{9BD7B6AE-C0BC-47C5-9CB8-CF23D9C7C731}" destId="{EAAA4DF2-5E55-49E2-B896-A45FA821A547}" srcOrd="0" destOrd="1" presId="urn:microsoft.com/office/officeart/2005/8/layout/list1"/>
    <dgm:cxn modelId="{CDA3269A-8785-431B-80C7-2CC6DD464285}" srcId="{8B5DAF70-1229-4054-AF30-9A4579B6B645}" destId="{239D4810-BBB4-4054-83B0-002F7C77520E}" srcOrd="2" destOrd="0" parTransId="{6319328D-7558-46FA-9E92-60FA04C07A27}" sibTransId="{A3B5CD3A-65E5-402C-B62A-D4F5295177CA}"/>
    <dgm:cxn modelId="{E1ED4A9D-0347-48B9-8F9C-F5870051FD93}" type="presOf" srcId="{4B3EACE8-BAD6-418B-9212-2A089D110CAC}" destId="{02B1134C-8721-472B-8228-8A3DA7EF47F2}" srcOrd="1" destOrd="0" presId="urn:microsoft.com/office/officeart/2005/8/layout/list1"/>
    <dgm:cxn modelId="{CCB5B29F-EDF6-4AA1-8F55-94D85A39B104}" srcId="{239D4810-BBB4-4054-83B0-002F7C77520E}" destId="{C4903D8E-5EDD-49EB-BB66-7BFD40C18DAB}" srcOrd="1" destOrd="0" parTransId="{C3519ABB-8A57-432D-95BA-CE2CD55356F9}" sibTransId="{9F51B66E-3F84-4E71-8078-38D939FD684F}"/>
    <dgm:cxn modelId="{EBB042AD-FF81-4DAD-819C-889C311A2F25}" type="presOf" srcId="{C826B5C5-839C-4D5E-AEEE-87148290D940}" destId="{EAAA4DF2-5E55-49E2-B896-A45FA821A547}" srcOrd="0" destOrd="0" presId="urn:microsoft.com/office/officeart/2005/8/layout/list1"/>
    <dgm:cxn modelId="{85BE28C6-E73B-4ED8-AA65-090AA9FDC467}" srcId="{8B5DAF70-1229-4054-AF30-9A4579B6B645}" destId="{4A0E868B-DE24-4511-B248-17F6FB15717E}" srcOrd="1" destOrd="0" parTransId="{0D845FC1-A711-4B53-8C7D-EA729A2D9206}" sibTransId="{633F4519-D704-4E4C-B6EC-192D59D2A0C1}"/>
    <dgm:cxn modelId="{F5B523D3-19B5-41FC-A421-68D205B38FA7}" type="presOf" srcId="{4B3EACE8-BAD6-418B-9212-2A089D110CAC}" destId="{8B1D8306-557F-4216-B996-2B1680B0E9C3}" srcOrd="0" destOrd="0" presId="urn:microsoft.com/office/officeart/2005/8/layout/list1"/>
    <dgm:cxn modelId="{C2C726D6-1013-438D-9CE1-CBB9584D5091}" type="presOf" srcId="{4A0E868B-DE24-4511-B248-17F6FB15717E}" destId="{E3C52354-05C1-407E-94D6-E7DE274B43C8}" srcOrd="1" destOrd="0" presId="urn:microsoft.com/office/officeart/2005/8/layout/list1"/>
    <dgm:cxn modelId="{26A47EF0-7B1D-48E8-A786-DB117586A616}" srcId="{4A0E868B-DE24-4511-B248-17F6FB15717E}" destId="{C41AEC4A-9F9E-4686-9671-9ADAD462D21D}" srcOrd="0" destOrd="0" parTransId="{B07001F1-F731-4F17-915F-A2E5DA66EEFA}" sibTransId="{3142E7CD-743F-41B4-8A71-CF7BF5EDFC7A}"/>
    <dgm:cxn modelId="{B061EFF4-1C3D-445E-98BB-95C2CA9DE1FD}" srcId="{239D4810-BBB4-4054-83B0-002F7C77520E}" destId="{B305CDAD-61CA-4639-B47E-0B4559B65F63}" srcOrd="0" destOrd="0" parTransId="{08204C91-33F3-456A-ACBF-8FD88F11CDB0}" sibTransId="{7008B67B-1E62-4F47-BA55-CEBA753B7FD6}"/>
    <dgm:cxn modelId="{F4D9A4FD-2E38-40E2-B786-857688539949}" srcId="{4B3EACE8-BAD6-418B-9212-2A089D110CAC}" destId="{9BD7B6AE-C0BC-47C5-9CB8-CF23D9C7C731}" srcOrd="1" destOrd="0" parTransId="{75844FA1-D795-4E15-B0AE-EF5AB4C3C074}" sibTransId="{692F64DE-11DC-4175-9730-F320996C5994}"/>
    <dgm:cxn modelId="{C17F0AC5-CD4B-45B6-BB3B-F158E3B4F934}" type="presParOf" srcId="{76963B6D-71F7-4186-81C4-D0B36D43C967}" destId="{06E26D75-113C-4001-B553-902FDB0CB5DA}" srcOrd="0" destOrd="0" presId="urn:microsoft.com/office/officeart/2005/8/layout/list1"/>
    <dgm:cxn modelId="{169F3C0C-ABD1-4125-9D4D-6976C996B8FC}" type="presParOf" srcId="{06E26D75-113C-4001-B553-902FDB0CB5DA}" destId="{8B1D8306-557F-4216-B996-2B1680B0E9C3}" srcOrd="0" destOrd="0" presId="urn:microsoft.com/office/officeart/2005/8/layout/list1"/>
    <dgm:cxn modelId="{50752211-B0BC-4D42-8A66-B9D24ACD3A88}" type="presParOf" srcId="{06E26D75-113C-4001-B553-902FDB0CB5DA}" destId="{02B1134C-8721-472B-8228-8A3DA7EF47F2}" srcOrd="1" destOrd="0" presId="urn:microsoft.com/office/officeart/2005/8/layout/list1"/>
    <dgm:cxn modelId="{E0ADA81E-AAA5-49B7-845D-DE243C203E1B}" type="presParOf" srcId="{76963B6D-71F7-4186-81C4-D0B36D43C967}" destId="{A3B1F59D-78F0-4A6A-AF23-DE37B005BB46}" srcOrd="1" destOrd="0" presId="urn:microsoft.com/office/officeart/2005/8/layout/list1"/>
    <dgm:cxn modelId="{24137DE3-96D4-4A24-AB80-21508C359E47}" type="presParOf" srcId="{76963B6D-71F7-4186-81C4-D0B36D43C967}" destId="{EAAA4DF2-5E55-49E2-B896-A45FA821A547}" srcOrd="2" destOrd="0" presId="urn:microsoft.com/office/officeart/2005/8/layout/list1"/>
    <dgm:cxn modelId="{F8A2B1B3-2C81-4976-9BD1-3AB013F2CC83}" type="presParOf" srcId="{76963B6D-71F7-4186-81C4-D0B36D43C967}" destId="{4A034190-C257-437A-873F-45C125132DAD}" srcOrd="3" destOrd="0" presId="urn:microsoft.com/office/officeart/2005/8/layout/list1"/>
    <dgm:cxn modelId="{C9701C74-820A-4F6B-A9E7-19D0227582EC}" type="presParOf" srcId="{76963B6D-71F7-4186-81C4-D0B36D43C967}" destId="{258B8EBC-0EE8-426B-A728-DF38820FB395}" srcOrd="4" destOrd="0" presId="urn:microsoft.com/office/officeart/2005/8/layout/list1"/>
    <dgm:cxn modelId="{AEF5F598-8C4E-4A9B-A80F-B4DB16495067}" type="presParOf" srcId="{258B8EBC-0EE8-426B-A728-DF38820FB395}" destId="{B3105A9A-F081-4520-A820-EE1BA14E45F5}" srcOrd="0" destOrd="0" presId="urn:microsoft.com/office/officeart/2005/8/layout/list1"/>
    <dgm:cxn modelId="{31D7690E-0EDA-43BE-B6EA-78E32BB67147}" type="presParOf" srcId="{258B8EBC-0EE8-426B-A728-DF38820FB395}" destId="{E3C52354-05C1-407E-94D6-E7DE274B43C8}" srcOrd="1" destOrd="0" presId="urn:microsoft.com/office/officeart/2005/8/layout/list1"/>
    <dgm:cxn modelId="{73D985F0-C372-4855-9F41-560CA039E2F7}" type="presParOf" srcId="{76963B6D-71F7-4186-81C4-D0B36D43C967}" destId="{92C4B7E6-C700-4FAF-AC93-85C55390E506}" srcOrd="5" destOrd="0" presId="urn:microsoft.com/office/officeart/2005/8/layout/list1"/>
    <dgm:cxn modelId="{6D9B6928-F7C1-4102-A3F4-0278046D924C}" type="presParOf" srcId="{76963B6D-71F7-4186-81C4-D0B36D43C967}" destId="{72BFDC11-5F5C-4FC4-949C-C9CFBC3FCF12}" srcOrd="6" destOrd="0" presId="urn:microsoft.com/office/officeart/2005/8/layout/list1"/>
    <dgm:cxn modelId="{6422FC71-D893-4921-9C4D-CD549D8FCF9D}" type="presParOf" srcId="{76963B6D-71F7-4186-81C4-D0B36D43C967}" destId="{4FD3ECB1-0FA8-4C2E-B8F1-15F0E5F1AFFC}" srcOrd="7" destOrd="0" presId="urn:microsoft.com/office/officeart/2005/8/layout/list1"/>
    <dgm:cxn modelId="{9A734A89-3D62-4BD2-AC4C-0AE390454391}" type="presParOf" srcId="{76963B6D-71F7-4186-81C4-D0B36D43C967}" destId="{39B4EAC4-715B-4939-ADD3-90260F8C3E2C}" srcOrd="8" destOrd="0" presId="urn:microsoft.com/office/officeart/2005/8/layout/list1"/>
    <dgm:cxn modelId="{ED0D7170-DE18-4EA1-9186-82246043A53D}" type="presParOf" srcId="{39B4EAC4-715B-4939-ADD3-90260F8C3E2C}" destId="{70F4DB70-C78A-4514-B6F1-43DE8EC3CECA}" srcOrd="0" destOrd="0" presId="urn:microsoft.com/office/officeart/2005/8/layout/list1"/>
    <dgm:cxn modelId="{84FB59F8-A858-4ACA-9BEB-E8048281FAE9}" type="presParOf" srcId="{39B4EAC4-715B-4939-ADD3-90260F8C3E2C}" destId="{643BE288-A8ED-4D19-A588-B55FC54879EA}" srcOrd="1" destOrd="0" presId="urn:microsoft.com/office/officeart/2005/8/layout/list1"/>
    <dgm:cxn modelId="{727B8474-0F83-4498-90E4-956856623862}" type="presParOf" srcId="{76963B6D-71F7-4186-81C4-D0B36D43C967}" destId="{1E62CE66-597D-47B3-8721-954D0C6B2D0B}" srcOrd="9" destOrd="0" presId="urn:microsoft.com/office/officeart/2005/8/layout/list1"/>
    <dgm:cxn modelId="{F87CBF1E-AFD1-48B1-BE40-A03EF67DB30A}" type="presParOf" srcId="{76963B6D-71F7-4186-81C4-D0B36D43C967}" destId="{67E712D6-A3C8-4D87-A050-AABB568AE91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AA4DF2-5E55-49E2-B896-A45FA821A547}">
      <dsp:nvSpPr>
        <dsp:cNvPr id="0" name=""/>
        <dsp:cNvSpPr/>
      </dsp:nvSpPr>
      <dsp:spPr>
        <a:xfrm>
          <a:off x="0" y="616226"/>
          <a:ext cx="10031171" cy="1165500"/>
        </a:xfrm>
        <a:prstGeom prst="rect">
          <a:avLst/>
        </a:prstGeom>
        <a:solidFill>
          <a:srgbClr val="DCEDEF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78530" tIns="416560" rIns="778530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i="0" kern="1200">
              <a:latin typeface="Roboto" panose="02000000000000000000" pitchFamily="2" charset="0"/>
              <a:ea typeface="Roboto" panose="02000000000000000000" pitchFamily="2" charset="0"/>
            </a:rPr>
            <a:t>Migrate Build-up group to the operational structure outlined in the MoU</a:t>
          </a:r>
          <a:endParaRPr lang="en-GB" sz="2000" b="0" i="0" kern="1200">
            <a:latin typeface="Roboto" panose="02000000000000000000" pitchFamily="2" charset="0"/>
            <a:ea typeface="Roboto" panose="02000000000000000000" pitchFamily="2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i="0" kern="1200">
              <a:latin typeface="Roboto" panose="02000000000000000000" pitchFamily="2" charset="0"/>
              <a:ea typeface="Roboto" panose="02000000000000000000" pitchFamily="2" charset="0"/>
            </a:rPr>
            <a:t>Evolution of federating capabilities and the interoperability framework</a:t>
          </a:r>
          <a:endParaRPr lang="en-GB" sz="2000" b="0" i="0" kern="1200"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0" y="616226"/>
        <a:ext cx="10031171" cy="1165500"/>
      </dsp:txXfrm>
    </dsp:sp>
    <dsp:sp modelId="{02B1134C-8721-472B-8228-8A3DA7EF47F2}">
      <dsp:nvSpPr>
        <dsp:cNvPr id="0" name=""/>
        <dsp:cNvSpPr/>
      </dsp:nvSpPr>
      <dsp:spPr>
        <a:xfrm>
          <a:off x="501558" y="321026"/>
          <a:ext cx="7021819" cy="590400"/>
        </a:xfrm>
        <a:prstGeom prst="rect">
          <a:avLst/>
        </a:prstGeom>
        <a:solidFill>
          <a:srgbClr val="01859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5408" tIns="0" rIns="26540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i="0" kern="1200">
              <a:latin typeface="Roboto" panose="02000000000000000000" pitchFamily="2" charset="0"/>
              <a:ea typeface="Roboto" panose="02000000000000000000" pitchFamily="2" charset="0"/>
            </a:rPr>
            <a:t>Operational structure</a:t>
          </a:r>
        </a:p>
      </dsp:txBody>
      <dsp:txXfrm>
        <a:off x="501558" y="321026"/>
        <a:ext cx="7021819" cy="590400"/>
      </dsp:txXfrm>
    </dsp:sp>
    <dsp:sp modelId="{72BFDC11-5F5C-4FC4-949C-C9CFBC3FCF12}">
      <dsp:nvSpPr>
        <dsp:cNvPr id="0" name=""/>
        <dsp:cNvSpPr/>
      </dsp:nvSpPr>
      <dsp:spPr>
        <a:xfrm>
          <a:off x="0" y="2184926"/>
          <a:ext cx="10031171" cy="1165500"/>
        </a:xfrm>
        <a:prstGeom prst="rect">
          <a:avLst/>
        </a:prstGeom>
        <a:solidFill>
          <a:srgbClr val="DCEDEF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78530" tIns="416560" rIns="778530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i="0" kern="1200">
              <a:latin typeface="Roboto" panose="02000000000000000000" pitchFamily="2" charset="0"/>
              <a:ea typeface="Roboto" panose="02000000000000000000" pitchFamily="2" charset="0"/>
            </a:rPr>
            <a:t>Move the EOSC Federation from prototype to production</a:t>
          </a:r>
          <a:endParaRPr lang="en-GB" sz="2000" b="0" i="0" kern="1200">
            <a:latin typeface="Roboto" panose="02000000000000000000" pitchFamily="2" charset="0"/>
            <a:ea typeface="Roboto" panose="02000000000000000000" pitchFamily="2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i="0" kern="1200">
              <a:latin typeface="Roboto" panose="02000000000000000000" pitchFamily="2" charset="0"/>
              <a:ea typeface="Roboto" panose="02000000000000000000" pitchFamily="2" charset="0"/>
            </a:rPr>
            <a:t>Address legal, governance, operational and engagement requirements</a:t>
          </a:r>
          <a:endParaRPr lang="en-GB" sz="2000" b="0" i="0" kern="1200"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0" y="2184926"/>
        <a:ext cx="10031171" cy="1165500"/>
      </dsp:txXfrm>
    </dsp:sp>
    <dsp:sp modelId="{E3C52354-05C1-407E-94D6-E7DE274B43C8}">
      <dsp:nvSpPr>
        <dsp:cNvPr id="0" name=""/>
        <dsp:cNvSpPr/>
      </dsp:nvSpPr>
      <dsp:spPr>
        <a:xfrm>
          <a:off x="501558" y="1889726"/>
          <a:ext cx="7021819" cy="590400"/>
        </a:xfrm>
        <a:prstGeom prst="roundRect">
          <a:avLst/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5408" tIns="0" rIns="26540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i="0" kern="1200">
              <a:latin typeface="Roboto" panose="02000000000000000000" pitchFamily="2" charset="0"/>
              <a:ea typeface="Roboto" panose="02000000000000000000" pitchFamily="2" charset="0"/>
            </a:rPr>
            <a:t>Transition to production</a:t>
          </a:r>
          <a:endParaRPr lang="en-GB" sz="2000" b="0" i="0" kern="1200"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530379" y="1918547"/>
        <a:ext cx="6964177" cy="532758"/>
      </dsp:txXfrm>
    </dsp:sp>
    <dsp:sp modelId="{67E712D6-A3C8-4D87-A050-AABB568AE91C}">
      <dsp:nvSpPr>
        <dsp:cNvPr id="0" name=""/>
        <dsp:cNvSpPr/>
      </dsp:nvSpPr>
      <dsp:spPr>
        <a:xfrm>
          <a:off x="0" y="3753626"/>
          <a:ext cx="10031171" cy="1165500"/>
        </a:xfrm>
        <a:prstGeom prst="rect">
          <a:avLst/>
        </a:prstGeom>
        <a:solidFill>
          <a:srgbClr val="DCEDEF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78530" tIns="416560" rIns="778530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i="0" kern="1200" dirty="0">
              <a:latin typeface="Roboto" panose="02000000000000000000" pitchFamily="2" charset="0"/>
              <a:ea typeface="Roboto" panose="02000000000000000000" pitchFamily="2" charset="0"/>
            </a:rPr>
            <a:t>Enrollment of nodes and onboarding of resources and use-cases</a:t>
          </a:r>
          <a:endParaRPr lang="en-GB" sz="2000" b="0" i="0" kern="1200" dirty="0">
            <a:latin typeface="Roboto" panose="02000000000000000000" pitchFamily="2" charset="0"/>
            <a:ea typeface="Roboto" panose="02000000000000000000" pitchFamily="2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i="0" kern="1200" dirty="0">
              <a:latin typeface="Roboto" panose="02000000000000000000" pitchFamily="2" charset="0"/>
              <a:ea typeface="Roboto" panose="02000000000000000000" pitchFamily="2" charset="0"/>
            </a:rPr>
            <a:t>Leveraging wave of enrolment waves, cascading grants, projects</a:t>
          </a:r>
          <a:endParaRPr lang="en-GB" sz="2000" kern="1200" dirty="0"/>
        </a:p>
      </dsp:txBody>
      <dsp:txXfrm>
        <a:off x="0" y="3753626"/>
        <a:ext cx="10031171" cy="1165500"/>
      </dsp:txXfrm>
    </dsp:sp>
    <dsp:sp modelId="{643BE288-A8ED-4D19-A588-B55FC54879EA}">
      <dsp:nvSpPr>
        <dsp:cNvPr id="0" name=""/>
        <dsp:cNvSpPr/>
      </dsp:nvSpPr>
      <dsp:spPr>
        <a:xfrm>
          <a:off x="494265" y="3458426"/>
          <a:ext cx="7021819" cy="590400"/>
        </a:xfrm>
        <a:prstGeom prst="rect">
          <a:avLst/>
        </a:prstGeom>
        <a:solidFill>
          <a:srgbClr val="FF5B7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5408" tIns="0" rIns="26540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0" i="0" kern="1200">
              <a:solidFill>
                <a:prstClr val="white"/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rPr>
            <a:t>Expansion</a:t>
          </a:r>
          <a:endParaRPr lang="en-GB" sz="2000" b="0" i="0" kern="1200"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494265" y="3458426"/>
        <a:ext cx="7021819" cy="590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D2FC53-A875-514C-AC52-FBE764E461CF}" type="datetimeFigureOut">
              <a:rPr lang="en-BE" smtClean="0"/>
              <a:t>07/08/2026</a:t>
            </a:fld>
            <a:endParaRPr lang="en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650648-6D84-A24F-AEB1-9B444C072ECA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870654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Does not show connections from common platforms (Galaxy, RENANA, etc.)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NCC &amp; NOC are already active</a:t>
            </a:r>
          </a:p>
          <a:p>
            <a:r>
              <a:rPr lang="en-GB"/>
              <a:t>NCC has formalised the decision-making process via Rules of Procedure</a:t>
            </a:r>
          </a:p>
          <a:p>
            <a:r>
              <a:rPr lang="en-GB"/>
              <a:t>Legal &amp; Gov WG is drafting the legal framework necessary for production operation.</a:t>
            </a:r>
          </a:p>
          <a:p>
            <a:r>
              <a:rPr lang="en-GB"/>
              <a:t>Arch &amp; fed policies WG still getting up to speed. Needs nominated representatives from more nodes.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EE475A-B569-6846-B7C4-2B334A7CC747}" type="slidenum">
              <a:rPr kumimoji="0" lang="en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2830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CC26B-F1A1-D52D-6EED-306C8FAF29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780DAC-4C5D-AA8C-CC3B-B71ED5F489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3DBD44-1B27-D494-B592-E66E70C25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B8577F-AB49-197A-10AE-DA6F5A3AA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01 July 2026</a:t>
            </a:r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4E7C47-9358-C64C-5A16-6C79C5CE9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C87A-3827-AF48-87FD-D3ABFE30F0D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629352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2A29A-4B8C-3A43-413B-F60A07D64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91DFBC-0A4B-0FB0-D6D9-33ED89AD98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FA66CD-4654-9AE7-0296-1B907AC8E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4CDD7B-6946-DC50-6544-F965748F7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01 July 2026</a:t>
            </a:r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C509A0-287A-7FDD-21FE-D8B34A6DE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C87A-3827-AF48-87FD-D3ABFE30F0D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691522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5D6A2A-769F-A043-D5A6-8CD6CBD28C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C947E5-C1D0-05C9-5B7B-906BC21EF9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C77BBD-EA6A-2EE1-AA92-0F0A62817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13AAE-1FE3-1EEF-651A-2489E0F89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01 July 2026</a:t>
            </a:r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1764A-2342-849D-B47E-11D61AE7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C87A-3827-AF48-87FD-D3ABFE30F0D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8405640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/>
              <a:t>01 July 2026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CFD85A-5932-B549-9C0A-D70D2EC2A5E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679879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/>
              <a:t>01 July 2026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CFD85A-5932-B549-9C0A-D70D2EC2A5E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60113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/>
              <a:t>01 July 2026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CFD85A-5932-B549-9C0A-D70D2EC2A5E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70280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/>
              <a:t>01 July 2026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CFD85A-5932-B549-9C0A-D70D2EC2A5E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79465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/>
              <a:t>01 July 2026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CFD85A-5932-B549-9C0A-D70D2EC2A5E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795725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/>
              <a:t>01 July 2026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CFD85A-5932-B549-9C0A-D70D2EC2A5E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63965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/>
              <a:t>01 July 2026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CFD85A-5932-B549-9C0A-D70D2EC2A5E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699967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/>
              <a:t>01 July 2026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CFD85A-5932-B549-9C0A-D70D2EC2A5E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6836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5594F-0621-0D86-F500-044BC06F7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C52801-E49A-1CE4-4A9F-42748BA078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8A88BD-2125-DABD-3B5B-DFEA0387B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A6AF2A-5518-B8B9-D3B6-FF4EDAAB9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01 July 2026</a:t>
            </a:r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7FA5E-98A9-FEE3-329B-AB78EB93D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C87A-3827-AF48-87FD-D3ABFE30F0D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0606044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/>
              <a:t>01 July 2026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CFD85A-5932-B549-9C0A-D70D2EC2A5E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346967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/>
              <a:t>01 July 2026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CFD85A-5932-B549-9C0A-D70D2EC2A5E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097272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/>
              <a:t>01 July 2026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CFD85A-5932-B549-9C0A-D70D2EC2A5E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856109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BF34CEF8-D5AF-1EB2-8A65-D95E98FCB8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1CD3A17-2FD3-A6E8-AE64-84E688E642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3013" y="1600200"/>
            <a:ext cx="9144000" cy="10064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900" b="0" i="0">
                <a:solidFill>
                  <a:schemeClr val="bg1"/>
                </a:solidFill>
                <a:latin typeface="Quicksand" pitchFamily="2" charset="77"/>
              </a:defRPr>
            </a:lvl1pPr>
          </a:lstStyle>
          <a:p>
            <a:r>
              <a:rPr lang="en-GB" noProof="0"/>
              <a:t>Here goes the title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AA24123-D2B8-3C6F-4F69-0B7797E8554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3013" y="2825750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chemeClr val="bg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Here goes the subtitle</a:t>
            </a:r>
          </a:p>
        </p:txBody>
      </p:sp>
    </p:spTree>
    <p:extLst>
      <p:ext uri="{BB962C8B-B14F-4D97-AF65-F5344CB8AC3E}">
        <p14:creationId xmlns:p14="http://schemas.microsoft.com/office/powerpoint/2010/main" val="22058720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FEEE7FD-AC98-618B-4B33-B4CE3DC4C1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5377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8" y="1570383"/>
            <a:ext cx="9830179" cy="4382541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353617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1741" y="1013121"/>
            <a:ext cx="9830176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23A8F246-9187-262D-8EC1-219E3ABAB7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73626" y="63489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en-US"/>
              <a:t>15 April 2026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159592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, no twinfin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8" y="1570383"/>
            <a:ext cx="9830179" cy="4382541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pic>
        <p:nvPicPr>
          <p:cNvPr id="5" name="Picture 4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CFE752ED-40E2-C64A-2245-EE55EE3A46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436970"/>
            <a:ext cx="1297422" cy="29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0179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8A8059C-26F4-E946-A41E-D6E31EB5FA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6" y="1570384"/>
            <a:ext cx="4658743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nl-NL"/>
              <a:t>Click </a:t>
            </a:r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insert</a:t>
            </a:r>
            <a:r>
              <a:rPr lang="nl-NL"/>
              <a:t> </a:t>
            </a:r>
            <a:r>
              <a:rPr lang="nl-NL" err="1"/>
              <a:t>text</a:t>
            </a:r>
            <a:endParaRPr lang="nl-NL"/>
          </a:p>
          <a:p>
            <a:pPr lvl="0"/>
            <a:endParaRPr lang="nl-NL"/>
          </a:p>
        </p:txBody>
      </p:sp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24662" y="1570355"/>
            <a:ext cx="4927256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nl-NL" err="1"/>
              <a:t>Insert</a:t>
            </a:r>
            <a:r>
              <a:rPr lang="nl-NL"/>
              <a:t>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B5C96C-9F63-7043-62F1-6FFE70846A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8C914087-1964-533C-A64A-45AABF8F83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F74582F7-7A91-F2A1-9A91-FE310393DC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73626" y="63489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en-US"/>
              <a:t>15 April 2026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38192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007D1EB-30D1-0020-72FE-E993026AF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721736" y="1570354"/>
            <a:ext cx="9830180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nl-NL" err="1"/>
              <a:t>Insert</a:t>
            </a:r>
            <a:r>
              <a:rPr lang="nl-NL"/>
              <a:t> Image  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0B80E89-3DFC-FEDF-2D5A-74F3DB6409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46BE4D2-1F34-08DC-1FCF-6FD82EBB63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E4E2B70E-5485-79A1-4FA6-DDE226FB80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73626" y="63489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en-US"/>
              <a:t>15 April 2026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31401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3493BA1C-54ED-085E-FE9B-4B19B2663F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8140" y="360654"/>
            <a:ext cx="1196340" cy="340893"/>
          </a:xfrm>
          <a:prstGeom prst="rect">
            <a:avLst/>
          </a:prstGeom>
        </p:spPr>
      </p:pic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84E629F0-B24B-DF29-FA55-A4534D397726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06295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A920F16-67B9-4B13-F015-E953919C3F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EEF53FE-8D73-F338-C7BC-3BD523CBF7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819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957915A-F087-78A5-3BC0-0FE86D78E5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8192" y="1650367"/>
            <a:ext cx="5082368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chemeClr val="bg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9452988D-DD8F-6942-0798-DC58681C28BB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6819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nl-NL"/>
              <a:t>Click </a:t>
            </a:r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insert</a:t>
            </a:r>
            <a:r>
              <a:rPr lang="nl-NL"/>
              <a:t> </a:t>
            </a:r>
            <a:r>
              <a:rPr lang="nl-NL" err="1"/>
              <a:t>text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0041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256B2-A8E7-B24E-E384-AD6E6D4D9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F7CAAE-1D77-EAFD-CECE-BF74F39284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74BA0-581E-F9F4-7BAF-09FBE42C0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30246C-1989-E169-62A1-2EE82FCB0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01 July 2026</a:t>
            </a:r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63219-DDA4-0EAD-A2D8-9FAF1DB28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C87A-3827-AF48-87FD-D3ABFE30F0D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0299861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1D656E32-FFC6-4D84-D523-2D3E36344E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0" y="-1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72EB6A9A-0309-B84E-508E-B227E0731B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8705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3CDDC73-2434-B276-FA2C-D1B633A27A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7052" y="1650367"/>
            <a:ext cx="5082368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chemeClr val="bg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sp>
        <p:nvSpPr>
          <p:cNvPr id="14" name="Tijdelijke aanduiding voor inhoud 3">
            <a:extLst>
              <a:ext uri="{FF2B5EF4-FFF2-40B4-BE49-F238E27FC236}">
                <a16:creationId xmlns:a16="http://schemas.microsoft.com/office/drawing/2014/main" id="{B6650B74-A9C0-63E3-4272-0EE83B5EE3E1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78705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nl-NL"/>
              <a:t>Click </a:t>
            </a:r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insert</a:t>
            </a:r>
            <a:r>
              <a:rPr lang="nl-NL"/>
              <a:t> </a:t>
            </a:r>
            <a:r>
              <a:rPr lang="nl-NL" err="1"/>
              <a:t>text</a:t>
            </a:r>
            <a:endParaRPr lang="nl-NL"/>
          </a:p>
        </p:txBody>
      </p:sp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E1CDA03E-2B8A-F194-817F-29C4D2BF19E2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71613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B8C57D3-0CDD-55FA-1F7B-B6D5F5C123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88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B6A03-DA5A-5DCF-B7A3-9124EF7EF2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B94964-4819-BCF3-225B-8784EBEE1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6D991-33FB-6A34-B10B-98A8A8E51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FC0324-AAF7-4112-F7EF-55C050565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065308-B76D-847A-256C-91F66340B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103E-366D-2240-BC9E-E57B426D85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52683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4647B-D944-CF90-9C1E-F9EDA64C3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D6CEB1-12C9-F194-A17A-630144A8ED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CE0146-FF80-1F59-ECA6-F982E4CB5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595A67-8CB6-85B5-1F8A-D5FF4ABCE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C4252-F693-0B25-BB68-17D97A38F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103E-366D-2240-BC9E-E57B426D85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74595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1C338-327C-C41F-A732-00A94AF2D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02E941-201C-1A88-D954-DC3BEB28CF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262734-ECE7-2DE6-63C1-7B0EBC2B5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28D961-5E9F-A588-D380-41C7A54FF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282FF2-88E4-88D4-D596-AD885ABBF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103E-366D-2240-BC9E-E57B426D85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37844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2D310-8311-DCDD-B541-5E619A9A3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12E6C-19BE-A9DC-EB22-F6C5F6AF8B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D91D45-82A7-201A-D34D-77FD501FE0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E56ADD-ED56-9DD3-6781-F3926BA37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5D2891-3411-785F-5B75-E6B1F38C1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518633-313A-DC7B-B2CF-FE31EB765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103E-366D-2240-BC9E-E57B426D85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99995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2CA59-0D67-9A3A-8754-4B704374A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FAAED2-DDEB-667F-01AD-60AA832110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C3A655-C2B9-0F4F-A41F-3BCC446F3D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349C66-187F-5DE9-CD4D-8E85E9AEC1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F97A0D-5D59-177D-D4F3-4FF899C0B7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CDC84E-BC8F-00F8-9728-EBF61A2A8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9BB5105-E60A-E284-1C40-EBE71006D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F247E9-0AF5-4BE7-E0E6-3458DDD68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103E-366D-2240-BC9E-E57B426D85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75871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7A4F4-38F0-AF0D-8A08-9FEA9307C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019E3D-99F3-DD4E-82E4-CF74BB8E8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23234D-DC8D-4D0E-D9AC-39661B473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CDE6D6-6458-80DA-6393-CEC877E4A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103E-366D-2240-BC9E-E57B426D85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3511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9BAF15-8B64-3E6F-BFBA-BD40B7CB0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D6C9E1-8828-147B-58CE-EDECE7EC7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2A7CBE-009B-0327-1497-21C623339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103E-366D-2240-BC9E-E57B426D85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9356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9198E-B04E-DF3F-F660-801639F33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AF26EF-D2E9-964A-DD56-4CD260EC65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F27CA1-E95F-98A8-AE89-94FEB128A0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E979F6-CE24-4B38-46EE-48E2F3D37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53291-A74D-855B-55EF-B5C61BAA3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551018-AD27-72CA-E55C-86F4A3706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103E-366D-2240-BC9E-E57B426D85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4644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4DE4D-0D1E-38AB-8025-8BEB9D049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5D212D-72C2-121C-FCD7-B5F00331C8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EA5018-2095-F25E-6485-BEC5F46612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3077DD-F358-9DA7-5A99-AC00EF952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C38486-1CB9-9F8B-2AFD-3E8A6F41E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01 July 2026</a:t>
            </a:r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FD478E-48E9-8E00-52A7-85FC1F7C5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C87A-3827-AF48-87FD-D3ABFE30F0D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9025701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73302-73EC-A4E6-6E44-8AF1DD23C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7C83FC2-0160-8761-C677-4144E0A927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2C7690-A317-F9EB-60B8-0E9D45119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9B95D6-E004-E90B-6106-22D649E60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B3E1C0-8883-C192-02F9-162DB085F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98F39F-41B3-C72E-92E9-AAF1A9921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103E-366D-2240-BC9E-E57B426D85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80721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B7B52-6FA1-9100-4546-F6BD7F8E4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46C770-2C30-22CD-B1B9-71A4E2B335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BB7D2A-F4D7-25BA-2F9A-0C7391CE2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65B0E8-AFAB-25A7-F058-67882E48B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499CCE-576E-0E01-BB5C-D3605D513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103E-366D-2240-BC9E-E57B426D85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03640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BC4EB66-23DA-A08C-0B0F-0D7A0C52B2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E12448-D131-A84B-8E0B-889A40A4E6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11154-4140-86E7-071D-ADA7EC5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F60AE5-0575-816D-DD39-BE89FAD6B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857681-9D0C-0B2C-63B9-AEBCB74E1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103E-366D-2240-BC9E-E57B426D85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331749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3493BA1C-54ED-085E-FE9B-4B19B2663F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8140" y="360654"/>
            <a:ext cx="1196340" cy="340893"/>
          </a:xfrm>
          <a:prstGeom prst="rect">
            <a:avLst/>
          </a:prstGeom>
        </p:spPr>
      </p:pic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84E629F0-B24B-DF29-FA55-A4534D397726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89701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3181E-406F-B729-04C6-BE9157A3C4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2" y="1122363"/>
            <a:ext cx="9144000" cy="2387600"/>
          </a:xfrm>
        </p:spPr>
        <p:txBody>
          <a:bodyPr anchor="b"/>
          <a:lstStyle>
            <a:lvl1pPr algn="ctr">
              <a:defRPr sz="6001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47B468-5278-6C42-342D-2EE0AE0E30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2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34" indent="0" algn="ctr">
              <a:buNone/>
              <a:defRPr sz="2000"/>
            </a:lvl2pPr>
            <a:lvl3pPr marL="914469" indent="0" algn="ctr">
              <a:buNone/>
              <a:defRPr sz="1800"/>
            </a:lvl3pPr>
            <a:lvl4pPr marL="1371703" indent="0" algn="ctr">
              <a:buNone/>
              <a:defRPr sz="1600"/>
            </a:lvl4pPr>
            <a:lvl5pPr marL="1828938" indent="0" algn="ctr">
              <a:buNone/>
              <a:defRPr sz="1600"/>
            </a:lvl5pPr>
            <a:lvl6pPr marL="2286172" indent="0" algn="ctr">
              <a:buNone/>
              <a:defRPr sz="1600"/>
            </a:lvl6pPr>
            <a:lvl7pPr marL="2743406" indent="0" algn="ctr">
              <a:buNone/>
              <a:defRPr sz="1600"/>
            </a:lvl7pPr>
            <a:lvl8pPr marL="3200641" indent="0" algn="ctr">
              <a:buNone/>
              <a:defRPr sz="1600"/>
            </a:lvl8pPr>
            <a:lvl9pPr marL="3657875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EB7D0A-362F-B3FA-C856-BE0EC9202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5FD3AB-6AF7-9434-23DA-72AF64A92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F3D7F-8C92-2CCA-2DA4-9F39155EA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87EE-D02B-014D-80C4-DD595C135E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3589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164BB-86DE-351A-30D8-4AD7992C5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DFCC78-9103-8D53-78A5-28000FFDCC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9294BE-AA5C-058E-650A-B2E5C98A5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F30509-7830-A817-59A8-63DEC6B90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1D0634-8A87-B074-7EB2-9721BD19D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87EE-D02B-014D-80C4-DD595C135E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153112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E4534-A431-DE5F-FAE5-E19BA49A1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1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4114BF-B423-7FD6-7498-136A6FB2BD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2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34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69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70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938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172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40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64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875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5F3063-44B9-7C47-8560-31BEC46EA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1182EE-3F3D-4908-D000-08C5C3B31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C33814-0044-788E-829D-23B755889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87EE-D02B-014D-80C4-DD595C135E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519717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B74A8-E4CF-2CCD-1069-0F3267531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B6E257-7558-271A-DF7C-8A1D4A6B5F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DCEA5D-C702-B8E5-457E-E575D99293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CF8661-C7DA-4354-38AD-FDA750CEB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37F7CA-7E66-A146-18AA-6A9013B99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2426BC-C16F-AE03-4C3F-E3D1BE934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87EE-D02B-014D-80C4-DD595C135E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620537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3E986-BC19-0D2A-E5DA-3DEB46657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6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7834A7-AA2C-2A82-EB61-E70D767C8E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34" indent="0">
              <a:buNone/>
              <a:defRPr sz="2000" b="1"/>
            </a:lvl2pPr>
            <a:lvl3pPr marL="914469" indent="0">
              <a:buNone/>
              <a:defRPr sz="1800" b="1"/>
            </a:lvl3pPr>
            <a:lvl4pPr marL="1371703" indent="0">
              <a:buNone/>
              <a:defRPr sz="1600" b="1"/>
            </a:lvl4pPr>
            <a:lvl5pPr marL="1828938" indent="0">
              <a:buNone/>
              <a:defRPr sz="1600" b="1"/>
            </a:lvl5pPr>
            <a:lvl6pPr marL="2286172" indent="0">
              <a:buNone/>
              <a:defRPr sz="1600" b="1"/>
            </a:lvl6pPr>
            <a:lvl7pPr marL="2743406" indent="0">
              <a:buNone/>
              <a:defRPr sz="1600" b="1"/>
            </a:lvl7pPr>
            <a:lvl8pPr marL="3200641" indent="0">
              <a:buNone/>
              <a:defRPr sz="1600" b="1"/>
            </a:lvl8pPr>
            <a:lvl9pPr marL="3657875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235587-9A8D-6E5C-8859-0E1FBDDE27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C8D3BB-23A8-4EB4-8452-82629AF9C7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34" indent="0">
              <a:buNone/>
              <a:defRPr sz="2000" b="1"/>
            </a:lvl2pPr>
            <a:lvl3pPr marL="914469" indent="0">
              <a:buNone/>
              <a:defRPr sz="1800" b="1"/>
            </a:lvl3pPr>
            <a:lvl4pPr marL="1371703" indent="0">
              <a:buNone/>
              <a:defRPr sz="1600" b="1"/>
            </a:lvl4pPr>
            <a:lvl5pPr marL="1828938" indent="0">
              <a:buNone/>
              <a:defRPr sz="1600" b="1"/>
            </a:lvl5pPr>
            <a:lvl6pPr marL="2286172" indent="0">
              <a:buNone/>
              <a:defRPr sz="1600" b="1"/>
            </a:lvl6pPr>
            <a:lvl7pPr marL="2743406" indent="0">
              <a:buNone/>
              <a:defRPr sz="1600" b="1"/>
            </a:lvl7pPr>
            <a:lvl8pPr marL="3200641" indent="0">
              <a:buNone/>
              <a:defRPr sz="1600" b="1"/>
            </a:lvl8pPr>
            <a:lvl9pPr marL="3657875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8B2C19-7BD9-8C55-C49E-55C3FF3FE1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78D8AA-60E9-4191-0FED-257A46251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C59606-D734-7F03-72A9-442D59460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468D51-CA65-78EE-A775-AF1C6BE91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87EE-D02B-014D-80C4-DD595C135E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4068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4CE6F-DD87-4DA0-0534-135A613A2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861233-587D-1392-2E9A-BB729264F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F23CED-8EBA-443A-6172-448CA79A4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4EE50F-D211-181A-B4BD-7D67E4D43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87EE-D02B-014D-80C4-DD595C135E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2349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09AB7-D06F-E30F-CC69-EEA330910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F5D7A4-D700-115F-2186-6604A5359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749306-B465-F5CE-3B2F-C06C51C94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71D8CC-2749-5F8D-0E6D-CCA1ADFB27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8782351-4A10-A8FC-2BE1-34C4EB2B3D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39A1AA-C659-8C47-11FF-EC583FC63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F53D55-EEEE-1781-A76A-19A8D4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01 July 2026</a:t>
            </a:r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D3D249-2EEF-49C5-1638-F8A0DA35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C87A-3827-AF48-87FD-D3ABFE30F0D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6614013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85CF45-5DC6-83A6-FA07-57F897EB2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F9A0FE-EDB8-6482-F151-77EDAD9E1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F21306-B022-0141-5C65-5A03A6356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87EE-D02B-014D-80C4-DD595C135E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49066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D6566-B081-253A-C15E-9D1D2BE07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644E5-051F-1179-726F-AC8CCD992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E6C9F-C661-0BCE-008C-B24D7800B5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34" indent="0">
              <a:buNone/>
              <a:defRPr sz="1401"/>
            </a:lvl2pPr>
            <a:lvl3pPr marL="914469" indent="0">
              <a:buNone/>
              <a:defRPr sz="1200"/>
            </a:lvl3pPr>
            <a:lvl4pPr marL="1371703" indent="0">
              <a:buNone/>
              <a:defRPr sz="1000"/>
            </a:lvl4pPr>
            <a:lvl5pPr marL="1828938" indent="0">
              <a:buNone/>
              <a:defRPr sz="1000"/>
            </a:lvl5pPr>
            <a:lvl6pPr marL="2286172" indent="0">
              <a:buNone/>
              <a:defRPr sz="1000"/>
            </a:lvl6pPr>
            <a:lvl7pPr marL="2743406" indent="0">
              <a:buNone/>
              <a:defRPr sz="1000"/>
            </a:lvl7pPr>
            <a:lvl8pPr marL="3200641" indent="0">
              <a:buNone/>
              <a:defRPr sz="1000"/>
            </a:lvl8pPr>
            <a:lvl9pPr marL="3657875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CF0AD3-D68A-690A-5654-7EEF0C738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913DB5-5556-2B8D-C27C-FF8903E70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779664-DE18-29C6-0179-EADBBB91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87EE-D02B-014D-80C4-DD595C135E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149583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CF63E-D228-B0A7-094E-D7D35F04F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3C4E80-6FD3-4675-BDBF-EF41048D2E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34" indent="0">
              <a:buNone/>
              <a:defRPr sz="2800"/>
            </a:lvl2pPr>
            <a:lvl3pPr marL="914469" indent="0">
              <a:buNone/>
              <a:defRPr sz="2400"/>
            </a:lvl3pPr>
            <a:lvl4pPr marL="1371703" indent="0">
              <a:buNone/>
              <a:defRPr sz="2000"/>
            </a:lvl4pPr>
            <a:lvl5pPr marL="1828938" indent="0">
              <a:buNone/>
              <a:defRPr sz="2000"/>
            </a:lvl5pPr>
            <a:lvl6pPr marL="2286172" indent="0">
              <a:buNone/>
              <a:defRPr sz="2000"/>
            </a:lvl6pPr>
            <a:lvl7pPr marL="2743406" indent="0">
              <a:buNone/>
              <a:defRPr sz="2000"/>
            </a:lvl7pPr>
            <a:lvl8pPr marL="3200641" indent="0">
              <a:buNone/>
              <a:defRPr sz="2000"/>
            </a:lvl8pPr>
            <a:lvl9pPr marL="3657875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052BAD-2248-9465-D201-69999DFFCA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34" indent="0">
              <a:buNone/>
              <a:defRPr sz="1401"/>
            </a:lvl2pPr>
            <a:lvl3pPr marL="914469" indent="0">
              <a:buNone/>
              <a:defRPr sz="1200"/>
            </a:lvl3pPr>
            <a:lvl4pPr marL="1371703" indent="0">
              <a:buNone/>
              <a:defRPr sz="1000"/>
            </a:lvl4pPr>
            <a:lvl5pPr marL="1828938" indent="0">
              <a:buNone/>
              <a:defRPr sz="1000"/>
            </a:lvl5pPr>
            <a:lvl6pPr marL="2286172" indent="0">
              <a:buNone/>
              <a:defRPr sz="1000"/>
            </a:lvl6pPr>
            <a:lvl7pPr marL="2743406" indent="0">
              <a:buNone/>
              <a:defRPr sz="1000"/>
            </a:lvl7pPr>
            <a:lvl8pPr marL="3200641" indent="0">
              <a:buNone/>
              <a:defRPr sz="1000"/>
            </a:lvl8pPr>
            <a:lvl9pPr marL="3657875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BA66A3-1813-01D3-FECE-FD2EF8EBA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42267B-F0B5-6D56-495F-2FEF27EE8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5D238C-90E3-DB14-8A58-EA1D47011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87EE-D02B-014D-80C4-DD595C135E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78696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21027-A7BA-6851-9207-20282DD9A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650A49-F8F9-66D8-5576-AFD2E616D2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91318A-2144-2F53-8495-26DE92458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75EF78-EBA9-FD39-9C21-C550DEB24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5CE694-4533-4D83-077F-BE188232B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87EE-D02B-014D-80C4-DD595C135E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508460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38C294-85E0-B6A6-F9D9-9F37A4EB7B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79D81F-23AB-93E1-4AE3-2279A93747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C77CCF-9976-8B78-20D5-9B61ECE17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D9118-C573-ACE1-676D-D974F1BC6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CA8670-8BCF-3F97-0303-0E4DE9DC6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987EE-D02B-014D-80C4-DD595C135E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358324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5C8A304-8727-7A72-D502-B97CD563F64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1CD3A17-2FD3-A6E8-AE64-84E688E642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3013" y="1600200"/>
            <a:ext cx="9144000" cy="10064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900" b="0" i="0">
                <a:solidFill>
                  <a:srgbClr val="040204"/>
                </a:solidFill>
                <a:latin typeface="Quicksand" pitchFamily="2" charset="77"/>
              </a:defRPr>
            </a:lvl1pPr>
          </a:lstStyle>
          <a:p>
            <a:r>
              <a:rPr lang="en-GB" noProof="0"/>
              <a:t>Here goes the title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AA24123-D2B8-3C6F-4F69-0B7797E8554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3013" y="2825750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40204"/>
                </a:solidFill>
                <a:latin typeface="Quicksand" pitchFamily="2" charset="77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Here goes the subtitle</a:t>
            </a:r>
          </a:p>
        </p:txBody>
      </p:sp>
      <p:pic>
        <p:nvPicPr>
          <p:cNvPr id="6" name="Picture 5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1F23F6CC-5536-DEF9-280B-662CBEF434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44" y="212035"/>
            <a:ext cx="3414876" cy="779483"/>
          </a:xfrm>
          <a:prstGeom prst="rect">
            <a:avLst/>
          </a:prstGeom>
        </p:spPr>
      </p:pic>
      <p:pic>
        <p:nvPicPr>
          <p:cNvPr id="9" name="Picture 8" descr="Blue text on a black background&#10;&#10;AI-generated content may be incorrect.">
            <a:extLst>
              <a:ext uri="{FF2B5EF4-FFF2-40B4-BE49-F238E27FC236}">
                <a16:creationId xmlns:a16="http://schemas.microsoft.com/office/drawing/2014/main" id="{963091A3-5E9B-997E-DC77-99B8887BD2C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675" y="5922889"/>
            <a:ext cx="2302525" cy="51167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A5426CC-2482-15FD-B021-EAB815C69DE3}"/>
              </a:ext>
            </a:extLst>
          </p:cNvPr>
          <p:cNvSpPr txBox="1"/>
          <p:nvPr userDrawn="1"/>
        </p:nvSpPr>
        <p:spPr>
          <a:xfrm>
            <a:off x="385590" y="6415746"/>
            <a:ext cx="24677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0" i="0">
                <a:solidFill>
                  <a:schemeClr val="tx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Grant agreement ID: 101188045</a:t>
            </a:r>
            <a:endParaRPr lang="en-GB" sz="1200" b="0" i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2086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6A8FAB-9C0C-B536-B04E-37232AE85E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737" y="307761"/>
            <a:ext cx="1971933" cy="450115"/>
          </a:xfrm>
          <a:prstGeom prst="rect">
            <a:avLst/>
          </a:prstGeom>
        </p:spPr>
      </p:pic>
      <p:pic>
        <p:nvPicPr>
          <p:cNvPr id="7" name="Picture 6" descr="Blue text on a black background&#10;&#10;AI-generated content may be incorrect.">
            <a:extLst>
              <a:ext uri="{FF2B5EF4-FFF2-40B4-BE49-F238E27FC236}">
                <a16:creationId xmlns:a16="http://schemas.microsoft.com/office/drawing/2014/main" id="{B42F8460-7910-F3C8-0381-93AAF83D236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540" y="6121193"/>
            <a:ext cx="1509310" cy="3354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4C05205-89C1-6284-2CAB-9D7547706D29}"/>
              </a:ext>
            </a:extLst>
          </p:cNvPr>
          <p:cNvSpPr txBox="1"/>
          <p:nvPr userDrawn="1"/>
        </p:nvSpPr>
        <p:spPr>
          <a:xfrm>
            <a:off x="275421" y="6430040"/>
            <a:ext cx="20601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800" b="0" i="0">
                <a:solidFill>
                  <a:schemeClr val="tx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Grant agreement ID: 101188045</a:t>
            </a:r>
            <a:endParaRPr lang="en-GB" sz="800" b="0" i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0" name="Tijdelijke aanduiding voor inhoud 3">
            <a:extLst>
              <a:ext uri="{FF2B5EF4-FFF2-40B4-BE49-F238E27FC236}">
                <a16:creationId xmlns:a16="http://schemas.microsoft.com/office/drawing/2014/main" id="{22055D97-7693-F5BB-35AE-457021B004C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2266122" y="1371600"/>
            <a:ext cx="9285795" cy="4850295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CF93EB08-B152-73DA-8FB1-F50D7B1962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56183" y="166060"/>
            <a:ext cx="9295734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7469B9C4-5349-FD31-432F-EA63671B6E6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56183" y="825564"/>
            <a:ext cx="9295733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4572888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, no twinfin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2266122" y="1371600"/>
            <a:ext cx="9285795" cy="4850295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56183" y="166060"/>
            <a:ext cx="9295734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56183" y="825564"/>
            <a:ext cx="9295733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E752ED-40E2-C64A-2245-EE55EE3A46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737" y="307761"/>
            <a:ext cx="1971933" cy="450115"/>
          </a:xfrm>
          <a:prstGeom prst="rect">
            <a:avLst/>
          </a:prstGeom>
        </p:spPr>
      </p:pic>
      <p:pic>
        <p:nvPicPr>
          <p:cNvPr id="3" name="Picture 2" descr="Blue text on a black background&#10;&#10;AI-generated content may be incorrect.">
            <a:extLst>
              <a:ext uri="{FF2B5EF4-FFF2-40B4-BE49-F238E27FC236}">
                <a16:creationId xmlns:a16="http://schemas.microsoft.com/office/drawing/2014/main" id="{A8228CFA-3304-35B1-4214-CE0BA1AAAA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540" y="6121193"/>
            <a:ext cx="1509310" cy="33540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7304D6-B514-9D73-A7B0-EBBFFA002321}"/>
              </a:ext>
            </a:extLst>
          </p:cNvPr>
          <p:cNvSpPr txBox="1"/>
          <p:nvPr userDrawn="1"/>
        </p:nvSpPr>
        <p:spPr>
          <a:xfrm>
            <a:off x="275421" y="6430040"/>
            <a:ext cx="20601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800" b="0" i="0">
                <a:solidFill>
                  <a:schemeClr val="tx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Grant agreement ID: 101188045</a:t>
            </a:r>
            <a:endParaRPr lang="en-GB" sz="800" b="0" i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79527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2258457" y="1377108"/>
            <a:ext cx="4122021" cy="49465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nl-NL"/>
              <a:t>Click </a:t>
            </a:r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insert</a:t>
            </a:r>
            <a:r>
              <a:rPr lang="nl-NL"/>
              <a:t> </a:t>
            </a:r>
            <a:r>
              <a:rPr lang="nl-NL" err="1"/>
              <a:t>text</a:t>
            </a:r>
            <a:endParaRPr lang="nl-NL"/>
          </a:p>
          <a:p>
            <a:pPr lvl="0"/>
            <a:endParaRPr lang="nl-NL"/>
          </a:p>
        </p:txBody>
      </p:sp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24662" y="1366092"/>
            <a:ext cx="4927256" cy="495759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nl-NL" err="1"/>
              <a:t>Insert</a:t>
            </a:r>
            <a:r>
              <a:rPr lang="nl-NL"/>
              <a:t> Image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E1C644-5694-0054-B527-22452AA846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737" y="307761"/>
            <a:ext cx="1971933" cy="450115"/>
          </a:xfrm>
          <a:prstGeom prst="rect">
            <a:avLst/>
          </a:prstGeom>
        </p:spPr>
      </p:pic>
      <p:pic>
        <p:nvPicPr>
          <p:cNvPr id="8" name="Picture 7" descr="Blue text on a black background&#10;&#10;AI-generated content may be incorrect.">
            <a:extLst>
              <a:ext uri="{FF2B5EF4-FFF2-40B4-BE49-F238E27FC236}">
                <a16:creationId xmlns:a16="http://schemas.microsoft.com/office/drawing/2014/main" id="{DF5E2E7F-F6D0-0DAE-ABA4-AD20C2C0D2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540" y="6121193"/>
            <a:ext cx="1509310" cy="33540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9A5B265-9120-380E-112C-D0C616400B8C}"/>
              </a:ext>
            </a:extLst>
          </p:cNvPr>
          <p:cNvSpPr txBox="1"/>
          <p:nvPr userDrawn="1"/>
        </p:nvSpPr>
        <p:spPr>
          <a:xfrm>
            <a:off x="275421" y="6430040"/>
            <a:ext cx="20601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800" b="0" i="0">
                <a:solidFill>
                  <a:schemeClr val="tx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Grant agreement ID: 101188045</a:t>
            </a:r>
            <a:endParaRPr lang="en-GB" sz="800" b="0" i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9F3EDEC4-AA10-586A-3D89-4F29621249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56183" y="166060"/>
            <a:ext cx="9295734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72C6E06D-CC61-F38E-815F-9742EDF11A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56183" y="825564"/>
            <a:ext cx="9295733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44492057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247440" y="1421295"/>
            <a:ext cx="9304475" cy="48502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nl-NL" err="1"/>
              <a:t>Insert</a:t>
            </a:r>
            <a:r>
              <a:rPr lang="nl-NL"/>
              <a:t> Image  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A410B8F-921C-4E4E-120D-1E383A7396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737" y="307761"/>
            <a:ext cx="1971933" cy="450115"/>
          </a:xfrm>
          <a:prstGeom prst="rect">
            <a:avLst/>
          </a:prstGeom>
        </p:spPr>
      </p:pic>
      <p:pic>
        <p:nvPicPr>
          <p:cNvPr id="10" name="Picture 9" descr="Blue text on a black background&#10;&#10;AI-generated content may be incorrect.">
            <a:extLst>
              <a:ext uri="{FF2B5EF4-FFF2-40B4-BE49-F238E27FC236}">
                <a16:creationId xmlns:a16="http://schemas.microsoft.com/office/drawing/2014/main" id="{101AA543-81B6-15B6-4FD3-619818D4F5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540" y="6121193"/>
            <a:ext cx="1509310" cy="33540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CCCDAF0-AB9B-7C93-ACC0-BF9934557B82}"/>
              </a:ext>
            </a:extLst>
          </p:cNvPr>
          <p:cNvSpPr txBox="1"/>
          <p:nvPr userDrawn="1"/>
        </p:nvSpPr>
        <p:spPr>
          <a:xfrm>
            <a:off x="275421" y="6430040"/>
            <a:ext cx="20601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800" b="0" i="0">
                <a:solidFill>
                  <a:schemeClr val="tx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Grant agreement ID: 101188045</a:t>
            </a:r>
            <a:endParaRPr lang="en-GB" sz="800" b="0" i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F67D28F0-D3F9-5EBA-0DB1-EC70B8CFA5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56183" y="166060"/>
            <a:ext cx="9295734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D24A83F3-D1F6-9542-66CE-5F7B94CCF8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56183" y="825564"/>
            <a:ext cx="9295733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342664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0FCEC-D2E2-ABE0-4EA1-E4B26CC6B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9E7366-8FF5-FE5D-ADEF-E4397DB9C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476E82-0560-9958-7F06-EDFE9D623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01 July 2026</a:t>
            </a:r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7197E3-8392-0158-8C03-4883F4CEB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C87A-3827-AF48-87FD-D3ABFE30F0D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52996162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747A0DE-2740-A996-4885-2FB37BFDFCB1}"/>
              </a:ext>
            </a:extLst>
          </p:cNvPr>
          <p:cNvSpPr/>
          <p:nvPr userDrawn="1"/>
        </p:nvSpPr>
        <p:spPr>
          <a:xfrm>
            <a:off x="0" y="0"/>
            <a:ext cx="6081823" cy="6858000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EEF53FE-8D73-F338-C7BC-3BD523CBF7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4544" y="791813"/>
            <a:ext cx="5399685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tx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957915A-F087-78A5-3BC0-0FE86D78E5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33912" y="1501508"/>
            <a:ext cx="5420951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chemeClr val="tx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9452988D-DD8F-6942-0798-DC58681C28BB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329611" y="2105248"/>
            <a:ext cx="5431582" cy="38915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nl-NL"/>
              <a:t>Click </a:t>
            </a:r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insert</a:t>
            </a:r>
            <a:r>
              <a:rPr lang="nl-NL"/>
              <a:t> </a:t>
            </a:r>
            <a:r>
              <a:rPr lang="nl-NL" err="1"/>
              <a:t>text</a:t>
            </a:r>
            <a:endParaRPr lang="nl-NL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9F574D-F51D-0F3C-846A-03EFF88F5F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737" y="307761"/>
            <a:ext cx="1971933" cy="450115"/>
          </a:xfrm>
          <a:prstGeom prst="rect">
            <a:avLst/>
          </a:prstGeom>
        </p:spPr>
      </p:pic>
      <p:pic>
        <p:nvPicPr>
          <p:cNvPr id="10" name="Picture 9" descr="Blue text on a black background&#10;&#10;AI-generated content may be incorrect.">
            <a:extLst>
              <a:ext uri="{FF2B5EF4-FFF2-40B4-BE49-F238E27FC236}">
                <a16:creationId xmlns:a16="http://schemas.microsoft.com/office/drawing/2014/main" id="{FDAE5C2E-C231-EA9B-B68C-2A5B288C1E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540" y="6121193"/>
            <a:ext cx="1509310" cy="33540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575647B-65A1-E7BA-876C-82CB251F30D2}"/>
              </a:ext>
            </a:extLst>
          </p:cNvPr>
          <p:cNvSpPr txBox="1"/>
          <p:nvPr userDrawn="1"/>
        </p:nvSpPr>
        <p:spPr>
          <a:xfrm>
            <a:off x="275421" y="6430040"/>
            <a:ext cx="20601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800" b="0" i="0">
                <a:solidFill>
                  <a:schemeClr val="tx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Grant agreement ID: 101188045</a:t>
            </a:r>
            <a:endParaRPr lang="en-GB" sz="800" b="0" i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8986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966705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61347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2C152345-B91E-A1CE-86E4-5319B13706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00" y="160577"/>
            <a:ext cx="835151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AE6A73-F9CA-7AA2-7C06-C593F95B73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00403" y="820081"/>
            <a:ext cx="8351514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A89EE09-D989-E2A7-8B62-B56370CEB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9440" y="6461759"/>
            <a:ext cx="2679946" cy="212889"/>
          </a:xfrm>
          <a:prstGeom prst="rect">
            <a:avLst/>
          </a:prstGeom>
        </p:spPr>
        <p:txBody>
          <a:bodyPr/>
          <a:lstStyle>
            <a:lvl1pPr algn="l">
              <a:defRPr sz="9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sz="900"/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F2CFC582-4D7E-D25D-2B50-571DF21537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Roboto Light" panose="02000000000000000000" pitchFamily="2" charset="0"/>
              </a:defRPr>
            </a:lvl1pPr>
          </a:lstStyle>
          <a:p>
            <a:endParaRPr 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26180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197143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BF34CEF8-D5AF-1EB2-8A65-D95E98FCB8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1CD3A17-2FD3-A6E8-AE64-84E688E642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3013" y="1600200"/>
            <a:ext cx="9144000" cy="10064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900" b="0" i="0">
                <a:solidFill>
                  <a:schemeClr val="bg1"/>
                </a:solidFill>
                <a:latin typeface="Quicksand" pitchFamily="2" charset="77"/>
              </a:defRPr>
            </a:lvl1pPr>
          </a:lstStyle>
          <a:p>
            <a:r>
              <a:rPr lang="en-GB" noProof="0"/>
              <a:t>Here goes the title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AA24123-D2B8-3C6F-4F69-0B7797E8554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3013" y="2825750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chemeClr val="bg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Here goes the subtitle</a:t>
            </a:r>
          </a:p>
        </p:txBody>
      </p:sp>
    </p:spTree>
    <p:extLst>
      <p:ext uri="{BB962C8B-B14F-4D97-AF65-F5344CB8AC3E}">
        <p14:creationId xmlns:p14="http://schemas.microsoft.com/office/powerpoint/2010/main" val="250989040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FEEE7FD-AC98-618B-4B33-B4CE3DC4C1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5377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8" y="1570383"/>
            <a:ext cx="9830179" cy="4382541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353617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1741" y="1013121"/>
            <a:ext cx="9830176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23A8F246-9187-262D-8EC1-219E3ABAB7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73626" y="63489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7141345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, no twinfin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8" y="1570383"/>
            <a:ext cx="9830179" cy="4382541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pic>
        <p:nvPicPr>
          <p:cNvPr id="5" name="Picture 4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CFE752ED-40E2-C64A-2245-EE55EE3A46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436970"/>
            <a:ext cx="1297422" cy="29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3325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8A8059C-26F4-E946-A41E-D6E31EB5FA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6" y="1570384"/>
            <a:ext cx="4658743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nl-NL"/>
              <a:t>Click </a:t>
            </a:r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insert</a:t>
            </a:r>
            <a:r>
              <a:rPr lang="nl-NL"/>
              <a:t> </a:t>
            </a:r>
            <a:r>
              <a:rPr lang="nl-NL" err="1"/>
              <a:t>text</a:t>
            </a:r>
            <a:endParaRPr lang="nl-NL"/>
          </a:p>
          <a:p>
            <a:pPr lvl="0"/>
            <a:endParaRPr lang="nl-NL"/>
          </a:p>
        </p:txBody>
      </p:sp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24662" y="1570355"/>
            <a:ext cx="4927256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nl-NL" err="1"/>
              <a:t>Insert</a:t>
            </a:r>
            <a:r>
              <a:rPr lang="nl-NL"/>
              <a:t>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B5C96C-9F63-7043-62F1-6FFE70846A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8C914087-1964-533C-A64A-45AABF8F83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F74582F7-7A91-F2A1-9A91-FE310393DC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73626" y="63489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5765384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007D1EB-30D1-0020-72FE-E993026AF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721736" y="1570354"/>
            <a:ext cx="9830180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nl-NL" err="1"/>
              <a:t>Insert</a:t>
            </a:r>
            <a:r>
              <a:rPr lang="nl-NL"/>
              <a:t> Image  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0B80E89-3DFC-FEDF-2D5A-74F3DB6409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46BE4D2-1F34-08DC-1FCF-6FD82EBB63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E4E2B70E-5485-79A1-4FA6-DDE226FB80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73626" y="63489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3763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DCD0DD-3EC4-63FA-B601-0628F1EBB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ED1FB0-2D09-1E77-734A-398B6219D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01 July 2026</a:t>
            </a:r>
            <a:endParaRPr lang="en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678A14-32CF-767F-465E-246F54BFF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C87A-3827-AF48-87FD-D3ABFE30F0D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13965530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3493BA1C-54ED-085E-FE9B-4B19B2663F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8140" y="360654"/>
            <a:ext cx="1196340" cy="340893"/>
          </a:xfrm>
          <a:prstGeom prst="rect">
            <a:avLst/>
          </a:prstGeom>
        </p:spPr>
      </p:pic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84E629F0-B24B-DF29-FA55-A4534D397726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46689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A920F16-67B9-4B13-F015-E953919C3F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EEF53FE-8D73-F338-C7BC-3BD523CBF7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819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957915A-F087-78A5-3BC0-0FE86D78E5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8192" y="1650367"/>
            <a:ext cx="5082368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chemeClr val="bg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9452988D-DD8F-6942-0798-DC58681C28BB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6819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nl-NL"/>
              <a:t>Click </a:t>
            </a:r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insert</a:t>
            </a:r>
            <a:r>
              <a:rPr lang="nl-NL"/>
              <a:t> </a:t>
            </a:r>
            <a:r>
              <a:rPr lang="nl-NL" err="1"/>
              <a:t>text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7256756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1D656E32-FFC6-4D84-D523-2D3E36344E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0" y="-1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72EB6A9A-0309-B84E-508E-B227E0731B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8705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3CDDC73-2434-B276-FA2C-D1B633A27A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7052" y="1650367"/>
            <a:ext cx="5082368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chemeClr val="bg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sp>
        <p:nvSpPr>
          <p:cNvPr id="14" name="Tijdelijke aanduiding voor inhoud 3">
            <a:extLst>
              <a:ext uri="{FF2B5EF4-FFF2-40B4-BE49-F238E27FC236}">
                <a16:creationId xmlns:a16="http://schemas.microsoft.com/office/drawing/2014/main" id="{B6650B74-A9C0-63E3-4272-0EE83B5EE3E1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78705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nl-NL"/>
              <a:t>Click </a:t>
            </a:r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insert</a:t>
            </a:r>
            <a:r>
              <a:rPr lang="nl-NL"/>
              <a:t> </a:t>
            </a:r>
            <a:r>
              <a:rPr lang="nl-NL" err="1"/>
              <a:t>text</a:t>
            </a:r>
            <a:endParaRPr lang="nl-NL"/>
          </a:p>
        </p:txBody>
      </p:sp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E1CDA03E-2B8A-F194-817F-29C4D2BF19E2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95380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B8C57D3-0CDD-55FA-1F7B-B6D5F5C123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28901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01 July 2026</a:t>
            </a:r>
            <a:endParaRPr lang="en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0C2F8-E87C-EC4F-9AD4-60E9D8B2DDA2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69615212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FEEE7FD-AC98-618B-4B33-B4CE3DC4C1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9" y="1570383"/>
            <a:ext cx="9830179" cy="43825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nl-NL"/>
              <a:t>Click </a:t>
            </a:r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insert</a:t>
            </a:r>
            <a:r>
              <a:rPr lang="nl-NL"/>
              <a:t> </a:t>
            </a:r>
            <a:r>
              <a:rPr lang="nl-NL" err="1"/>
              <a:t>text</a:t>
            </a:r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9" y="235634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 Medium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3" y="6423497"/>
            <a:ext cx="2743200" cy="23083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1741" y="895138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88319583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Full Page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2C152345-B91E-A1CE-86E4-5319B13706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00" y="160577"/>
            <a:ext cx="835151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 Bol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AE6A73-F9CA-7AA2-7C06-C593F95B73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00403" y="820081"/>
            <a:ext cx="8351514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 Bol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A89EE09-D989-E2A7-8B62-B56370CEB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9440" y="6461759"/>
            <a:ext cx="2679946" cy="212889"/>
          </a:xfrm>
          <a:prstGeom prst="rect">
            <a:avLst/>
          </a:prstGeom>
        </p:spPr>
        <p:txBody>
          <a:bodyPr/>
          <a:lstStyle>
            <a:lvl1pPr algn="l">
              <a:defRPr sz="9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sz="900"/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F2CFC582-4D7E-D25D-2B50-571DF21537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Roboto Light" panose="02000000000000000000" pitchFamily="2" charset="0"/>
              </a:defRPr>
            </a:lvl1pPr>
          </a:lstStyle>
          <a:p>
            <a:r>
              <a:rPr lang="nl-NL">
                <a:solidFill>
                  <a:schemeClr val="tx1"/>
                </a:solidFill>
              </a:rPr>
              <a:t>01 July 2026</a:t>
            </a:r>
          </a:p>
        </p:txBody>
      </p:sp>
    </p:spTree>
    <p:extLst>
      <p:ext uri="{BB962C8B-B14F-4D97-AF65-F5344CB8AC3E}">
        <p14:creationId xmlns:p14="http://schemas.microsoft.com/office/powerpoint/2010/main" val="240283976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 + Image Pag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6" y="1570384"/>
            <a:ext cx="4658743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nl-NL"/>
              <a:t>Click </a:t>
            </a:r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insert</a:t>
            </a:r>
            <a:r>
              <a:rPr lang="nl-NL"/>
              <a:t> </a:t>
            </a:r>
            <a:r>
              <a:rPr lang="nl-NL" err="1"/>
              <a:t>text</a:t>
            </a:r>
            <a:endParaRPr lang="nl-NL"/>
          </a:p>
          <a:p>
            <a:pPr lvl="0"/>
            <a:endParaRPr lang="nl-NL"/>
          </a:p>
        </p:txBody>
      </p:sp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24662" y="1570355"/>
            <a:ext cx="4927256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nl-NL" err="1"/>
              <a:t>Insert</a:t>
            </a:r>
            <a:r>
              <a:rPr lang="nl-NL"/>
              <a:t> Image  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B3268E89-506B-54AE-D39B-A8BA3826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00" y="160577"/>
            <a:ext cx="835151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 Bol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F882A8EC-5DAA-45AD-E104-FDF651F7DA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00403" y="820081"/>
            <a:ext cx="8351514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 Bol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sp>
        <p:nvSpPr>
          <p:cNvPr id="11" name="Tijdelijke aanduiding voor dianummer 5">
            <a:extLst>
              <a:ext uri="{FF2B5EF4-FFF2-40B4-BE49-F238E27FC236}">
                <a16:creationId xmlns:a16="http://schemas.microsoft.com/office/drawing/2014/main" id="{398D4FBF-0EAB-27FC-BFF9-922AF94CC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9440" y="6461759"/>
            <a:ext cx="2679946" cy="212889"/>
          </a:xfrm>
          <a:prstGeom prst="rect">
            <a:avLst/>
          </a:prstGeom>
        </p:spPr>
        <p:txBody>
          <a:bodyPr/>
          <a:lstStyle>
            <a:lvl1pPr algn="l">
              <a:defRPr sz="9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sz="900"/>
          </a:p>
        </p:txBody>
      </p:sp>
      <p:sp>
        <p:nvSpPr>
          <p:cNvPr id="13" name="Tijdelijke aanduiding voor voettekst 4">
            <a:extLst>
              <a:ext uri="{FF2B5EF4-FFF2-40B4-BE49-F238E27FC236}">
                <a16:creationId xmlns:a16="http://schemas.microsoft.com/office/drawing/2014/main" id="{9C870611-6B8A-2039-0C01-6EFD91901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Roboto Light" panose="02000000000000000000" pitchFamily="2" charset="0"/>
              </a:defRPr>
            </a:lvl1pPr>
          </a:lstStyle>
          <a:p>
            <a:r>
              <a:rPr lang="nl-NL">
                <a:solidFill>
                  <a:schemeClr val="tx1"/>
                </a:solidFill>
              </a:rPr>
              <a:t>01 July 2026</a:t>
            </a:r>
          </a:p>
        </p:txBody>
      </p:sp>
    </p:spTree>
    <p:extLst>
      <p:ext uri="{BB962C8B-B14F-4D97-AF65-F5344CB8AC3E}">
        <p14:creationId xmlns:p14="http://schemas.microsoft.com/office/powerpoint/2010/main" val="316078283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Page 3">
  <p:cSld name="2_Text Page 3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8"/>
          <p:cNvSpPr txBox="1">
            <a:spLocks noGrp="1"/>
          </p:cNvSpPr>
          <p:nvPr>
            <p:ph type="body" idx="1"/>
          </p:nvPr>
        </p:nvSpPr>
        <p:spPr>
          <a:xfrm>
            <a:off x="1721738" y="1570383"/>
            <a:ext cx="9830179" cy="4382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0" i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8"/>
          <p:cNvSpPr txBox="1">
            <a:spLocks noGrp="1"/>
          </p:cNvSpPr>
          <p:nvPr>
            <p:ph type="title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500"/>
              <a:buFont typeface="Roboto"/>
              <a:buNone/>
              <a:defRPr sz="3500" b="0" i="0">
                <a:solidFill>
                  <a:srgbClr val="00869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8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H"/>
              <a:t>‹#›</a:t>
            </a:fld>
            <a:endParaRPr/>
          </a:p>
        </p:txBody>
      </p:sp>
      <p:sp>
        <p:nvSpPr>
          <p:cNvPr id="24" name="Google Shape;24;p8"/>
          <p:cNvSpPr txBox="1">
            <a:spLocks noGrp="1"/>
          </p:cNvSpPr>
          <p:nvPr>
            <p:ph type="body" idx="2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900"/>
              <a:buNone/>
              <a:defRPr sz="1900" b="0" i="0">
                <a:solidFill>
                  <a:srgbClr val="0C0C0C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ftr" idx="11"/>
          </p:nvPr>
        </p:nvSpPr>
        <p:spPr>
          <a:xfrm>
            <a:off x="311426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0869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01 July 2026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3832606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Page 1">
  <p:cSld name="1_Divider Page 1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6096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2"/>
          <p:cNvSpPr/>
          <p:nvPr/>
        </p:nvSpPr>
        <p:spPr>
          <a:xfrm>
            <a:off x="168965" y="250629"/>
            <a:ext cx="2415208" cy="654448"/>
          </a:xfrm>
          <a:prstGeom prst="rect">
            <a:avLst/>
          </a:prstGeom>
          <a:solidFill>
            <a:srgbClr val="00869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12"/>
          <p:cNvSpPr>
            <a:spLocks noGrp="1"/>
          </p:cNvSpPr>
          <p:nvPr>
            <p:ph type="pic" idx="2"/>
          </p:nvPr>
        </p:nvSpPr>
        <p:spPr>
          <a:xfrm>
            <a:off x="6026874" y="0"/>
            <a:ext cx="6165126" cy="6857999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BE"/>
          </a:p>
        </p:txBody>
      </p:sp>
      <p:sp>
        <p:nvSpPr>
          <p:cNvPr id="26" name="Google Shape;26;p12"/>
          <p:cNvSpPr txBox="1">
            <a:spLocks noGrp="1"/>
          </p:cNvSpPr>
          <p:nvPr>
            <p:ph type="title"/>
          </p:nvPr>
        </p:nvSpPr>
        <p:spPr>
          <a:xfrm>
            <a:off x="668192" y="940672"/>
            <a:ext cx="5082367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"/>
              <a:buNone/>
              <a:defRPr sz="3500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2"/>
          <p:cNvSpPr txBox="1">
            <a:spLocks noGrp="1"/>
          </p:cNvSpPr>
          <p:nvPr>
            <p:ph type="body" idx="1"/>
          </p:nvPr>
        </p:nvSpPr>
        <p:spPr>
          <a:xfrm>
            <a:off x="668192" y="1650367"/>
            <a:ext cx="5082368" cy="36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2"/>
          <p:cNvSpPr txBox="1">
            <a:spLocks noGrp="1"/>
          </p:cNvSpPr>
          <p:nvPr>
            <p:ph type="body" idx="3"/>
          </p:nvPr>
        </p:nvSpPr>
        <p:spPr>
          <a:xfrm>
            <a:off x="668192" y="2270760"/>
            <a:ext cx="5082367" cy="3682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12"/>
          <p:cNvSpPr txBox="1">
            <a:spLocks noGrp="1"/>
          </p:cNvSpPr>
          <p:nvPr>
            <p:ph type="ftr" idx="11"/>
          </p:nvPr>
        </p:nvSpPr>
        <p:spPr>
          <a:xfrm>
            <a:off x="311426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0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r>
              <a:rPr lang="en-GB"/>
              <a:t>01 July 2026</a:t>
            </a:r>
            <a:endParaRPr/>
          </a:p>
        </p:txBody>
      </p:sp>
      <p:sp>
        <p:nvSpPr>
          <p:cNvPr id="30" name="Google Shape;30;p12"/>
          <p:cNvSpPr txBox="1">
            <a:spLocks noGrp="1"/>
          </p:cNvSpPr>
          <p:nvPr>
            <p:ph type="sldNum" idx="12"/>
          </p:nvPr>
        </p:nvSpPr>
        <p:spPr>
          <a:xfrm>
            <a:off x="4737652" y="643947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900"/>
              <a:buFont typeface="Roboto Light"/>
              <a:buNone/>
              <a:defRPr sz="900" b="0" i="0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900"/>
              <a:buFont typeface="Roboto Light"/>
              <a:buNone/>
              <a:defRPr sz="900" b="0" i="0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900"/>
              <a:buFont typeface="Roboto Light"/>
              <a:buNone/>
              <a:defRPr sz="900" b="0" i="0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900"/>
              <a:buFont typeface="Roboto Light"/>
              <a:buNone/>
              <a:defRPr sz="900" b="0" i="0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900"/>
              <a:buFont typeface="Roboto Light"/>
              <a:buNone/>
              <a:defRPr sz="900" b="0" i="0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900"/>
              <a:buFont typeface="Roboto Light"/>
              <a:buNone/>
              <a:defRPr sz="900" b="0" i="0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900"/>
              <a:buFont typeface="Roboto Light"/>
              <a:buNone/>
              <a:defRPr sz="900" b="0" i="0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900"/>
              <a:buFont typeface="Roboto Light"/>
              <a:buNone/>
              <a:defRPr sz="900" b="0" i="0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900"/>
              <a:buFont typeface="Roboto Light"/>
              <a:buNone/>
              <a:defRPr sz="900" b="0" i="0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BE"/>
              <a:t>‹#›</a:t>
            </a:fld>
            <a:endParaRPr/>
          </a:p>
        </p:txBody>
      </p:sp>
      <p:pic>
        <p:nvPicPr>
          <p:cNvPr id="31" name="Google Shape;31;p12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807" y="346918"/>
            <a:ext cx="2290366" cy="4394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9393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FCCF86-3B2F-8921-F54E-2C38607A1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8BDB72-5A71-14AF-EC87-4127AE8D40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76FA8D-06DF-6644-B710-B02E255F6A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36BF27-ACDF-42BB-44CE-DC4B6301A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A7266B-3054-2CFB-D8D7-74334A58F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01 July 2026</a:t>
            </a:r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C9D6A8-717B-0520-9465-7829CED75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C87A-3827-AF48-87FD-D3ABFE30F0D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4098666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ivider Page 2">
  <p:cSld name="1_Divider Page 2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096000" y="-1"/>
            <a:ext cx="6096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16"/>
          <p:cNvSpPr>
            <a:spLocks noGrp="1"/>
          </p:cNvSpPr>
          <p:nvPr>
            <p:ph type="pic" idx="2"/>
          </p:nvPr>
        </p:nvSpPr>
        <p:spPr>
          <a:xfrm>
            <a:off x="0" y="1"/>
            <a:ext cx="6096000" cy="6857999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29" name="Google Shape;29;p16"/>
          <p:cNvSpPr txBox="1">
            <a:spLocks noGrp="1"/>
          </p:cNvSpPr>
          <p:nvPr>
            <p:ph type="title"/>
          </p:nvPr>
        </p:nvSpPr>
        <p:spPr>
          <a:xfrm>
            <a:off x="6787052" y="940672"/>
            <a:ext cx="5082367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3500" b="0" i="0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6"/>
          <p:cNvSpPr txBox="1">
            <a:spLocks noGrp="1"/>
          </p:cNvSpPr>
          <p:nvPr>
            <p:ph type="body" idx="1"/>
          </p:nvPr>
        </p:nvSpPr>
        <p:spPr>
          <a:xfrm>
            <a:off x="6787052" y="1650367"/>
            <a:ext cx="5082368" cy="36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000" b="0" i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16"/>
          <p:cNvSpPr txBox="1">
            <a:spLocks noGrp="1"/>
          </p:cNvSpPr>
          <p:nvPr>
            <p:ph type="body" idx="3"/>
          </p:nvPr>
        </p:nvSpPr>
        <p:spPr>
          <a:xfrm>
            <a:off x="6787052" y="2270760"/>
            <a:ext cx="5082367" cy="3682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1500" b="0" i="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  <a:defRPr sz="1500">
                <a:solidFill>
                  <a:srgbClr val="11151A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 sz="1500">
                <a:solidFill>
                  <a:srgbClr val="11151A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500">
                <a:solidFill>
                  <a:srgbClr val="11151A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500">
                <a:solidFill>
                  <a:srgbClr val="11151A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6"/>
          <p:cNvSpPr txBox="1">
            <a:spLocks noGrp="1"/>
          </p:cNvSpPr>
          <p:nvPr>
            <p:ph type="body" idx="4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Roboto Light"/>
              <a:buNone/>
              <a:defRPr sz="100"/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6106691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CD3A17-2FD3-A6E8-AE64-84E688E642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3013" y="1600200"/>
            <a:ext cx="9144000" cy="10064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900" b="0" i="0">
                <a:solidFill>
                  <a:schemeClr val="tx1"/>
                </a:solidFill>
                <a:latin typeface="Quicksand" pitchFamily="2" charset="77"/>
              </a:defRPr>
            </a:lvl1pPr>
          </a:lstStyle>
          <a:p>
            <a:r>
              <a:rPr lang="en-GB" noProof="0"/>
              <a:t>Here goes the title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AA24123-D2B8-3C6F-4F69-0B7797E8554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3013" y="2825750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chemeClr val="tx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Here goes the subtitle</a:t>
            </a:r>
          </a:p>
        </p:txBody>
      </p:sp>
    </p:spTree>
    <p:extLst>
      <p:ext uri="{BB962C8B-B14F-4D97-AF65-F5344CB8AC3E}">
        <p14:creationId xmlns:p14="http://schemas.microsoft.com/office/powerpoint/2010/main" val="111969979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599440" y="1570383"/>
            <a:ext cx="10952477" cy="4382541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00" y="160577"/>
            <a:ext cx="835151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9440" y="6461759"/>
            <a:ext cx="2679946" cy="212889"/>
          </a:xfrm>
          <a:prstGeom prst="rect">
            <a:avLst/>
          </a:prstGeom>
        </p:spPr>
        <p:txBody>
          <a:bodyPr/>
          <a:lstStyle>
            <a:lvl1pPr algn="l">
              <a:defRPr sz="11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00403" y="820081"/>
            <a:ext cx="8351514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DD34233C-5B7C-B225-6482-802FA8ACFD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Roboto Light" panose="02000000000000000000" pitchFamily="2" charset="0"/>
              </a:defRPr>
            </a:lvl1pPr>
          </a:lstStyle>
          <a:p>
            <a:endParaRPr 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68995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, no twinfinit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3">
            <a:extLst>
              <a:ext uri="{FF2B5EF4-FFF2-40B4-BE49-F238E27FC236}">
                <a16:creationId xmlns:a16="http://schemas.microsoft.com/office/drawing/2014/main" id="{8FBD4091-D4DE-9550-88C5-14B3D67E3076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599440" y="1570383"/>
            <a:ext cx="10952477" cy="4382541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C10CB41D-0BFF-5BEB-E44E-5A14847D4F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00" y="160577"/>
            <a:ext cx="835151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4E79439E-5346-AD78-31E1-41C391A7BD7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00403" y="820081"/>
            <a:ext cx="8351514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sp>
        <p:nvSpPr>
          <p:cNvPr id="12" name="Tijdelijke aanduiding voor dianummer 5">
            <a:extLst>
              <a:ext uri="{FF2B5EF4-FFF2-40B4-BE49-F238E27FC236}">
                <a16:creationId xmlns:a16="http://schemas.microsoft.com/office/drawing/2014/main" id="{4DE7744A-47E9-C9EE-982F-137C9D6A4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9440" y="6461759"/>
            <a:ext cx="2679946" cy="212889"/>
          </a:xfrm>
          <a:prstGeom prst="rect">
            <a:avLst/>
          </a:prstGeom>
        </p:spPr>
        <p:txBody>
          <a:bodyPr/>
          <a:lstStyle>
            <a:lvl1pPr algn="l">
              <a:defRPr sz="9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sz="900"/>
          </a:p>
        </p:txBody>
      </p:sp>
      <p:sp>
        <p:nvSpPr>
          <p:cNvPr id="13" name="Tijdelijke aanduiding voor voettekst 4">
            <a:extLst>
              <a:ext uri="{FF2B5EF4-FFF2-40B4-BE49-F238E27FC236}">
                <a16:creationId xmlns:a16="http://schemas.microsoft.com/office/drawing/2014/main" id="{56B37C31-CA91-3DDB-5637-FB78AEBDB9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Roboto Light" panose="02000000000000000000" pitchFamily="2" charset="0"/>
              </a:defRPr>
            </a:lvl1pPr>
          </a:lstStyle>
          <a:p>
            <a:endParaRPr 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55316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Pag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6" y="1570384"/>
            <a:ext cx="4658743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nl-NL"/>
              <a:t>Click </a:t>
            </a:r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insert</a:t>
            </a:r>
            <a:r>
              <a:rPr lang="nl-NL"/>
              <a:t> </a:t>
            </a:r>
            <a:r>
              <a:rPr lang="nl-NL" err="1"/>
              <a:t>text</a:t>
            </a:r>
            <a:endParaRPr lang="nl-NL"/>
          </a:p>
          <a:p>
            <a:pPr lvl="0"/>
            <a:endParaRPr lang="nl-NL"/>
          </a:p>
        </p:txBody>
      </p:sp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24662" y="1570355"/>
            <a:ext cx="4927256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nl-NL" err="1"/>
              <a:t>Insert</a:t>
            </a:r>
            <a:r>
              <a:rPr lang="nl-NL"/>
              <a:t> Image  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B3268E89-506B-54AE-D39B-A8BA3826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00" y="160577"/>
            <a:ext cx="835151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F882A8EC-5DAA-45AD-E104-FDF651F7DA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00403" y="820081"/>
            <a:ext cx="8351514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sp>
        <p:nvSpPr>
          <p:cNvPr id="11" name="Tijdelijke aanduiding voor dianummer 5">
            <a:extLst>
              <a:ext uri="{FF2B5EF4-FFF2-40B4-BE49-F238E27FC236}">
                <a16:creationId xmlns:a16="http://schemas.microsoft.com/office/drawing/2014/main" id="{398D4FBF-0EAB-27FC-BFF9-922AF94CC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9440" y="6461759"/>
            <a:ext cx="2679946" cy="212889"/>
          </a:xfrm>
          <a:prstGeom prst="rect">
            <a:avLst/>
          </a:prstGeom>
        </p:spPr>
        <p:txBody>
          <a:bodyPr/>
          <a:lstStyle>
            <a:lvl1pPr algn="l">
              <a:defRPr sz="9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sz="900"/>
          </a:p>
        </p:txBody>
      </p:sp>
      <p:sp>
        <p:nvSpPr>
          <p:cNvPr id="13" name="Tijdelijke aanduiding voor voettekst 4">
            <a:extLst>
              <a:ext uri="{FF2B5EF4-FFF2-40B4-BE49-F238E27FC236}">
                <a16:creationId xmlns:a16="http://schemas.microsoft.com/office/drawing/2014/main" id="{9C870611-6B8A-2039-0C01-6EFD91901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Roboto Light" panose="02000000000000000000" pitchFamily="2" charset="0"/>
              </a:defRPr>
            </a:lvl1pPr>
          </a:lstStyle>
          <a:p>
            <a:endParaRPr 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99775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ag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721736" y="1570354"/>
            <a:ext cx="9830180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nl-NL" err="1"/>
              <a:t>Insert</a:t>
            </a:r>
            <a:r>
              <a:rPr lang="nl-NL"/>
              <a:t> Image  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8D4B2953-B66D-796B-2408-AF1B7A1585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00" y="160577"/>
            <a:ext cx="835151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DF0A5151-0E04-8292-127E-93D3FE5EF1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00403" y="820081"/>
            <a:ext cx="8351514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sp>
        <p:nvSpPr>
          <p:cNvPr id="10" name="Tijdelijke aanduiding voor dianummer 5">
            <a:extLst>
              <a:ext uri="{FF2B5EF4-FFF2-40B4-BE49-F238E27FC236}">
                <a16:creationId xmlns:a16="http://schemas.microsoft.com/office/drawing/2014/main" id="{3527AB6B-6237-EB28-F28E-FADA949A9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9440" y="6461759"/>
            <a:ext cx="2679946" cy="212889"/>
          </a:xfrm>
          <a:prstGeom prst="rect">
            <a:avLst/>
          </a:prstGeom>
        </p:spPr>
        <p:txBody>
          <a:bodyPr/>
          <a:lstStyle>
            <a:lvl1pPr algn="l">
              <a:defRPr sz="9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32787066-669D-D341-9BC8-3E5CFFE35B25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3921CF2E-FFEE-0B5F-BBD4-C29AACF0B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Roboto Light" panose="02000000000000000000" pitchFamily="2" charset="0"/>
              </a:defRPr>
            </a:lvl1pPr>
          </a:lstStyle>
          <a:p>
            <a:endParaRPr 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6024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2C152345-B91E-A1CE-86E4-5319B13706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00400" y="160577"/>
            <a:ext cx="835151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Quicksand" pitchFamily="2" charset="77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headline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AE6A73-F9CA-7AA2-7C06-C593F95B73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00403" y="820081"/>
            <a:ext cx="8351514" cy="36476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0" i="0" baseline="0">
                <a:solidFill>
                  <a:srgbClr val="00869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</a:lstStyle>
          <a:p>
            <a:r>
              <a:rPr lang="nl-NL" err="1"/>
              <a:t>Here</a:t>
            </a:r>
            <a:r>
              <a:rPr lang="nl-NL"/>
              <a:t> </a:t>
            </a:r>
            <a:r>
              <a:rPr lang="nl-NL" err="1"/>
              <a:t>goes</a:t>
            </a:r>
            <a:r>
              <a:rPr lang="nl-NL"/>
              <a:t> a sub-headline</a:t>
            </a:r>
            <a:endParaRPr lang="en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A89EE09-D989-E2A7-8B62-B56370CEB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9440" y="6461759"/>
            <a:ext cx="2679946" cy="212889"/>
          </a:xfrm>
          <a:prstGeom prst="rect">
            <a:avLst/>
          </a:prstGeom>
        </p:spPr>
        <p:txBody>
          <a:bodyPr/>
          <a:lstStyle>
            <a:lvl1pPr algn="l">
              <a:defRPr sz="9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sz="900"/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F2CFC582-4D7E-D25D-2B50-571DF21537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Roboto Light" panose="02000000000000000000" pitchFamily="2" charset="0"/>
              </a:defRPr>
            </a:lvl1pPr>
          </a:lstStyle>
          <a:p>
            <a:endParaRPr 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29408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age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E98049-5C72-1ACB-A407-A9B6681651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3013" y="1600200"/>
            <a:ext cx="9144000" cy="10064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900" b="0" i="0">
                <a:solidFill>
                  <a:schemeClr val="tx1"/>
                </a:solidFill>
                <a:latin typeface="Quicksand" pitchFamily="2" charset="77"/>
              </a:defRPr>
            </a:lvl1pPr>
          </a:lstStyle>
          <a:p>
            <a:r>
              <a:rPr lang="en-GB" noProof="0"/>
              <a:t>Here goes the title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80263E1-51A1-52A9-A00C-1ABE6B7CAF8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3013" y="2825750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chemeClr val="tx1"/>
                </a:solidFill>
                <a:latin typeface="Quicksand" pitchFamily="2" charset="77"/>
                <a:ea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Here goes the subtitle</a:t>
            </a:r>
          </a:p>
        </p:txBody>
      </p:sp>
    </p:spTree>
    <p:extLst>
      <p:ext uri="{BB962C8B-B14F-4D97-AF65-F5344CB8AC3E}">
        <p14:creationId xmlns:p14="http://schemas.microsoft.com/office/powerpoint/2010/main" val="97976727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914216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3493BA1C-54ED-085E-FE9B-4B19B2663F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8140" y="360654"/>
            <a:ext cx="1196340" cy="340893"/>
          </a:xfrm>
          <a:prstGeom prst="rect">
            <a:avLst/>
          </a:prstGeom>
        </p:spPr>
      </p:pic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84E629F0-B24B-DF29-FA55-A4534D397726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1495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75B77-40E9-580A-C74E-7D3E5C71F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AB8765-6DC8-5369-313A-2B1C65D32A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9645D4-1A80-9960-AA6C-F3EC15D8D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BE17E6-25B3-068D-263E-62D05C2ED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F5645D-FEA5-4AC8-E92C-36FF41284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01 July 2026</a:t>
            </a:r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106AA5-A712-2745-A5FE-B49484452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C87A-3827-AF48-87FD-D3ABFE30F0D0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64177084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9BAF15-8B64-3E6F-BFBA-BD40B7CB0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15 April 2026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D6C9E1-8828-147B-58CE-EDECE7EC7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2A7CBE-009B-0327-1497-21C623339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4103E-366D-2240-BC9E-E57B426D85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906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52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24" Type="http://schemas.openxmlformats.org/officeDocument/2006/relationships/theme" Target="../theme/theme4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23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41.xml"/><Relationship Id="rId19" Type="http://schemas.openxmlformats.org/officeDocument/2006/relationships/slideLayout" Target="../slideLayouts/slideLayout50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Relationship Id="rId22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17" Type="http://schemas.openxmlformats.org/officeDocument/2006/relationships/theme" Target="../theme/theme7.xml"/><Relationship Id="rId2" Type="http://schemas.openxmlformats.org/officeDocument/2006/relationships/slideLayout" Target="../slideLayouts/slideLayout66.xml"/><Relationship Id="rId16" Type="http://schemas.openxmlformats.org/officeDocument/2006/relationships/slideLayout" Target="../slideLayouts/slideLayout80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image" Target="../media/image24.png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theme" Target="../theme/theme8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E5FCCB-673C-F3B4-1614-5C0A73216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200481"/>
            <a:ext cx="10515599" cy="4985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8AF694-B909-FB5D-BBBF-97B352ABDC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11608-5A01-0F90-F19F-AEAA0DEE0A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93D8C5-975C-AFC8-7D08-68950CAC30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01 July 2026</a:t>
            </a:r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6551F-DAA8-BA47-967A-D90F63BA1D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7C87A-3827-AF48-87FD-D3ABFE30F0D0}" type="slidenum">
              <a:rPr lang="en-BE" smtClean="0"/>
              <a:t>‹#›</a:t>
            </a:fld>
            <a:endParaRPr lang="en-BE"/>
          </a:p>
        </p:txBody>
      </p:sp>
      <p:pic>
        <p:nvPicPr>
          <p:cNvPr id="7" name="image1.jpg" descr="Text&#10;&#10;Description automatically generated with low confidence">
            <a:extLst>
              <a:ext uri="{FF2B5EF4-FFF2-40B4-BE49-F238E27FC236}">
                <a16:creationId xmlns:a16="http://schemas.microsoft.com/office/drawing/2014/main" id="{6F92A3FF-769B-F0A4-2A9E-85A552847EF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7144" y="21812"/>
            <a:ext cx="2620617" cy="1062922"/>
          </a:xfrm>
          <a:prstGeom prst="rect">
            <a:avLst/>
          </a:prstGeom>
          <a:ln/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175AF08A-2510-54EC-06B3-C2CA04B756DE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0282" y="399762"/>
            <a:ext cx="2064645" cy="46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964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500" b="0" i="0" kern="1200">
          <a:solidFill>
            <a:srgbClr val="038792"/>
          </a:solidFill>
          <a:latin typeface="Roboto Light" panose="02000000000000000000" pitchFamily="2" charset="0"/>
          <a:ea typeface="Roboto Light" panose="02000000000000000000" pitchFamily="2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2159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pic>
        <p:nvPicPr>
          <p:cNvPr id="7" name="Picture 4" descr="EOSC Focus | EOSC Portal"/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6694" y="136525"/>
            <a:ext cx="2675082" cy="597148"/>
          </a:xfrm>
          <a:prstGeom prst="rect">
            <a:avLst/>
          </a:prstGeom>
          <a:noFill/>
        </p:spPr>
      </p:pic>
      <p:pic>
        <p:nvPicPr>
          <p:cNvPr id="8" name="Picture 6" descr="Funded by the EU"/>
          <p:cNvPicPr>
            <a:picLocks noChangeAspect="1" noChangeArrowheads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145040" y="6179947"/>
            <a:ext cx="2578389" cy="541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0975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hf sldNum="0" hdr="0" dt="0"/>
  <p:txStyles>
    <p:titleStyle>
      <a:lvl1pPr algn="l" defTabSz="914400">
        <a:lnSpc>
          <a:spcPct val="90000"/>
        </a:lnSpc>
        <a:spcBef>
          <a:spcPts val="0"/>
        </a:spcBef>
        <a:buNone/>
        <a:defRPr sz="3600">
          <a:solidFill>
            <a:srgbClr val="008792"/>
          </a:solidFill>
          <a:latin typeface="Roboto Light"/>
          <a:ea typeface="Roboto Light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AD40A129-CB28-2478-0535-8A79294E9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C1D7175-A070-FC1F-C253-34FEB28F3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021F74-1CF2-CCDE-A252-6E87D5349E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A960BA-AE18-7043-11DF-A10471933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9807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A32233-098A-0D87-F02C-A07A8A373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73E12E-3A6F-AE73-AEF1-06374B749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E7444-91EC-7358-D0FC-BCF40D7D36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15 April 2026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E6C24-2A9F-6EA1-07B0-8C97365D6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B4A563-9117-C7EA-4F79-5715891147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004103E-366D-2240-BC9E-E57B426D85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3029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4" r:id="rId1"/>
    <p:sldLayoutId id="2147484185" r:id="rId2"/>
    <p:sldLayoutId id="2147484186" r:id="rId3"/>
    <p:sldLayoutId id="2147484187" r:id="rId4"/>
    <p:sldLayoutId id="2147484188" r:id="rId5"/>
    <p:sldLayoutId id="2147484189" r:id="rId6"/>
    <p:sldLayoutId id="2147484190" r:id="rId7"/>
    <p:sldLayoutId id="2147484191" r:id="rId8"/>
    <p:sldLayoutId id="2147484192" r:id="rId9"/>
    <p:sldLayoutId id="2147484193" r:id="rId10"/>
    <p:sldLayoutId id="2147484194" r:id="rId11"/>
    <p:sldLayoutId id="2147484195" r:id="rId12"/>
    <p:sldLayoutId id="2147484196" r:id="rId13"/>
    <p:sldLayoutId id="2147484197" r:id="rId14"/>
    <p:sldLayoutId id="2147484198" r:id="rId15"/>
    <p:sldLayoutId id="2147484199" r:id="rId16"/>
    <p:sldLayoutId id="2147484200" r:id="rId17"/>
    <p:sldLayoutId id="2147484201" r:id="rId18"/>
    <p:sldLayoutId id="2147484202" r:id="rId19"/>
    <p:sldLayoutId id="2147484203" r:id="rId20"/>
    <p:sldLayoutId id="2147484204" r:id="rId21"/>
    <p:sldLayoutId id="2147484205" r:id="rId22"/>
    <p:sldLayoutId id="2147484206" r:id="rId2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AD40A129-CB28-2478-0535-8A79294E9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C1D7175-A070-FC1F-C253-34FEB28F3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BA261FB-322C-8A0F-329F-54EA2DD261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en-US"/>
              <a:t>15 April 2026</a:t>
            </a:r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021F74-1CF2-CCDE-A252-6E87D5349E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A960BA-AE18-7043-11DF-A10471933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66019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8" r:id="rId1"/>
    <p:sldLayoutId id="2147484209" r:id="rId2"/>
    <p:sldLayoutId id="2147484210" r:id="rId3"/>
    <p:sldLayoutId id="2147484211" r:id="rId4"/>
    <p:sldLayoutId id="2147484212" r:id="rId5"/>
    <p:sldLayoutId id="2147484213" r:id="rId6"/>
    <p:sldLayoutId id="2147484214" r:id="rId7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8357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6" r:id="rId1"/>
    <p:sldLayoutId id="2147484218" r:id="rId2"/>
    <p:sldLayoutId id="2147484239" r:id="rId3"/>
  </p:sldLayoutIdLst>
  <p:hf sldNum="0"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AD40A129-CB28-2478-0535-8A79294E9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C1D7175-A070-FC1F-C253-34FEB28F3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BA261FB-322C-8A0F-329F-54EA2DD261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021F74-1CF2-CCDE-A252-6E87D5349E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nl-NL"/>
              <a:t>01 July 2026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A960BA-AE18-7043-11DF-A10471933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044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1" r:id="rId1"/>
    <p:sldLayoutId id="2147484242" r:id="rId2"/>
    <p:sldLayoutId id="2147484243" r:id="rId3"/>
    <p:sldLayoutId id="2147484244" r:id="rId4"/>
    <p:sldLayoutId id="2147484245" r:id="rId5"/>
    <p:sldLayoutId id="2147484246" r:id="rId6"/>
    <p:sldLayoutId id="2147484247" r:id="rId7"/>
    <p:sldLayoutId id="2147484248" r:id="rId8"/>
    <p:sldLayoutId id="2147484249" r:id="rId9"/>
    <p:sldLayoutId id="2147484250" r:id="rId10"/>
    <p:sldLayoutId id="2147484251" r:id="rId11"/>
    <p:sldLayoutId id="2147484252" r:id="rId12"/>
    <p:sldLayoutId id="2147484253" r:id="rId13"/>
    <p:sldLayoutId id="2147484254" r:id="rId14"/>
    <p:sldLayoutId id="2147484255" r:id="rId15"/>
    <p:sldLayoutId id="2147484256" r:id="rId1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2138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8" r:id="rId1"/>
    <p:sldLayoutId id="2147484259" r:id="rId2"/>
    <p:sldLayoutId id="2147484260" r:id="rId3"/>
    <p:sldLayoutId id="2147484261" r:id="rId4"/>
    <p:sldLayoutId id="2147484262" r:id="rId5"/>
    <p:sldLayoutId id="2147484263" r:id="rId6"/>
    <p:sldLayoutId id="2147484264" r:id="rId7"/>
    <p:sldLayoutId id="2147484265" r:id="rId8"/>
    <p:sldLayoutId id="2147484266" r:id="rId9"/>
    <p:sldLayoutId id="2147484267" r:id="rId10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svg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51.jpe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tmp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eosc.eu/building-the-eosc-federation" TargetMode="External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751C3-9D73-6BCF-7665-86E66244AE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4163" y="2403084"/>
            <a:ext cx="10199969" cy="1006475"/>
          </a:xfrm>
        </p:spPr>
        <p:txBody>
          <a:bodyPr>
            <a:normAutofit fontScale="90000"/>
          </a:bodyPr>
          <a:lstStyle/>
          <a:p>
            <a:r>
              <a:rPr lang="en-US" dirty="0"/>
              <a:t>Current status and next steps for building the EOSC Federation</a:t>
            </a:r>
            <a:endParaRPr lang="en-B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BA98CF-7FF2-EA66-22EE-2E47CAB239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4164" y="3628634"/>
            <a:ext cx="9144000" cy="1655762"/>
          </a:xfrm>
        </p:spPr>
        <p:txBody>
          <a:bodyPr/>
          <a:lstStyle/>
          <a:p>
            <a:r>
              <a:rPr lang="en-US" dirty="0"/>
              <a:t>Bob Jones EOSC-A </a:t>
            </a:r>
            <a:r>
              <a:rPr lang="en-BE" dirty="0"/>
              <a:t>, </a:t>
            </a:r>
            <a:r>
              <a:rPr lang="en-US" dirty="0"/>
              <a:t>8</a:t>
            </a:r>
            <a:r>
              <a:rPr lang="en-BE" dirty="0"/>
              <a:t> </a:t>
            </a:r>
            <a:r>
              <a:rPr lang="en-US" dirty="0"/>
              <a:t>July</a:t>
            </a:r>
            <a:r>
              <a:rPr lang="en-BE" dirty="0"/>
              <a:t> 2026</a:t>
            </a:r>
          </a:p>
        </p:txBody>
      </p:sp>
    </p:spTree>
    <p:extLst>
      <p:ext uri="{BB962C8B-B14F-4D97-AF65-F5344CB8AC3E}">
        <p14:creationId xmlns:p14="http://schemas.microsoft.com/office/powerpoint/2010/main" val="1690524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A11808-A0FE-5CF2-C37E-F523412CA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14595-6856-9B4E-BECB-F9B7E4876AE1}" type="slidenum">
              <a: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nl-NL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CED8C410-0680-DAD1-C1E9-B5F084C4771A}"/>
              </a:ext>
            </a:extLst>
          </p:cNvPr>
          <p:cNvSpPr txBox="1">
            <a:spLocks/>
          </p:cNvSpPr>
          <p:nvPr/>
        </p:nvSpPr>
        <p:spPr>
          <a:xfrm>
            <a:off x="9290222" y="6423497"/>
            <a:ext cx="2743200" cy="230832"/>
          </a:xfrm>
          <a:prstGeom prst="rect">
            <a:avLst/>
          </a:prstGeom>
        </p:spPr>
        <p:txBody>
          <a:bodyPr/>
          <a:lstStyle>
            <a:defPPr>
              <a:defRPr lang="nl-NL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14595-6856-9B4E-BECB-F9B7E4876AE1}" type="slidenum">
              <a:rPr kumimoji="0" lang="en-GB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Roboto Light" panose="02000000000000000000" pitchFamily="2" charset="0"/>
                <a:ea typeface="Roboto" panose="02000000000000000000" pitchFamily="2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Roboto Light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8" name="Titolo 8">
            <a:extLst>
              <a:ext uri="{FF2B5EF4-FFF2-40B4-BE49-F238E27FC236}">
                <a16:creationId xmlns:a16="http://schemas.microsoft.com/office/drawing/2014/main" id="{1D030360-B8C9-0B54-88B0-023DFA99D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2062" y="178483"/>
            <a:ext cx="8331043" cy="603887"/>
          </a:xfrm>
        </p:spPr>
        <p:txBody>
          <a:bodyPr>
            <a:normAutofit fontScale="90000"/>
          </a:bodyPr>
          <a:lstStyle/>
          <a:p>
            <a:r>
              <a:rPr lang="en-GB">
                <a:latin typeface="Quicksand" pitchFamily="2" charset="77"/>
              </a:rPr>
              <a:t>First Training Courses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34EF5F7-5F16-9873-D368-B9B17F43D5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220251"/>
              </p:ext>
            </p:extLst>
          </p:nvPr>
        </p:nvGraphicFramePr>
        <p:xfrm>
          <a:off x="628650" y="1429879"/>
          <a:ext cx="11387138" cy="47548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900363">
                  <a:extLst>
                    <a:ext uri="{9D8B030D-6E8A-4147-A177-3AD203B41FA5}">
                      <a16:colId xmlns:a16="http://schemas.microsoft.com/office/drawing/2014/main" val="2346807098"/>
                    </a:ext>
                  </a:extLst>
                </a:gridCol>
                <a:gridCol w="8486775">
                  <a:extLst>
                    <a:ext uri="{9D8B030D-6E8A-4147-A177-3AD203B41FA5}">
                      <a16:colId xmlns:a16="http://schemas.microsoft.com/office/drawing/2014/main" val="41590537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</a:pPr>
                      <a:r>
                        <a:rPr lang="en-BE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  <a:t>Explaining</a:t>
                      </a:r>
                      <a:br>
                        <a:rPr lang="pt-PT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</a:br>
                      <a:r>
                        <a:rPr lang="en-BE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  <a:t>the EOSC Federation</a:t>
                      </a:r>
                      <a:endParaRPr lang="en-US" sz="1500" b="0">
                        <a:solidFill>
                          <a:srgbClr val="00869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lnT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69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I</a:t>
                      </a:r>
                      <a:r>
                        <a:rPr lang="en-BE" sz="1500" b="1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ntroduces the EOSC Federation, </a:t>
                      </a:r>
                      <a:r>
                        <a:rPr lang="en-BE" sz="1500" b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explaining its purpose, governance structure, the role of Nodes and their interconnection, and presenting current stage of development.</a:t>
                      </a:r>
                    </a:p>
                  </a:txBody>
                  <a:tcPr>
                    <a:lnT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691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219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</a:pPr>
                      <a:r>
                        <a:rPr lang="en-BE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  <a:t>Applying</a:t>
                      </a:r>
                      <a:br>
                        <a:rPr lang="pt-PT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</a:br>
                      <a:r>
                        <a:rPr lang="en-BE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  <a:t>the EOSC Federation Handbook</a:t>
                      </a:r>
                      <a:endParaRPr lang="en-US" sz="1500" b="0">
                        <a:solidFill>
                          <a:srgbClr val="00869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lnT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BE" sz="1500" b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Explain</a:t>
                      </a:r>
                      <a:r>
                        <a:rPr lang="en-US" sz="1500" b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s</a:t>
                      </a:r>
                      <a:r>
                        <a:rPr lang="en-BE" sz="1500" b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 </a:t>
                      </a:r>
                      <a:r>
                        <a:rPr lang="en-BE" sz="1500" b="1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how to apply the Federation Handbook with the help of real-world Node implementations.</a:t>
                      </a:r>
                      <a:r>
                        <a:rPr lang="en-BE" sz="1500" b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 It provides guidance on how to build Nodes and join the Federation. </a:t>
                      </a:r>
                    </a:p>
                  </a:txBody>
                  <a:tcPr>
                    <a:lnT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71007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</a:pPr>
                      <a:r>
                        <a:rPr lang="en-BE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  <a:t>Use cases</a:t>
                      </a:r>
                      <a:br>
                        <a:rPr lang="pt-PT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</a:br>
                      <a:r>
                        <a:rPr lang="en-BE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  <a:t>for the EOSC Federation</a:t>
                      </a:r>
                      <a:endParaRPr lang="en-US" sz="1500" b="0">
                        <a:solidFill>
                          <a:srgbClr val="00869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lnT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69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500" b="0">
                          <a:solidFill>
                            <a:schemeClr val="tx1"/>
                          </a:solidFill>
                          <a:latin typeface="Roboto Light"/>
                          <a:ea typeface="Roboto Light"/>
                        </a:rPr>
                        <a:t>E</a:t>
                      </a:r>
                      <a:r>
                        <a:rPr lang="en-BE" sz="1500" b="0">
                          <a:solidFill>
                            <a:schemeClr val="tx1"/>
                          </a:solidFill>
                          <a:latin typeface="Roboto Light"/>
                          <a:ea typeface="Roboto Light"/>
                        </a:rPr>
                        <a:t>xplores </a:t>
                      </a:r>
                      <a:r>
                        <a:rPr lang="en-BE" sz="1500" b="1">
                          <a:solidFill>
                            <a:schemeClr val="tx1"/>
                          </a:solidFill>
                          <a:latin typeface="Roboto Light"/>
                          <a:ea typeface="Roboto Light"/>
                        </a:rPr>
                        <a:t>how to design, implement, and communicate scientific use cases </a:t>
                      </a:r>
                      <a:r>
                        <a:rPr lang="en-BE" sz="1500" b="0">
                          <a:solidFill>
                            <a:schemeClr val="tx1"/>
                          </a:solidFill>
                          <a:latin typeface="Roboto Light"/>
                          <a:ea typeface="Roboto Light"/>
                        </a:rPr>
                        <a:t>within the EOSC Federation. Combining methodology with real-world examples from first-wave nodes, it highlights challenges, solutions, and lessons learned. </a:t>
                      </a:r>
                    </a:p>
                  </a:txBody>
                  <a:tcPr>
                    <a:lnT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691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0971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</a:pPr>
                      <a:r>
                        <a:rPr lang="en-BE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  <a:t>Creating</a:t>
                      </a:r>
                      <a:endParaRPr lang="en-US" sz="1500" b="0">
                        <a:solidFill>
                          <a:srgbClr val="008691"/>
                        </a:solidFill>
                        <a:latin typeface="Roboto"/>
                        <a:ea typeface="Roboto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</a:pPr>
                      <a:r>
                        <a:rPr lang="en-BE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  <a:t>your</a:t>
                      </a:r>
                      <a:r>
                        <a:rPr lang="en-US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  <a:t> </a:t>
                      </a:r>
                      <a:r>
                        <a:rPr lang="en-BE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  <a:t>EOSC Node Project Charter </a:t>
                      </a:r>
                      <a:endParaRPr lang="en-US" sz="1500" b="0">
                        <a:solidFill>
                          <a:srgbClr val="00869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lnT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500" b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P</a:t>
                      </a:r>
                      <a:r>
                        <a:rPr lang="en-BE" sz="1500" b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rovides details, examples and tools to </a:t>
                      </a:r>
                      <a:r>
                        <a:rPr lang="en-BE" sz="1500" b="1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support the creation of the required Project Charter </a:t>
                      </a:r>
                      <a:r>
                        <a:rPr lang="en-BE" sz="1500" b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that is the first mandatory deliverable expected to be published by all Nodes. </a:t>
                      </a:r>
                    </a:p>
                  </a:txBody>
                  <a:tcPr>
                    <a:lnT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7405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</a:pPr>
                      <a:r>
                        <a:rPr lang="en-BE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  <a:t>Developing</a:t>
                      </a:r>
                      <a:r>
                        <a:rPr lang="pt-PT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  <a:t> </a:t>
                      </a:r>
                      <a:r>
                        <a:rPr lang="en-BE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  <a:t>an Onboarding Services Policy</a:t>
                      </a:r>
                      <a:endParaRPr lang="en-US" sz="1500" b="0">
                        <a:solidFill>
                          <a:srgbClr val="00869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lnT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69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BE" sz="1500" b="0">
                          <a:solidFill>
                            <a:schemeClr val="tx1"/>
                          </a:solidFill>
                          <a:latin typeface="Roboto Light"/>
                          <a:ea typeface="Roboto Light"/>
                        </a:rPr>
                        <a:t>Translates Federation requirements into </a:t>
                      </a:r>
                      <a:r>
                        <a:rPr lang="en-BE" sz="1500" b="1">
                          <a:solidFill>
                            <a:schemeClr val="tx1"/>
                          </a:solidFill>
                          <a:latin typeface="Roboto Light"/>
                          <a:ea typeface="Roboto Light"/>
                        </a:rPr>
                        <a:t>actionable guidelines and workflows </a:t>
                      </a:r>
                      <a:r>
                        <a:rPr lang="en-BE" sz="1500" b="0">
                          <a:solidFill>
                            <a:schemeClr val="tx1"/>
                          </a:solidFill>
                          <a:latin typeface="Roboto Light"/>
                          <a:ea typeface="Roboto Light"/>
                        </a:rPr>
                        <a:t>for publications, data, and software. </a:t>
                      </a:r>
                    </a:p>
                  </a:txBody>
                  <a:tcPr>
                    <a:lnT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691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1090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</a:pPr>
                      <a:r>
                        <a:rPr lang="en-BE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  <a:t>How to onboard services to EOSC Nodes</a:t>
                      </a:r>
                      <a:endParaRPr lang="en-US" sz="1500" b="0">
                        <a:solidFill>
                          <a:srgbClr val="00869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lnT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500" b="0">
                          <a:solidFill>
                            <a:schemeClr val="tx1"/>
                          </a:solidFill>
                          <a:latin typeface="Roboto Light"/>
                          <a:ea typeface="Roboto Light"/>
                        </a:rPr>
                        <a:t>I</a:t>
                      </a:r>
                      <a:r>
                        <a:rPr lang="en-BE" sz="1500" b="0">
                          <a:solidFill>
                            <a:schemeClr val="tx1"/>
                          </a:solidFill>
                          <a:latin typeface="Roboto Light"/>
                          <a:ea typeface="Roboto Light"/>
                        </a:rPr>
                        <a:t>ntroduc</a:t>
                      </a:r>
                      <a:r>
                        <a:rPr lang="en-US" sz="1500" b="0">
                          <a:solidFill>
                            <a:schemeClr val="tx1"/>
                          </a:solidFill>
                          <a:latin typeface="Roboto Light"/>
                          <a:ea typeface="Roboto Light"/>
                        </a:rPr>
                        <a:t>es</a:t>
                      </a:r>
                      <a:r>
                        <a:rPr lang="en-BE" sz="1500" b="0">
                          <a:solidFill>
                            <a:schemeClr val="tx1"/>
                          </a:solidFill>
                          <a:latin typeface="Roboto Light"/>
                          <a:ea typeface="Roboto Light"/>
                        </a:rPr>
                        <a:t> the </a:t>
                      </a:r>
                      <a:r>
                        <a:rPr lang="en-BE" sz="1500" b="1">
                          <a:solidFill>
                            <a:schemeClr val="tx1"/>
                          </a:solidFill>
                          <a:latin typeface="Roboto Light"/>
                          <a:ea typeface="Roboto Light"/>
                        </a:rPr>
                        <a:t>operational remit of the EOSC Nodes </a:t>
                      </a:r>
                      <a:r>
                        <a:rPr lang="en-BE" sz="1500" b="0">
                          <a:solidFill>
                            <a:schemeClr val="tx1"/>
                          </a:solidFill>
                          <a:latin typeface="Roboto Light"/>
                          <a:ea typeface="Roboto Light"/>
                        </a:rPr>
                        <a:t>and the onboarding policies of selected EOSC Nodes, and how Nodes support the visibility and discoverability of services within the broader Federation landscape. </a:t>
                      </a:r>
                    </a:p>
                  </a:txBody>
                  <a:tcPr>
                    <a:lnT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325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</a:pPr>
                      <a:r>
                        <a:rPr lang="en-BE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  <a:t>The EOSC</a:t>
                      </a:r>
                      <a:br>
                        <a:rPr lang="pt-PT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</a:br>
                      <a:r>
                        <a:rPr lang="en-BE" sz="1500" b="0">
                          <a:solidFill>
                            <a:srgbClr val="008691"/>
                          </a:solidFill>
                          <a:latin typeface="Roboto"/>
                          <a:ea typeface="Roboto"/>
                        </a:rPr>
                        <a:t>AAI explained</a:t>
                      </a:r>
                      <a:endParaRPr lang="en-US" sz="1500" b="0">
                        <a:solidFill>
                          <a:srgbClr val="00869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>
                    <a:lnT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69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500" b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E</a:t>
                      </a:r>
                      <a:r>
                        <a:rPr lang="en-BE" sz="1500" b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xplains the </a:t>
                      </a:r>
                      <a:r>
                        <a:rPr lang="en-BE" sz="1500" b="1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purpose of the EOSC AAI, </a:t>
                      </a:r>
                      <a:r>
                        <a:rPr lang="en-BE" sz="1500" b="0">
                          <a:solidFill>
                            <a:schemeClr val="tx1"/>
                          </a:solidFill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its architectural structure, the implied underlying protocols, the role of Nodes and their interconnection, and presenting the current stage of development and adoption. </a:t>
                      </a:r>
                    </a:p>
                  </a:txBody>
                  <a:tcPr>
                    <a:lnT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691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540949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01239D47-1121-2D4A-2EE7-FC94C30D8ADD}"/>
              </a:ext>
            </a:extLst>
          </p:cNvPr>
          <p:cNvSpPr txBox="1"/>
          <p:nvPr/>
        </p:nvSpPr>
        <p:spPr>
          <a:xfrm>
            <a:off x="3328988" y="675146"/>
            <a:ext cx="84724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u="none" strike="noStrike" kern="0" cap="none" spc="0" normalizeH="0" baseline="0" noProof="0">
                <a:ln>
                  <a:noFill/>
                </a:ln>
                <a:solidFill>
                  <a:srgbClr val="008693"/>
                </a:solidFill>
                <a:effectLst/>
                <a:uLnTx/>
                <a:uFillTx/>
                <a:latin typeface="Quicksand" pitchFamily="2" charset="77"/>
                <a:ea typeface="Roboto Black" panose="02000000000000000000" pitchFamily="2" charset="0"/>
                <a:cs typeface="Roboto Black" panose="02000000000000000000" pitchFamily="2" charset="0"/>
                <a:sym typeface="Arial"/>
              </a:rPr>
              <a:t>A collaborative initiative for mutual learning and knowledge sharing by bringing together knowledge created within the EOSC Federation ecosystem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7D543B-A2FA-3393-154E-314207BCDBE1}"/>
              </a:ext>
            </a:extLst>
          </p:cNvPr>
          <p:cNvSpPr txBox="1"/>
          <p:nvPr/>
        </p:nvSpPr>
        <p:spPr>
          <a:xfrm>
            <a:off x="207169" y="729733"/>
            <a:ext cx="21788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err="1">
                <a:latin typeface="Roboto Light" panose="02000000000000000000" pitchFamily="2" charset="0"/>
                <a:ea typeface="Roboto Light" panose="02000000000000000000" pitchFamily="2" charset="0"/>
              </a:rPr>
              <a:t>eosc.eu</a:t>
            </a:r>
            <a:r>
              <a:rPr lang="en-GB">
                <a:latin typeface="Roboto Light" panose="02000000000000000000" pitchFamily="2" charset="0"/>
                <a:ea typeface="Roboto Light" panose="02000000000000000000" pitchFamily="2" charset="0"/>
              </a:rPr>
              <a:t>/academy</a:t>
            </a:r>
          </a:p>
        </p:txBody>
      </p:sp>
      <p:pic>
        <p:nvPicPr>
          <p:cNvPr id="9" name="Graphic 8" descr="Badge Tick1 outline">
            <a:extLst>
              <a:ext uri="{FF2B5EF4-FFF2-40B4-BE49-F238E27FC236}">
                <a16:creationId xmlns:a16="http://schemas.microsoft.com/office/drawing/2014/main" id="{C5D4C406-0311-A53E-7C30-487C20110A2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38113" y="1471608"/>
            <a:ext cx="457199" cy="457199"/>
          </a:xfrm>
          <a:prstGeom prst="rect">
            <a:avLst/>
          </a:prstGeom>
        </p:spPr>
      </p:pic>
      <p:pic>
        <p:nvPicPr>
          <p:cNvPr id="17" name="Graphic 16" descr="Badge Tick1 outline">
            <a:extLst>
              <a:ext uri="{FF2B5EF4-FFF2-40B4-BE49-F238E27FC236}">
                <a16:creationId xmlns:a16="http://schemas.microsoft.com/office/drawing/2014/main" id="{50004409-2178-B8FC-551F-4F6511B5D79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9059" y="2052634"/>
            <a:ext cx="457199" cy="457199"/>
          </a:xfrm>
          <a:prstGeom prst="rect">
            <a:avLst/>
          </a:prstGeom>
        </p:spPr>
      </p:pic>
      <p:pic>
        <p:nvPicPr>
          <p:cNvPr id="18" name="Graphic 17" descr="Badge Tick1 outline">
            <a:extLst>
              <a:ext uri="{FF2B5EF4-FFF2-40B4-BE49-F238E27FC236}">
                <a16:creationId xmlns:a16="http://schemas.microsoft.com/office/drawing/2014/main" id="{7C7C4D35-677B-936F-2D85-8A4B26A9913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8582" y="2676523"/>
            <a:ext cx="457199" cy="457199"/>
          </a:xfrm>
          <a:prstGeom prst="rect">
            <a:avLst/>
          </a:prstGeom>
        </p:spPr>
      </p:pic>
      <p:pic>
        <p:nvPicPr>
          <p:cNvPr id="19" name="Graphic 18" descr="Badge Tick1 outline">
            <a:extLst>
              <a:ext uri="{FF2B5EF4-FFF2-40B4-BE49-F238E27FC236}">
                <a16:creationId xmlns:a16="http://schemas.microsoft.com/office/drawing/2014/main" id="{81B89195-62BD-256E-5365-E1474287DB2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8579" y="3462338"/>
            <a:ext cx="457199" cy="457199"/>
          </a:xfrm>
          <a:prstGeom prst="rect">
            <a:avLst/>
          </a:prstGeom>
        </p:spPr>
      </p:pic>
      <p:pic>
        <p:nvPicPr>
          <p:cNvPr id="20" name="Graphic 19" descr="Badge Tick1 outline">
            <a:extLst>
              <a:ext uri="{FF2B5EF4-FFF2-40B4-BE49-F238E27FC236}">
                <a16:creationId xmlns:a16="http://schemas.microsoft.com/office/drawing/2014/main" id="{EE0EAC8B-9C9D-F276-7C93-519C9B883F7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3816" y="5500693"/>
            <a:ext cx="457199" cy="45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331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4CBE00F-CCBB-D119-73C3-FDAE6EAE1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BE"/>
              <a:t>EOSC Federation scientific use cases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DA39C7-AB6E-B356-9A10-24E93B4CB68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257" y="1985662"/>
            <a:ext cx="3964031" cy="2232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C8D5C9A-0DB5-0DC8-B368-46B2D87CFE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6857" y="1971374"/>
            <a:ext cx="3968000" cy="2232000"/>
          </a:xfrm>
          <a:prstGeom prst="rect">
            <a:avLst/>
          </a:prstGeom>
        </p:spPr>
      </p:pic>
      <p:pic>
        <p:nvPicPr>
          <p:cNvPr id="8" name="Picture 7" descr="A satellite in space above earth&#10;&#10;AI-generated content may be incorrect.">
            <a:extLst>
              <a:ext uri="{FF2B5EF4-FFF2-40B4-BE49-F238E27FC236}">
                <a16:creationId xmlns:a16="http://schemas.microsoft.com/office/drawing/2014/main" id="{2C4D5C91-6DE5-CF6B-A889-609D65CCB7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9651" y="4389630"/>
            <a:ext cx="3968001" cy="2232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D97BC20-B103-7D15-3DAE-195E9DA8463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442" y="4375468"/>
            <a:ext cx="3968001" cy="2232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C4DD86D-34A0-A93C-F3E0-35A5F7A7765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5837" y="1968513"/>
            <a:ext cx="3348000" cy="2232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1A2BBD1-BA8F-4FE7-187C-99DB21A59CCE}"/>
              </a:ext>
            </a:extLst>
          </p:cNvPr>
          <p:cNvSpPr txBox="1"/>
          <p:nvPr/>
        </p:nvSpPr>
        <p:spPr>
          <a:xfrm>
            <a:off x="1735930" y="832969"/>
            <a:ext cx="1005125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E" sz="1800" b="0" i="0" u="none" strike="noStrike" kern="1200" cap="none" spc="0" normalizeH="0" baseline="0" noProof="0">
                <a:ln>
                  <a:noFill/>
                </a:ln>
                <a:solidFill>
                  <a:srgbClr val="008693"/>
                </a:solidFill>
                <a:effectLst/>
                <a:uLnTx/>
                <a:uFillTx/>
                <a:latin typeface="Quicksand" pitchFamily="2" charset="77"/>
                <a:ea typeface="+mn-ea"/>
                <a:cs typeface="+mn-cs"/>
              </a:rPr>
              <a:t>These cross-Node scientific use cases demonstrate how the EOSC Federation is enabling cross-disciplinary collaboration, empowering researchers, and supporting the creative reuse of FAIR data to accelerate discovery and innovation in Europe. 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732B2DA-69CC-A814-6815-DD98618E6F78}"/>
              </a:ext>
            </a:extLst>
          </p:cNvPr>
          <p:cNvSpPr/>
          <p:nvPr/>
        </p:nvSpPr>
        <p:spPr>
          <a:xfrm>
            <a:off x="8615363" y="4386262"/>
            <a:ext cx="3348000" cy="2232000"/>
          </a:xfrm>
          <a:prstGeom prst="rect">
            <a:avLst/>
          </a:prstGeom>
          <a:solidFill>
            <a:srgbClr val="0086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2BDB451-A326-EE37-B9F4-4304EF82BFCE}"/>
              </a:ext>
            </a:extLst>
          </p:cNvPr>
          <p:cNvSpPr txBox="1"/>
          <p:nvPr/>
        </p:nvSpPr>
        <p:spPr>
          <a:xfrm>
            <a:off x="8858250" y="4643438"/>
            <a:ext cx="33337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icksand" pitchFamily="2" charset="77"/>
                <a:ea typeface="Roboto" panose="02000000000000000000" pitchFamily="2" charset="0"/>
                <a:cs typeface="+mn-cs"/>
              </a:rPr>
              <a:t>Learn more: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eosc.eu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/building-the-eosc-federation#advgb-tab-_54b37c-0c-4</a:t>
            </a:r>
          </a:p>
        </p:txBody>
      </p:sp>
    </p:spTree>
    <p:extLst>
      <p:ext uri="{BB962C8B-B14F-4D97-AF65-F5344CB8AC3E}">
        <p14:creationId xmlns:p14="http://schemas.microsoft.com/office/powerpoint/2010/main" val="2749221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554927" y="571310"/>
            <a:ext cx="6096000" cy="6339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icksand" pitchFamily="2" charset="77"/>
                <a:ea typeface="Calibri" pitchFamily="34" charset="-122"/>
                <a:cs typeface="Calibri" pitchFamily="34" charset="-120"/>
              </a:rPr>
              <a:t>User Forum</a:t>
            </a:r>
            <a:endParaRPr kumimoji="0" lang="en-US" sz="3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Quicksand" pitchFamily="2" charset="77"/>
              <a:ea typeface="+mn-ea"/>
              <a:cs typeface="+mn-cs"/>
            </a:endParaRPr>
          </a:p>
        </p:txBody>
      </p:sp>
      <p:sp>
        <p:nvSpPr>
          <p:cNvPr id="6" name="Text 4"/>
          <p:cNvSpPr/>
          <p:nvPr/>
        </p:nvSpPr>
        <p:spPr>
          <a:xfrm>
            <a:off x="3220403" y="733615"/>
            <a:ext cx="8971597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icksand" pitchFamily="2" charset="77"/>
                <a:ea typeface="Roboto" panose="02000000000000000000" pitchFamily="2" charset="0"/>
                <a:cs typeface="Calibri" pitchFamily="34" charset="-120"/>
              </a:rPr>
              <a:t>A structured voice for the research community within the EOSC Federation</a:t>
            </a:r>
            <a:endParaRPr kumimoji="0" lang="en-US" sz="20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Quicksand" pitchFamily="2" charset="77"/>
              <a:ea typeface="Roboto" panose="02000000000000000000" pitchFamily="2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4386D1D-1E01-5FD8-1BFB-26220449CD4E}"/>
              </a:ext>
            </a:extLst>
          </p:cNvPr>
          <p:cNvGrpSpPr/>
          <p:nvPr/>
        </p:nvGrpSpPr>
        <p:grpSpPr>
          <a:xfrm>
            <a:off x="548640" y="1316736"/>
            <a:ext cx="5571744" cy="2218944"/>
            <a:chOff x="548640" y="1316736"/>
            <a:chExt cx="5571744" cy="2218944"/>
          </a:xfrm>
          <a:solidFill>
            <a:schemeClr val="tx1"/>
          </a:solidFill>
        </p:grpSpPr>
        <p:sp>
          <p:nvSpPr>
            <p:cNvPr id="7" name="Shape 5"/>
            <p:cNvSpPr/>
            <p:nvPr/>
          </p:nvSpPr>
          <p:spPr>
            <a:xfrm>
              <a:off x="548640" y="1316736"/>
              <a:ext cx="5571744" cy="2218944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prstDash val="solid"/>
            </a:ln>
          </p:spPr>
          <p:txBody>
            <a:bodyPr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8" name="Shape 6"/>
            <p:cNvSpPr/>
            <p:nvPr/>
          </p:nvSpPr>
          <p:spPr>
            <a:xfrm>
              <a:off x="548640" y="1316736"/>
              <a:ext cx="73152" cy="2218944"/>
            </a:xfrm>
            <a:prstGeom prst="rect">
              <a:avLst/>
            </a:prstGeom>
            <a:solidFill>
              <a:srgbClr val="FF5B7F"/>
            </a:solidFill>
            <a:ln w="12700">
              <a:solidFill>
                <a:srgbClr val="FF5B7F"/>
              </a:solidFill>
              <a:prstDash val="solid"/>
            </a:ln>
          </p:spPr>
          <p:txBody>
            <a:bodyPr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9" name="Shape 7"/>
            <p:cNvSpPr/>
            <p:nvPr/>
          </p:nvSpPr>
          <p:spPr>
            <a:xfrm>
              <a:off x="719328" y="2109216"/>
              <a:ext cx="633984" cy="633984"/>
            </a:xfrm>
            <a:prstGeom prst="ellipse">
              <a:avLst/>
            </a:prstGeom>
            <a:grpFill/>
            <a:ln w="25400">
              <a:solidFill>
                <a:srgbClr val="FF5B7F"/>
              </a:solidFill>
              <a:prstDash val="solid"/>
            </a:ln>
          </p:spPr>
          <p:txBody>
            <a:bodyPr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pic>
          <p:nvPicPr>
            <p:cNvPr id="10" name="Image 0" descr="preencoded.png"/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rgbClr val="FF5B7F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3440" y="2243328"/>
              <a:ext cx="365760" cy="365760"/>
            </a:xfrm>
            <a:prstGeom prst="rect">
              <a:avLst/>
            </a:prstGeom>
            <a:grpFill/>
          </p:spPr>
        </p:pic>
        <p:sp>
          <p:nvSpPr>
            <p:cNvPr id="11" name="Text 8"/>
            <p:cNvSpPr/>
            <p:nvPr/>
          </p:nvSpPr>
          <p:spPr>
            <a:xfrm>
              <a:off x="1499616" y="1463040"/>
              <a:ext cx="4474464" cy="365760"/>
            </a:xfrm>
            <a:prstGeom prst="rect">
              <a:avLst/>
            </a:prstGeom>
            <a:grpFill/>
            <a:ln/>
          </p:spPr>
          <p:txBody>
            <a:bodyPr wrap="square" lIns="0" tIns="0" rIns="0" bIns="0"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33" b="1" i="0" u="none" strike="noStrike" kern="1200" cap="none" spc="0" normalizeH="0" baseline="0" noProof="0">
                  <a:ln>
                    <a:noFill/>
                  </a:ln>
                  <a:solidFill>
                    <a:srgbClr val="FF5B7F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Purpose</a:t>
              </a:r>
              <a:endParaRPr kumimoji="0" lang="en-US" sz="1733" b="0" i="0" u="none" strike="noStrike" kern="1200" cap="none" spc="0" normalizeH="0" baseline="0" noProof="0">
                <a:ln>
                  <a:noFill/>
                </a:ln>
                <a:solidFill>
                  <a:srgbClr val="FF5B7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2" name="Shape 9"/>
            <p:cNvSpPr/>
            <p:nvPr/>
          </p:nvSpPr>
          <p:spPr>
            <a:xfrm>
              <a:off x="1499616" y="1853185"/>
              <a:ext cx="4352544" cy="26823"/>
            </a:xfrm>
            <a:prstGeom prst="rect">
              <a:avLst/>
            </a:prstGeom>
            <a:solidFill>
              <a:srgbClr val="FF5B7F"/>
            </a:solidFill>
            <a:ln w="12700">
              <a:solidFill>
                <a:srgbClr val="FF5B7F"/>
              </a:solidFill>
              <a:prstDash val="solid"/>
            </a:ln>
          </p:spPr>
          <p:txBody>
            <a:bodyPr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3" name="Text 10"/>
            <p:cNvSpPr/>
            <p:nvPr/>
          </p:nvSpPr>
          <p:spPr>
            <a:xfrm>
              <a:off x="1499616" y="1950720"/>
              <a:ext cx="4450080" cy="1487424"/>
            </a:xfrm>
            <a:prstGeom prst="rect">
              <a:avLst/>
            </a:prstGeom>
            <a:grpFill/>
            <a:ln/>
          </p:spPr>
          <p:txBody>
            <a:bodyPr wrap="square" lIns="0" tIns="0" rIns="0" bIns="0" rtlCol="0" anchor="t"/>
            <a:lstStyle/>
            <a:p>
              <a:pPr marL="228600" marR="0" lvl="0" indent="-22860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– 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Capture demand-side user feedback on service quality, usability and FAIR data access across the Federation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marL="228600" marR="0" lvl="0" indent="-22860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– 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Ensure the research community voice informs development and priorities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marL="228600" marR="0" lvl="0" indent="-22860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– 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Complement technical governance bodies, which operate on a supply-side basis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F36C383-B3E0-EFDD-D07C-3DF9C288138B}"/>
              </a:ext>
            </a:extLst>
          </p:cNvPr>
          <p:cNvGrpSpPr/>
          <p:nvPr/>
        </p:nvGrpSpPr>
        <p:grpSpPr>
          <a:xfrm>
            <a:off x="6437376" y="1316736"/>
            <a:ext cx="5571744" cy="2218944"/>
            <a:chOff x="6437376" y="1316736"/>
            <a:chExt cx="5571744" cy="2218944"/>
          </a:xfrm>
          <a:solidFill>
            <a:schemeClr val="tx1"/>
          </a:solidFill>
        </p:grpSpPr>
        <p:sp>
          <p:nvSpPr>
            <p:cNvPr id="14" name="Shape 11"/>
            <p:cNvSpPr/>
            <p:nvPr/>
          </p:nvSpPr>
          <p:spPr>
            <a:xfrm>
              <a:off x="6437376" y="1316736"/>
              <a:ext cx="5571744" cy="2218944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prstDash val="solid"/>
            </a:ln>
          </p:spPr>
          <p:txBody>
            <a:bodyPr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5" name="Shape 12"/>
            <p:cNvSpPr/>
            <p:nvPr/>
          </p:nvSpPr>
          <p:spPr>
            <a:xfrm>
              <a:off x="6437376" y="1316736"/>
              <a:ext cx="73152" cy="2218944"/>
            </a:xfrm>
            <a:prstGeom prst="rect">
              <a:avLst/>
            </a:prstGeom>
            <a:solidFill>
              <a:srgbClr val="008693"/>
            </a:solidFill>
            <a:ln w="12700">
              <a:solidFill>
                <a:srgbClr val="008693"/>
              </a:solidFill>
              <a:prstDash val="solid"/>
            </a:ln>
          </p:spPr>
          <p:txBody>
            <a:bodyPr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6" name="Shape 13"/>
            <p:cNvSpPr/>
            <p:nvPr/>
          </p:nvSpPr>
          <p:spPr>
            <a:xfrm>
              <a:off x="6608064" y="2109216"/>
              <a:ext cx="633984" cy="633984"/>
            </a:xfrm>
            <a:prstGeom prst="ellipse">
              <a:avLst/>
            </a:prstGeom>
            <a:grpFill/>
            <a:ln w="25400">
              <a:solidFill>
                <a:srgbClr val="008693"/>
              </a:solidFill>
              <a:prstDash val="solid"/>
            </a:ln>
          </p:spPr>
          <p:txBody>
            <a:bodyPr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pic>
          <p:nvPicPr>
            <p:cNvPr id="17" name="Image 1" descr="preencoded.png"/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rgbClr val="008693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42176" y="2243328"/>
              <a:ext cx="365760" cy="365760"/>
            </a:xfrm>
            <a:prstGeom prst="rect">
              <a:avLst/>
            </a:prstGeom>
            <a:grpFill/>
          </p:spPr>
        </p:pic>
        <p:sp>
          <p:nvSpPr>
            <p:cNvPr id="18" name="Text 14"/>
            <p:cNvSpPr/>
            <p:nvPr/>
          </p:nvSpPr>
          <p:spPr>
            <a:xfrm>
              <a:off x="7388352" y="1463040"/>
              <a:ext cx="4474464" cy="365760"/>
            </a:xfrm>
            <a:prstGeom prst="rect">
              <a:avLst/>
            </a:prstGeom>
            <a:grpFill/>
            <a:ln/>
          </p:spPr>
          <p:txBody>
            <a:bodyPr wrap="square" lIns="0" tIns="0" rIns="0" bIns="0"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33" b="1" i="0" u="none" strike="noStrike" kern="1200" cap="none" spc="0" normalizeH="0" baseline="0" noProof="0">
                  <a:ln>
                    <a:noFill/>
                  </a:ln>
                  <a:solidFill>
                    <a:srgbClr val="008693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Composition</a:t>
              </a:r>
              <a:endParaRPr kumimoji="0" lang="en-US" sz="1733" b="0" i="0" u="none" strike="noStrike" kern="1200" cap="none" spc="0" normalizeH="0" baseline="0" noProof="0">
                <a:ln>
                  <a:noFill/>
                </a:ln>
                <a:solidFill>
                  <a:srgbClr val="00869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9" name="Shape 15"/>
            <p:cNvSpPr/>
            <p:nvPr/>
          </p:nvSpPr>
          <p:spPr>
            <a:xfrm>
              <a:off x="7388352" y="1853185"/>
              <a:ext cx="4352544" cy="26823"/>
            </a:xfrm>
            <a:prstGeom prst="rect">
              <a:avLst/>
            </a:prstGeom>
            <a:solidFill>
              <a:srgbClr val="008693"/>
            </a:solidFill>
            <a:ln w="12700">
              <a:solidFill>
                <a:srgbClr val="008693"/>
              </a:solidFill>
              <a:prstDash val="solid"/>
            </a:ln>
          </p:spPr>
          <p:txBody>
            <a:bodyPr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0" name="Text 16"/>
            <p:cNvSpPr/>
            <p:nvPr/>
          </p:nvSpPr>
          <p:spPr>
            <a:xfrm>
              <a:off x="7388352" y="1950720"/>
              <a:ext cx="4450080" cy="1487424"/>
            </a:xfrm>
            <a:prstGeom prst="rect">
              <a:avLst/>
            </a:prstGeom>
            <a:grpFill/>
            <a:ln/>
          </p:spPr>
          <p:txBody>
            <a:bodyPr wrap="square" lIns="0" tIns="0" rIns="0" bIns="0" rtlCol="0" anchor="t"/>
            <a:lstStyle/>
            <a:p>
              <a:pPr marL="180975" marR="0" lvl="0" indent="-180975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– 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A User Board of active researchers from across disciplines and countries to </a:t>
              </a:r>
              <a:r>
                <a:rPr kumimoji="0" lang="en-GB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steer, manage and animate the User Forum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marL="228600" marR="0" lvl="0" indent="-22860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–  </a:t>
              </a:r>
              <a:r>
                <a:rPr kumimoji="0" lang="en-GB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General user meetings accessible to anyone in the community to ensure inclusivity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6C9B956-BA5C-F33E-BD3B-3328CF3503C0}"/>
              </a:ext>
            </a:extLst>
          </p:cNvPr>
          <p:cNvGrpSpPr/>
          <p:nvPr/>
        </p:nvGrpSpPr>
        <p:grpSpPr>
          <a:xfrm>
            <a:off x="548640" y="3877056"/>
            <a:ext cx="5571744" cy="2218944"/>
            <a:chOff x="548640" y="3877056"/>
            <a:chExt cx="5571744" cy="2218944"/>
          </a:xfrm>
          <a:solidFill>
            <a:schemeClr val="tx1"/>
          </a:solidFill>
        </p:grpSpPr>
        <p:sp>
          <p:nvSpPr>
            <p:cNvPr id="21" name="Shape 17"/>
            <p:cNvSpPr/>
            <p:nvPr/>
          </p:nvSpPr>
          <p:spPr>
            <a:xfrm>
              <a:off x="548640" y="3877056"/>
              <a:ext cx="5571744" cy="2218944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prstDash val="solid"/>
            </a:ln>
          </p:spPr>
          <p:txBody>
            <a:bodyPr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Shape 18"/>
            <p:cNvSpPr/>
            <p:nvPr/>
          </p:nvSpPr>
          <p:spPr>
            <a:xfrm>
              <a:off x="548640" y="3877056"/>
              <a:ext cx="73152" cy="2218944"/>
            </a:xfrm>
            <a:prstGeom prst="rect">
              <a:avLst/>
            </a:prstGeom>
            <a:solidFill>
              <a:srgbClr val="008693"/>
            </a:solidFill>
            <a:ln w="12700">
              <a:solidFill>
                <a:srgbClr val="008693"/>
              </a:solidFill>
              <a:prstDash val="solid"/>
            </a:ln>
          </p:spPr>
          <p:txBody>
            <a:bodyPr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Shape 19"/>
            <p:cNvSpPr/>
            <p:nvPr/>
          </p:nvSpPr>
          <p:spPr>
            <a:xfrm>
              <a:off x="719328" y="4669536"/>
              <a:ext cx="633984" cy="633984"/>
            </a:xfrm>
            <a:prstGeom prst="ellipse">
              <a:avLst/>
            </a:prstGeom>
            <a:grpFill/>
            <a:ln w="25400">
              <a:solidFill>
                <a:srgbClr val="008693"/>
              </a:solidFill>
              <a:prstDash val="solid"/>
            </a:ln>
          </p:spPr>
          <p:txBody>
            <a:bodyPr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4" name="Image 2" descr="preencoded.png"/>
            <p:cNvPicPr>
              <a:picLocks noChangeAspect="1"/>
            </p:cNvPicPr>
            <p:nvPr/>
          </p:nvPicPr>
          <p:blipFill>
            <a:blip r:embed="rId5" cstate="screen">
              <a:duotone>
                <a:prstClr val="black"/>
                <a:srgbClr val="008693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3440" y="4803648"/>
              <a:ext cx="365760" cy="365760"/>
            </a:xfrm>
            <a:prstGeom prst="rect">
              <a:avLst/>
            </a:prstGeom>
            <a:grpFill/>
          </p:spPr>
        </p:pic>
        <p:sp>
          <p:nvSpPr>
            <p:cNvPr id="25" name="Text 20"/>
            <p:cNvSpPr/>
            <p:nvPr/>
          </p:nvSpPr>
          <p:spPr>
            <a:xfrm>
              <a:off x="1499616" y="4023360"/>
              <a:ext cx="4474464" cy="365760"/>
            </a:xfrm>
            <a:prstGeom prst="rect">
              <a:avLst/>
            </a:prstGeom>
            <a:grpFill/>
            <a:ln/>
          </p:spPr>
          <p:txBody>
            <a:bodyPr wrap="square" lIns="0" tIns="0" rIns="0" bIns="0"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33" b="1" i="0" u="none" strike="noStrike" kern="1200" cap="none" spc="0" normalizeH="0" baseline="0" noProof="0">
                  <a:ln>
                    <a:noFill/>
                  </a:ln>
                  <a:solidFill>
                    <a:srgbClr val="008693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Outputs</a:t>
              </a:r>
              <a:endParaRPr kumimoji="0" lang="en-US" sz="1733" b="0" i="0" u="none" strike="noStrike" kern="1200" cap="none" spc="0" normalizeH="0" baseline="0" noProof="0">
                <a:ln>
                  <a:noFill/>
                </a:ln>
                <a:solidFill>
                  <a:srgbClr val="00869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endParaRPr>
            </a:p>
          </p:txBody>
        </p:sp>
        <p:sp>
          <p:nvSpPr>
            <p:cNvPr id="26" name="Shape 21"/>
            <p:cNvSpPr/>
            <p:nvPr/>
          </p:nvSpPr>
          <p:spPr>
            <a:xfrm>
              <a:off x="1499616" y="4413505"/>
              <a:ext cx="4352544" cy="26823"/>
            </a:xfrm>
            <a:prstGeom prst="rect">
              <a:avLst/>
            </a:prstGeom>
            <a:solidFill>
              <a:srgbClr val="008693"/>
            </a:solidFill>
            <a:ln w="12700">
              <a:solidFill>
                <a:srgbClr val="008693"/>
              </a:solidFill>
              <a:prstDash val="solid"/>
            </a:ln>
          </p:spPr>
          <p:txBody>
            <a:bodyPr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Text 22"/>
            <p:cNvSpPr/>
            <p:nvPr/>
          </p:nvSpPr>
          <p:spPr>
            <a:xfrm>
              <a:off x="1499616" y="4511040"/>
              <a:ext cx="4450080" cy="1487424"/>
            </a:xfrm>
            <a:prstGeom prst="rect">
              <a:avLst/>
            </a:prstGeom>
            <a:grpFill/>
            <a:ln/>
          </p:spPr>
          <p:txBody>
            <a:bodyPr wrap="square" lIns="0" tIns="0" rIns="0" bIns="0" rtlCol="0" anchor="t"/>
            <a:lstStyle/>
            <a:p>
              <a:pPr marL="228600" marR="0" lvl="0" indent="-22860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– 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Periodic user experience reports with </a:t>
              </a:r>
              <a:r>
                <a:rPr kumimoji="0" lang="en-US" sz="1400" b="0" i="0" u="none" strike="noStrike" kern="1200" cap="none" spc="0" normalizeH="0" baseline="0" noProof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prioritised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 improvement recommendations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endParaRPr>
            </a:p>
            <a:p>
              <a:pPr marL="228600" marR="0" lvl="0" indent="-22860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– 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Dedicated user forum events </a:t>
              </a:r>
              <a:r>
                <a:rPr kumimoji="0" lang="en-GB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building the community and capturing success stories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589522D-C311-C136-3D2A-3DD2AE830018}"/>
              </a:ext>
            </a:extLst>
          </p:cNvPr>
          <p:cNvGrpSpPr/>
          <p:nvPr/>
        </p:nvGrpSpPr>
        <p:grpSpPr>
          <a:xfrm>
            <a:off x="6437376" y="3877056"/>
            <a:ext cx="5571744" cy="2218944"/>
            <a:chOff x="6437376" y="3877056"/>
            <a:chExt cx="5571744" cy="2218944"/>
          </a:xfrm>
          <a:solidFill>
            <a:schemeClr val="tx1"/>
          </a:solidFill>
        </p:grpSpPr>
        <p:sp>
          <p:nvSpPr>
            <p:cNvPr id="28" name="Shape 23"/>
            <p:cNvSpPr/>
            <p:nvPr/>
          </p:nvSpPr>
          <p:spPr>
            <a:xfrm>
              <a:off x="6437376" y="3877056"/>
              <a:ext cx="5571744" cy="2218944"/>
            </a:xfrm>
            <a:prstGeom prst="rect">
              <a:avLst/>
            </a:prstGeom>
            <a:grpFill/>
            <a:ln w="12700">
              <a:solidFill>
                <a:schemeClr val="tx1"/>
              </a:solidFill>
              <a:prstDash val="solid"/>
            </a:ln>
          </p:spPr>
          <p:txBody>
            <a:bodyPr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Shape 24"/>
            <p:cNvSpPr/>
            <p:nvPr/>
          </p:nvSpPr>
          <p:spPr>
            <a:xfrm>
              <a:off x="6437376" y="3877056"/>
              <a:ext cx="73152" cy="2218944"/>
            </a:xfrm>
            <a:prstGeom prst="rect">
              <a:avLst/>
            </a:prstGeom>
            <a:solidFill>
              <a:srgbClr val="FF5B7F"/>
            </a:solidFill>
            <a:ln w="12700">
              <a:solidFill>
                <a:srgbClr val="FF5B7F"/>
              </a:solidFill>
              <a:prstDash val="solid"/>
            </a:ln>
          </p:spPr>
          <p:txBody>
            <a:bodyPr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Shape 25"/>
            <p:cNvSpPr/>
            <p:nvPr/>
          </p:nvSpPr>
          <p:spPr>
            <a:xfrm>
              <a:off x="6608064" y="4669536"/>
              <a:ext cx="633984" cy="633984"/>
            </a:xfrm>
            <a:prstGeom prst="ellipse">
              <a:avLst/>
            </a:prstGeom>
            <a:grpFill/>
            <a:ln w="25400">
              <a:solidFill>
                <a:srgbClr val="FF5B7F"/>
              </a:solidFill>
              <a:prstDash val="solid"/>
            </a:ln>
          </p:spPr>
          <p:txBody>
            <a:bodyPr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1" name="Image 3" descr="preencoded.png"/>
            <p:cNvPicPr>
              <a:picLocks noChangeAspect="1"/>
            </p:cNvPicPr>
            <p:nvPr/>
          </p:nvPicPr>
          <p:blipFill>
            <a:blip r:embed="rId6" cstate="screen">
              <a:duotone>
                <a:prstClr val="black"/>
                <a:srgbClr val="FF5B7F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42176" y="4803648"/>
              <a:ext cx="365760" cy="365760"/>
            </a:xfrm>
            <a:prstGeom prst="rect">
              <a:avLst/>
            </a:prstGeom>
            <a:grpFill/>
          </p:spPr>
        </p:pic>
        <p:sp>
          <p:nvSpPr>
            <p:cNvPr id="32" name="Text 26"/>
            <p:cNvSpPr/>
            <p:nvPr/>
          </p:nvSpPr>
          <p:spPr>
            <a:xfrm>
              <a:off x="7388352" y="4023360"/>
              <a:ext cx="4474464" cy="365760"/>
            </a:xfrm>
            <a:prstGeom prst="rect">
              <a:avLst/>
            </a:prstGeom>
            <a:grpFill/>
            <a:ln/>
          </p:spPr>
          <p:txBody>
            <a:bodyPr wrap="square" lIns="0" tIns="0" rIns="0" bIns="0"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33" b="1" i="0" u="none" strike="noStrike" kern="1200" cap="none" spc="0" normalizeH="0" baseline="0" noProof="0">
                  <a:ln>
                    <a:noFill/>
                  </a:ln>
                  <a:solidFill>
                    <a:srgbClr val="FF5B7F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Reporting line</a:t>
              </a:r>
              <a:endParaRPr kumimoji="0" lang="en-US" sz="1733" b="0" i="0" u="none" strike="noStrike" kern="1200" cap="none" spc="0" normalizeH="0" baseline="0" noProof="0">
                <a:ln>
                  <a:noFill/>
                </a:ln>
                <a:solidFill>
                  <a:srgbClr val="FF5B7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endParaRPr>
            </a:p>
          </p:txBody>
        </p:sp>
        <p:sp>
          <p:nvSpPr>
            <p:cNvPr id="33" name="Shape 27"/>
            <p:cNvSpPr/>
            <p:nvPr/>
          </p:nvSpPr>
          <p:spPr>
            <a:xfrm>
              <a:off x="7388352" y="4413505"/>
              <a:ext cx="4352544" cy="26823"/>
            </a:xfrm>
            <a:prstGeom prst="rect">
              <a:avLst/>
            </a:prstGeom>
            <a:solidFill>
              <a:srgbClr val="FF5B7F"/>
            </a:solidFill>
            <a:ln w="12700">
              <a:solidFill>
                <a:srgbClr val="FF5B7F"/>
              </a:solidFill>
              <a:prstDash val="solid"/>
            </a:ln>
          </p:spPr>
          <p:txBody>
            <a:bodyPr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Text 28"/>
            <p:cNvSpPr/>
            <p:nvPr/>
          </p:nvSpPr>
          <p:spPr>
            <a:xfrm>
              <a:off x="7388352" y="4511040"/>
              <a:ext cx="4450080" cy="1487424"/>
            </a:xfrm>
            <a:prstGeom prst="rect">
              <a:avLst/>
            </a:prstGeom>
            <a:grpFill/>
            <a:ln/>
          </p:spPr>
          <p:txBody>
            <a:bodyPr wrap="square" lIns="0" tIns="0" rIns="0" bIns="0" rtlCol="0" anchor="t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– 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Reports to the Interim EOSC Node Coord. Committee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endParaRPr>
            </a:p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– 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Calibri" pitchFamily="34" charset="-120"/>
                </a:rPr>
                <a:t>Findings shared with Tripartite Governance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endParaRPr>
            </a:p>
          </p:txBody>
        </p:sp>
      </p:grpSp>
      <p:sp>
        <p:nvSpPr>
          <p:cNvPr id="37" name="Text 4">
            <a:extLst>
              <a:ext uri="{FF2B5EF4-FFF2-40B4-BE49-F238E27FC236}">
                <a16:creationId xmlns:a16="http://schemas.microsoft.com/office/drawing/2014/main" id="{BECFE313-7335-088D-B414-5278B1D8CFBD}"/>
              </a:ext>
            </a:extLst>
          </p:cNvPr>
          <p:cNvSpPr/>
          <p:nvPr/>
        </p:nvSpPr>
        <p:spPr>
          <a:xfrm>
            <a:off x="1" y="6209235"/>
            <a:ext cx="121920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Launch of User Forum to be announced with the transition to production operation of the EOSC Federation 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7CF101B2-4D81-8341-A33B-87351352D4B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612" y="119062"/>
            <a:ext cx="304800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27284B7D-A322-915B-5CB0-08190CCAE6C9}"/>
              </a:ext>
            </a:extLst>
          </p:cNvPr>
          <p:cNvPicPr>
            <a:picLocks noGrp="1" noChangeAspect="1"/>
          </p:cNvPicPr>
          <p:nvPr>
            <p:ph sz="half" idx="15"/>
          </p:nvPr>
        </p:nvPicPr>
        <p:blipFill>
          <a:blip r:embed="rId2"/>
          <a:stretch>
            <a:fillRect/>
          </a:stretch>
        </p:blipFill>
        <p:spPr>
          <a:xfrm>
            <a:off x="428598" y="1160513"/>
            <a:ext cx="10419088" cy="5574214"/>
          </a:xfrm>
          <a:prstGeom prst="rect">
            <a:avLst/>
          </a:prstGeom>
          <a:noFill/>
        </p:spPr>
      </p:pic>
      <p:sp>
        <p:nvSpPr>
          <p:cNvPr id="15" name="Title 2">
            <a:extLst>
              <a:ext uri="{FF2B5EF4-FFF2-40B4-BE49-F238E27FC236}">
                <a16:creationId xmlns:a16="http://schemas.microsoft.com/office/drawing/2014/main" id="{DFA952F6-6992-8D67-7B1C-59216C586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738" y="353617"/>
            <a:ext cx="9830179" cy="603887"/>
          </a:xfrm>
        </p:spPr>
        <p:txBody>
          <a:bodyPr/>
          <a:lstStyle/>
          <a:p>
            <a:r>
              <a:rPr lang="en-US" dirty="0"/>
              <a:t>User Forum platform deployed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C622DB16-09BD-9166-AC0F-E61793B25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0222" y="6423497"/>
            <a:ext cx="2743200" cy="230832"/>
          </a:xfrm>
        </p:spPr>
        <p:txBody>
          <a:bodyPr/>
          <a:lstStyle/>
          <a:p>
            <a:pPr>
              <a:spcAft>
                <a:spcPts val="600"/>
              </a:spcAft>
            </a:pPr>
            <a:fld id="{41814595-6856-9B4E-BECB-F9B7E4876AE1}" type="slidenum">
              <a:rPr lang="nl-NL" smtClean="0"/>
              <a:pPr>
                <a:spcAft>
                  <a:spcPts val="600"/>
                </a:spcAft>
              </a:pPr>
              <a:t>13</a:t>
            </a:fld>
            <a:endParaRPr lang="nl-NL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313A3B9F-3851-C691-BAAF-FE6C70DA47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21741" y="782496"/>
            <a:ext cx="9830176" cy="364765"/>
          </a:xfrm>
        </p:spPr>
        <p:txBody>
          <a:bodyPr/>
          <a:lstStyle/>
          <a:p>
            <a:r>
              <a:rPr lang="en-US" dirty="0"/>
              <a:t>Connected to </a:t>
            </a:r>
            <a:r>
              <a:rPr lang="en-US" dirty="0" err="1"/>
              <a:t>MyAccessId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0881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B497AAD-B572-78A3-90B8-1D1A0B3A8A66}"/>
              </a:ext>
            </a:extLst>
          </p:cNvPr>
          <p:cNvSpPr/>
          <p:nvPr/>
        </p:nvSpPr>
        <p:spPr>
          <a:xfrm>
            <a:off x="6485860" y="4699591"/>
            <a:ext cx="5284382" cy="2284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E655A1-2407-BE20-03DC-7EF27EAE6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14595-6856-9B4E-BECB-F9B7E4876AE1}" type="slidenum">
              <a: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Roboto Light" panose="02000000000000000000" pitchFamily="2" charset="0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nl-NL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Roboto Light" panose="02000000000000000000" pitchFamily="2" charset="0"/>
              <a:ea typeface="+mn-ea"/>
              <a:cs typeface="Arial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6D9D2B-CD00-D8AA-6A5A-1753DC67076D}"/>
              </a:ext>
            </a:extLst>
          </p:cNvPr>
          <p:cNvSpPr txBox="1"/>
          <p:nvPr/>
        </p:nvSpPr>
        <p:spPr>
          <a:xfrm>
            <a:off x="3148990" y="255489"/>
            <a:ext cx="3421321" cy="58477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8691"/>
                </a:solidFill>
                <a:effectLst/>
                <a:uLnTx/>
                <a:uFillTx/>
                <a:latin typeface="Quicksand"/>
                <a:ea typeface="Roboto"/>
                <a:cs typeface="Arial"/>
                <a:sym typeface="Arial"/>
              </a:rPr>
              <a:t>Objectives for 2026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916F4B62-3A95-1E2D-969B-D6309282D3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7005216"/>
              </p:ext>
            </p:extLst>
          </p:nvPr>
        </p:nvGraphicFramePr>
        <p:xfrm>
          <a:off x="402945" y="971461"/>
          <a:ext cx="10031171" cy="5240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2C35B6EA-EAD7-87EA-520B-1E56BAEC170A}"/>
              </a:ext>
            </a:extLst>
          </p:cNvPr>
          <p:cNvSpPr/>
          <p:nvPr/>
        </p:nvSpPr>
        <p:spPr>
          <a:xfrm>
            <a:off x="255181" y="0"/>
            <a:ext cx="1360968" cy="993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pic>
        <p:nvPicPr>
          <p:cNvPr id="3" name="Picture 2" descr="A black background with letters&#10;&#10;AI-generated content may be incorrect.">
            <a:extLst>
              <a:ext uri="{FF2B5EF4-FFF2-40B4-BE49-F238E27FC236}">
                <a16:creationId xmlns:a16="http://schemas.microsoft.com/office/drawing/2014/main" id="{72E6B2A4-72D2-7FC7-1A9B-68D009270E5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121" y="317541"/>
            <a:ext cx="3048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689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15940F4-EA67-28BD-1EB7-50FF5304F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7205" y="384313"/>
            <a:ext cx="4567595" cy="940989"/>
          </a:xfrm>
        </p:spPr>
        <p:txBody>
          <a:bodyPr/>
          <a:lstStyle/>
          <a:p>
            <a:r>
              <a:rPr lang="en-FI" dirty="0">
                <a:solidFill>
                  <a:srgbClr val="008691"/>
                </a:solidFill>
                <a:latin typeface="Quicksand" pitchFamily="2" charset="77"/>
                <a:ea typeface="Roboto" panose="02000000000000000000" pitchFamily="2" charset="0"/>
              </a:rPr>
              <a:t>EOSC in a nutshell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8E110E7-6B4C-DAEA-2D87-0056943B76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389B91D-3C5D-757F-9C0C-5DAB83883B5E}"/>
              </a:ext>
            </a:extLst>
          </p:cNvPr>
          <p:cNvGrpSpPr/>
          <p:nvPr/>
        </p:nvGrpSpPr>
        <p:grpSpPr>
          <a:xfrm>
            <a:off x="238540" y="1403046"/>
            <a:ext cx="10731122" cy="4929404"/>
            <a:chOff x="433184" y="886218"/>
            <a:chExt cx="10916222" cy="3467452"/>
          </a:xfrm>
        </p:grpSpPr>
        <p:sp>
          <p:nvSpPr>
            <p:cNvPr id="7" name="Tekstiruutu 14">
              <a:extLst>
                <a:ext uri="{FF2B5EF4-FFF2-40B4-BE49-F238E27FC236}">
                  <a16:creationId xmlns:a16="http://schemas.microsoft.com/office/drawing/2014/main" id="{77446A4E-722B-4E61-C316-BCDCAF75191D}"/>
                </a:ext>
              </a:extLst>
            </p:cNvPr>
            <p:cNvSpPr txBox="1"/>
            <p:nvPr/>
          </p:nvSpPr>
          <p:spPr>
            <a:xfrm>
              <a:off x="444699" y="1272119"/>
              <a:ext cx="603558" cy="189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Arial"/>
                  <a:sym typeface="Arial"/>
                </a:rPr>
                <a:t>What</a:t>
              </a:r>
            </a:p>
          </p:txBody>
        </p:sp>
        <p:sp>
          <p:nvSpPr>
            <p:cNvPr id="8" name="Tekstiruutu 5">
              <a:extLst>
                <a:ext uri="{FF2B5EF4-FFF2-40B4-BE49-F238E27FC236}">
                  <a16:creationId xmlns:a16="http://schemas.microsoft.com/office/drawing/2014/main" id="{D7AF5A4D-6A46-0AEA-97F0-DC4DBB7A0160}"/>
                </a:ext>
              </a:extLst>
            </p:cNvPr>
            <p:cNvSpPr txBox="1"/>
            <p:nvPr/>
          </p:nvSpPr>
          <p:spPr>
            <a:xfrm>
              <a:off x="444699" y="2473142"/>
              <a:ext cx="540724" cy="189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Arial"/>
                  <a:sym typeface="Arial"/>
                </a:rPr>
                <a:t>Why</a:t>
              </a:r>
            </a:p>
          </p:txBody>
        </p:sp>
        <p:sp>
          <p:nvSpPr>
            <p:cNvPr id="9" name="Tekstiruutu 15">
              <a:extLst>
                <a:ext uri="{FF2B5EF4-FFF2-40B4-BE49-F238E27FC236}">
                  <a16:creationId xmlns:a16="http://schemas.microsoft.com/office/drawing/2014/main" id="{F407DCF0-1E0C-0FC4-3423-7580A6600B29}"/>
                </a:ext>
              </a:extLst>
            </p:cNvPr>
            <p:cNvSpPr txBox="1"/>
            <p:nvPr/>
          </p:nvSpPr>
          <p:spPr>
            <a:xfrm>
              <a:off x="433184" y="3657886"/>
              <a:ext cx="553292" cy="202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Arial"/>
                  <a:sym typeface="Arial"/>
                </a:rPr>
                <a:t>How</a:t>
              </a:r>
            </a:p>
          </p:txBody>
        </p:sp>
        <p:sp>
          <p:nvSpPr>
            <p:cNvPr id="10" name="Pyöristetty suorakulmio 17">
              <a:extLst>
                <a:ext uri="{FF2B5EF4-FFF2-40B4-BE49-F238E27FC236}">
                  <a16:creationId xmlns:a16="http://schemas.microsoft.com/office/drawing/2014/main" id="{37075A05-8D74-639D-A11C-38A936D09947}"/>
                </a:ext>
              </a:extLst>
            </p:cNvPr>
            <p:cNvSpPr/>
            <p:nvPr/>
          </p:nvSpPr>
          <p:spPr>
            <a:xfrm>
              <a:off x="1178458" y="886218"/>
              <a:ext cx="10170948" cy="1070220"/>
            </a:xfrm>
            <a:prstGeom prst="roundRect">
              <a:avLst/>
            </a:prstGeom>
            <a:solidFill>
              <a:srgbClr val="0086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Arial"/>
                </a:rPr>
                <a:t>EOSC is the European web of FAIR data and related services for research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Arial"/>
                </a:rPr>
                <a:t>Research data that is easy to Find, Access, Interoperate and Reuse (FAIR)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Arial"/>
                </a:rPr>
                <a:t>Trusted and sustainable research outputs are available within and across scientific disciplines</a:t>
              </a:r>
            </a:p>
          </p:txBody>
        </p:sp>
        <p:sp>
          <p:nvSpPr>
            <p:cNvPr id="11" name="Pyöristetty suorakulmio 6">
              <a:extLst>
                <a:ext uri="{FF2B5EF4-FFF2-40B4-BE49-F238E27FC236}">
                  <a16:creationId xmlns:a16="http://schemas.microsoft.com/office/drawing/2014/main" id="{6C589901-028B-B581-3855-9B7331D8DB81}"/>
                </a:ext>
              </a:extLst>
            </p:cNvPr>
            <p:cNvSpPr/>
            <p:nvPr/>
          </p:nvSpPr>
          <p:spPr>
            <a:xfrm>
              <a:off x="1178458" y="2065811"/>
              <a:ext cx="10170948" cy="1070220"/>
            </a:xfrm>
            <a:prstGeom prst="roundRect">
              <a:avLst/>
            </a:prstGeom>
            <a:solidFill>
              <a:srgbClr val="009D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Arial"/>
                </a:rPr>
                <a:t>Unlock the full potential of research data to accelerate discoveries and innovation</a:t>
              </a:r>
              <a:endPara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endParaRPr>
            </a:p>
          </p:txBody>
        </p:sp>
        <p:sp>
          <p:nvSpPr>
            <p:cNvPr id="12" name="Pyöristetty suorakulmio 8">
              <a:extLst>
                <a:ext uri="{FF2B5EF4-FFF2-40B4-BE49-F238E27FC236}">
                  <a16:creationId xmlns:a16="http://schemas.microsoft.com/office/drawing/2014/main" id="{108F389D-0153-3F78-CBA3-A278AB3BD725}"/>
                </a:ext>
              </a:extLst>
            </p:cNvPr>
            <p:cNvSpPr/>
            <p:nvPr/>
          </p:nvSpPr>
          <p:spPr>
            <a:xfrm>
              <a:off x="1178458" y="3245405"/>
              <a:ext cx="10170947" cy="1108265"/>
            </a:xfrm>
            <a:prstGeom prst="roundRect">
              <a:avLst>
                <a:gd name="adj" fmla="val 7162"/>
              </a:avLst>
            </a:prstGeom>
            <a:solidFill>
              <a:srgbClr val="C7EA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36000" rtlCol="0" anchor="t"/>
            <a:lstStyle/>
            <a:p>
              <a:pPr marL="285750" marR="0" lvl="0" indent="-28575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600" b="1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Arial"/>
                </a:rPr>
                <a:t>Ensure that Open Science practices and skills are rewarded and taught, becoming the ‘new normal’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600" b="1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Arial"/>
                </a:rPr>
                <a:t>Enable the definition of standards, and the development of tools and services, to allow researchers to find, access, reuse and combine results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600" b="1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Arial"/>
                </a:rPr>
                <a:t>Establish a sustainable and federated infrastructure enabling open sharing of scientific results </a:t>
              </a:r>
            </a:p>
          </p:txBody>
        </p:sp>
      </p:grpSp>
      <p:sp>
        <p:nvSpPr>
          <p:cNvPr id="13" name="Right Arrow 16">
            <a:extLst>
              <a:ext uri="{FF2B5EF4-FFF2-40B4-BE49-F238E27FC236}">
                <a16:creationId xmlns:a16="http://schemas.microsoft.com/office/drawing/2014/main" id="{F59F0020-86F3-E865-35F5-5DFCDB0C9A85}"/>
              </a:ext>
            </a:extLst>
          </p:cNvPr>
          <p:cNvSpPr/>
          <p:nvPr/>
        </p:nvSpPr>
        <p:spPr>
          <a:xfrm>
            <a:off x="3170326" y="5894805"/>
            <a:ext cx="373759" cy="361222"/>
          </a:xfrm>
          <a:prstGeom prst="rightArrow">
            <a:avLst/>
          </a:prstGeom>
          <a:solidFill>
            <a:srgbClr val="0081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FI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0A7F403-E36D-C3CC-4B20-CD2345DE27F8}"/>
              </a:ext>
            </a:extLst>
          </p:cNvPr>
          <p:cNvGrpSpPr/>
          <p:nvPr/>
        </p:nvGrpSpPr>
        <p:grpSpPr>
          <a:xfrm>
            <a:off x="3628778" y="5929128"/>
            <a:ext cx="1693678" cy="326517"/>
            <a:chOff x="10678647" y="4205975"/>
            <a:chExt cx="1425388" cy="1358153"/>
          </a:xfrm>
        </p:grpSpPr>
        <p:sp>
          <p:nvSpPr>
            <p:cNvPr id="15" name="Rounded Rectangle 17">
              <a:extLst>
                <a:ext uri="{FF2B5EF4-FFF2-40B4-BE49-F238E27FC236}">
                  <a16:creationId xmlns:a16="http://schemas.microsoft.com/office/drawing/2014/main" id="{731DBDDC-4E78-33DB-6F76-75B81C2E3F1A}"/>
                </a:ext>
              </a:extLst>
            </p:cNvPr>
            <p:cNvSpPr/>
            <p:nvPr/>
          </p:nvSpPr>
          <p:spPr>
            <a:xfrm>
              <a:off x="10678648" y="4205975"/>
              <a:ext cx="1425387" cy="1358153"/>
            </a:xfrm>
            <a:prstGeom prst="roundRect">
              <a:avLst/>
            </a:prstGeom>
            <a:noFill/>
            <a:ln>
              <a:solidFill>
                <a:srgbClr val="0081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en-FI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54C77A8-D3EE-0C0F-7317-EA7199718C79}"/>
                </a:ext>
              </a:extLst>
            </p:cNvPr>
            <p:cNvSpPr txBox="1"/>
            <p:nvPr/>
          </p:nvSpPr>
          <p:spPr>
            <a:xfrm>
              <a:off x="10678647" y="4230861"/>
              <a:ext cx="1425387" cy="1280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818B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EOSC Federation</a:t>
              </a:r>
              <a:endParaRPr kumimoji="0" lang="en-FI" sz="1400" b="0" i="0" u="none" strike="noStrike" kern="0" cap="none" spc="0" normalizeH="0" baseline="0" noProof="0">
                <a:ln>
                  <a:noFill/>
                </a:ln>
                <a:solidFill>
                  <a:srgbClr val="00818B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4360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3301FD-B480-B864-D29E-7D643A719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14595-6856-9B4E-BECB-F9B7E4876AE1}" type="slidenum">
              <a: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nl-NL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Picture 2" descr="A group of logos with text&#10;&#10;AI-generated content may be incorrect.">
            <a:extLst>
              <a:ext uri="{FF2B5EF4-FFF2-40B4-BE49-F238E27FC236}">
                <a16:creationId xmlns:a16="http://schemas.microsoft.com/office/drawing/2014/main" id="{7C27D586-2320-DED4-985E-060D89CC3E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" r="56"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481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97A241-4598-81C5-BF07-3BDCECE5B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900"/>
              <a:t>EOSC Federation Node examples</a:t>
            </a:r>
            <a:br>
              <a:rPr lang="en-GB" sz="3600">
                <a:solidFill>
                  <a:prstClr val="black"/>
                </a:solidFill>
                <a:latin typeface="Roboto Light" panose="02000000000000000000" pitchFamily="2" charset="0"/>
              </a:rPr>
            </a:br>
            <a:endParaRPr lang="en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761B94-0E64-F97A-1D9D-A611D128D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14595-6856-9B4E-BECB-F9B7E4876AE1}" type="slidenum">
              <a: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nl-NL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E493DD5-53DA-5FC1-A4AA-1E19D933BA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437AF987-D210-81F3-D94B-D50BFFDC4F74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nl-NL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67F0C2F8-E87C-EC4F-9AD4-60E9D8B2DDA2}" type="slidenum">
              <a:rPr kumimoji="0" lang="en-BE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BE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DF1A21-8AAE-E75C-0D21-A04D4688BB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41" y="1637067"/>
            <a:ext cx="3581400" cy="1953664"/>
          </a:xfrm>
          <a:prstGeom prst="rect">
            <a:avLst/>
          </a:prstGeom>
          <a:effectLst>
            <a:glow rad="127000">
              <a:srgbClr val="FFC000"/>
            </a:glow>
            <a:softEdge rad="381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8FB65D8-3563-6EEC-6996-5D02262A3896}"/>
              </a:ext>
            </a:extLst>
          </p:cNvPr>
          <p:cNvSpPr txBox="1"/>
          <p:nvPr/>
        </p:nvSpPr>
        <p:spPr>
          <a:xfrm>
            <a:off x="1264586" y="1267735"/>
            <a:ext cx="86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Finland</a:t>
            </a:r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5B202EB-E2C0-4ADB-055B-B0D88B684E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196" y="1637068"/>
            <a:ext cx="3581400" cy="1953664"/>
          </a:xfrm>
          <a:prstGeom prst="rect">
            <a:avLst/>
          </a:prstGeom>
          <a:effectLst>
            <a:glow rad="127000">
              <a:srgbClr val="FFC000"/>
            </a:glow>
            <a:softEdge rad="381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0EE638-3BF6-7711-BE79-66C7122AD0EF}"/>
              </a:ext>
            </a:extLst>
          </p:cNvPr>
          <p:cNvSpPr txBox="1"/>
          <p:nvPr/>
        </p:nvSpPr>
        <p:spPr>
          <a:xfrm>
            <a:off x="5734992" y="1267735"/>
            <a:ext cx="817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Poland</a:t>
            </a:r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431FE78-B14F-4065-6810-4D847CAC1B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5113" y="1637067"/>
            <a:ext cx="3581400" cy="1953664"/>
          </a:xfrm>
          <a:prstGeom prst="rect">
            <a:avLst/>
          </a:prstGeom>
          <a:effectLst>
            <a:glow rad="127000">
              <a:srgbClr val="FFC000"/>
            </a:glow>
            <a:softEdge rad="38100"/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19BDB60-A223-DC15-CB20-B09571C9FAC2}"/>
              </a:ext>
            </a:extLst>
          </p:cNvPr>
          <p:cNvSpPr txBox="1"/>
          <p:nvPr/>
        </p:nvSpPr>
        <p:spPr>
          <a:xfrm>
            <a:off x="9468791" y="1267735"/>
            <a:ext cx="927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Slovakia</a:t>
            </a:r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1D84ED7-FF5A-635A-8B8C-439BCF4D7E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622" y="4205488"/>
            <a:ext cx="3581401" cy="1953665"/>
          </a:xfrm>
          <a:prstGeom prst="rect">
            <a:avLst/>
          </a:prstGeom>
          <a:effectLst>
            <a:glow rad="127000">
              <a:srgbClr val="FFC000"/>
            </a:glow>
            <a:softEdge rad="38100"/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717FE71-E4DE-4A52-AB46-91C53DD2106B}"/>
              </a:ext>
            </a:extLst>
          </p:cNvPr>
          <p:cNvSpPr txBox="1"/>
          <p:nvPr/>
        </p:nvSpPr>
        <p:spPr>
          <a:xfrm>
            <a:off x="698946" y="3775397"/>
            <a:ext cx="2503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Digital Twin of the Ocean</a:t>
            </a:r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DE3C0D1-D2C3-9C36-1B88-7BE578E974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0389" y="4258242"/>
            <a:ext cx="3560208" cy="1942104"/>
          </a:xfrm>
          <a:prstGeom prst="rect">
            <a:avLst/>
          </a:prstGeom>
          <a:effectLst>
            <a:glow rad="127000">
              <a:srgbClr val="FFC000"/>
            </a:glow>
            <a:softEdge rad="38100"/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F54FC2E-07DD-64A7-8187-54152B68D92E}"/>
              </a:ext>
            </a:extLst>
          </p:cNvPr>
          <p:cNvSpPr txBox="1"/>
          <p:nvPr/>
        </p:nvSpPr>
        <p:spPr>
          <a:xfrm>
            <a:off x="5596065" y="3836156"/>
            <a:ext cx="931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PaNOSC</a:t>
            </a:r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B4AFA50-6E5C-37A2-B39B-38C998759E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55114" y="4258242"/>
            <a:ext cx="3581400" cy="1953664"/>
          </a:xfrm>
          <a:prstGeom prst="rect">
            <a:avLst/>
          </a:prstGeom>
          <a:effectLst>
            <a:glow rad="127000">
              <a:srgbClr val="FFC000"/>
            </a:glow>
            <a:softEdge rad="38100"/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F3F7989-8288-3396-F73A-EC12DC4C017B}"/>
              </a:ext>
            </a:extLst>
          </p:cNvPr>
          <p:cNvSpPr txBox="1"/>
          <p:nvPr/>
        </p:nvSpPr>
        <p:spPr>
          <a:xfrm>
            <a:off x="9468791" y="3775397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EU Node</a:t>
            </a:r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EED9541-CA43-3788-8B28-C7A96B24F402}"/>
              </a:ext>
            </a:extLst>
          </p:cNvPr>
          <p:cNvSpPr txBox="1"/>
          <p:nvPr/>
        </p:nvSpPr>
        <p:spPr>
          <a:xfrm>
            <a:off x="3116668" y="6304120"/>
            <a:ext cx="57864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8"/>
              </a:rPr>
              <a:t>https://eosc.eu/building-the-eosc-federation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9116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2"/>
          <p:cNvSpPr/>
          <p:nvPr/>
        </p:nvSpPr>
        <p:spPr>
          <a:xfrm>
            <a:off x="528638" y="316992"/>
            <a:ext cx="11346370" cy="950976"/>
          </a:xfrm>
          <a:prstGeom prst="rect">
            <a:avLst/>
          </a:prstGeom>
          <a:solidFill>
            <a:schemeClr val="tx1">
              <a:alpha val="97000"/>
            </a:schemeClr>
          </a:solidFill>
          <a:ln w="5080">
            <a:solidFill>
              <a:srgbClr val="007FA3">
                <a:alpha val="50000"/>
              </a:srgbClr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 1"/>
          <p:cNvSpPr/>
          <p:nvPr/>
        </p:nvSpPr>
        <p:spPr>
          <a:xfrm>
            <a:off x="672531" y="359664"/>
            <a:ext cx="41452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u="none" strike="noStrike" kern="0" cap="none" spc="333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EOSC FEDERATION · SECOND WAVE</a:t>
            </a:r>
            <a:endParaRPr kumimoji="0" lang="en-US" sz="12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645920" y="609600"/>
            <a:ext cx="512064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icksand" pitchFamily="2" charset="77"/>
                <a:ea typeface="Calibri" pitchFamily="34" charset="-122"/>
                <a:cs typeface="Calibri" pitchFamily="34" charset="-120"/>
              </a:rPr>
              <a:t>Growing</a:t>
            </a:r>
            <a:r>
              <a:rPr kumimoji="0" lang="en-US" sz="400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icksand" pitchFamily="2" charset="77"/>
              </a:rPr>
              <a:t> </a:t>
            </a:r>
            <a:r>
              <a:rPr kumimoji="0" lang="en-US" sz="400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icksand" pitchFamily="2" charset="77"/>
                <a:ea typeface="Calibri" pitchFamily="34" charset="-122"/>
                <a:cs typeface="Calibri" pitchFamily="34" charset="-120"/>
              </a:rPr>
              <a:t>Stronger</a:t>
            </a:r>
            <a:endParaRPr kumimoji="0" lang="en-US" sz="400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Quicksand" pitchFamily="2" charset="77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5145024" y="325376"/>
            <a:ext cx="999744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600" u="none" strike="noStrike" kern="1200" cap="none" spc="0" normalizeH="0" baseline="0" noProof="0">
                <a:ln>
                  <a:noFill/>
                </a:ln>
                <a:solidFill>
                  <a:srgbClr val="FF5B7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14</a:t>
            </a:r>
            <a:endParaRPr kumimoji="0" lang="en-US" sz="5600" u="none" strike="noStrike" kern="1200" cap="none" spc="0" normalizeH="0" baseline="0" noProof="0">
              <a:ln>
                <a:noFill/>
              </a:ln>
              <a:solidFill>
                <a:srgbClr val="FF5B7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6242304" y="325376"/>
            <a:ext cx="5462016" cy="95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new candidate nodes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8FB8D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5B7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endorsed by the EOSC Tripartite Governance, April 2026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5B7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" name="Shape 15"/>
          <p:cNvSpPr/>
          <p:nvPr/>
        </p:nvSpPr>
        <p:spPr>
          <a:xfrm>
            <a:off x="534035" y="1341120"/>
            <a:ext cx="11340972" cy="1267968"/>
          </a:xfrm>
          <a:prstGeom prst="rect">
            <a:avLst/>
          </a:prstGeom>
          <a:solidFill>
            <a:schemeClr val="tx1"/>
          </a:solidFill>
          <a:ln w="5080">
            <a:solidFill>
              <a:srgbClr val="007FA3">
                <a:alpha val="50000"/>
              </a:srgbClr>
            </a:solidFill>
            <a:prstDash val="solid"/>
          </a:ln>
          <a:effectLst>
            <a:outerShdw blurRad="76200" dist="254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Shape 16"/>
          <p:cNvSpPr/>
          <p:nvPr/>
        </p:nvSpPr>
        <p:spPr>
          <a:xfrm>
            <a:off x="534035" y="1341120"/>
            <a:ext cx="67056" cy="1267968"/>
          </a:xfrm>
          <a:prstGeom prst="rect">
            <a:avLst/>
          </a:prstGeom>
          <a:solidFill>
            <a:srgbClr val="FF5B7F"/>
          </a:solidFill>
          <a:ln w="12700">
            <a:solidFill>
              <a:srgbClr val="FF5B7F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Image 0" descr="preencoded.png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FF5B7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491" y="1706880"/>
            <a:ext cx="463296" cy="463296"/>
          </a:xfrm>
          <a:prstGeom prst="rect">
            <a:avLst/>
          </a:prstGeom>
        </p:spPr>
      </p:pic>
      <p:sp>
        <p:nvSpPr>
          <p:cNvPr id="20" name="Text 17"/>
          <p:cNvSpPr/>
          <p:nvPr/>
        </p:nvSpPr>
        <p:spPr>
          <a:xfrm>
            <a:off x="1411859" y="1450848"/>
            <a:ext cx="590092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icksand Medium" pitchFamily="2" charset="77"/>
                <a:ea typeface="Calibri" pitchFamily="34" charset="-122"/>
                <a:cs typeface="Calibri" pitchFamily="34" charset="-120"/>
              </a:rPr>
              <a:t>Wider Geographic Reach</a:t>
            </a:r>
            <a:endParaRPr kumimoji="0" lang="en-US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Quicksand Medium" pitchFamily="2" charset="77"/>
            </a:endParaRPr>
          </a:p>
        </p:txBody>
      </p:sp>
      <p:sp>
        <p:nvSpPr>
          <p:cNvPr id="21" name="Text 18"/>
          <p:cNvSpPr/>
          <p:nvPr/>
        </p:nvSpPr>
        <p:spPr>
          <a:xfrm>
            <a:off x="1411858" y="1853184"/>
            <a:ext cx="10463149" cy="7071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l" defTabSz="1219170" rtl="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New national nodes in Czechia, Croatia, Latvia, North Macedonia, Sweden, Slovenia, Switzerland and Türkiye expand the Federation across the ERA.</a:t>
            </a:r>
            <a:endParaRPr kumimoji="0" lang="en-US" sz="150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2" name="Shape 19"/>
          <p:cNvSpPr/>
          <p:nvPr/>
        </p:nvSpPr>
        <p:spPr>
          <a:xfrm>
            <a:off x="534035" y="2718816"/>
            <a:ext cx="11340972" cy="1267968"/>
          </a:xfrm>
          <a:prstGeom prst="rect">
            <a:avLst/>
          </a:prstGeom>
          <a:solidFill>
            <a:schemeClr val="tx1"/>
          </a:solidFill>
          <a:ln w="5080">
            <a:solidFill>
              <a:srgbClr val="007FA3">
                <a:alpha val="50000"/>
              </a:srgbClr>
            </a:solidFill>
            <a:prstDash val="solid"/>
          </a:ln>
          <a:effectLst>
            <a:outerShdw blurRad="76200" dist="254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Shape 20"/>
          <p:cNvSpPr/>
          <p:nvPr/>
        </p:nvSpPr>
        <p:spPr>
          <a:xfrm>
            <a:off x="534035" y="2718816"/>
            <a:ext cx="67056" cy="1267968"/>
          </a:xfrm>
          <a:prstGeom prst="rect">
            <a:avLst/>
          </a:prstGeom>
          <a:solidFill>
            <a:srgbClr val="FF5B7F"/>
          </a:solidFill>
          <a:ln w="12700">
            <a:solidFill>
              <a:srgbClr val="FF5B7F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Image 1" descr="preencoded.png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FF5B7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491" y="3084576"/>
            <a:ext cx="463296" cy="463296"/>
          </a:xfrm>
          <a:prstGeom prst="rect">
            <a:avLst/>
          </a:prstGeom>
        </p:spPr>
      </p:pic>
      <p:sp>
        <p:nvSpPr>
          <p:cNvPr id="25" name="Text 21"/>
          <p:cNvSpPr/>
          <p:nvPr/>
        </p:nvSpPr>
        <p:spPr>
          <a:xfrm>
            <a:off x="1411859" y="2828544"/>
            <a:ext cx="590092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icksand Medium" pitchFamily="2" charset="77"/>
                <a:ea typeface="Calibri" pitchFamily="34" charset="-122"/>
                <a:cs typeface="Calibri" pitchFamily="34" charset="-120"/>
              </a:rPr>
              <a:t>Federated e-Infrastructure</a:t>
            </a:r>
            <a:endParaRPr kumimoji="0" lang="en-US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Quicksand Medium" pitchFamily="2" charset="77"/>
            </a:endParaRPr>
          </a:p>
        </p:txBody>
      </p:sp>
      <p:sp>
        <p:nvSpPr>
          <p:cNvPr id="26" name="Text 22"/>
          <p:cNvSpPr/>
          <p:nvPr/>
        </p:nvSpPr>
        <p:spPr>
          <a:xfrm>
            <a:off x="1411858" y="3230880"/>
            <a:ext cx="10463149" cy="7071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l" defTabSz="1219170" rtl="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GÉANT, EGI and Scholarly Commons add powerful pan-European e-infrastructures to the Federation's backbone.</a:t>
            </a:r>
            <a:endParaRPr kumimoji="0" lang="en-US" sz="150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7" name="Shape 23"/>
          <p:cNvSpPr/>
          <p:nvPr/>
        </p:nvSpPr>
        <p:spPr>
          <a:xfrm>
            <a:off x="534035" y="4096512"/>
            <a:ext cx="11340972" cy="1267968"/>
          </a:xfrm>
          <a:prstGeom prst="rect">
            <a:avLst/>
          </a:prstGeom>
          <a:solidFill>
            <a:schemeClr val="tx1"/>
          </a:solidFill>
          <a:ln w="5080">
            <a:solidFill>
              <a:srgbClr val="007FA3">
                <a:alpha val="50000"/>
              </a:srgbClr>
            </a:solidFill>
            <a:prstDash val="solid"/>
          </a:ln>
          <a:effectLst>
            <a:outerShdw blurRad="76200" dist="254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Shape 24"/>
          <p:cNvSpPr/>
          <p:nvPr/>
        </p:nvSpPr>
        <p:spPr>
          <a:xfrm>
            <a:off x="534035" y="4096512"/>
            <a:ext cx="67056" cy="1267968"/>
          </a:xfrm>
          <a:prstGeom prst="rect">
            <a:avLst/>
          </a:prstGeom>
          <a:solidFill>
            <a:srgbClr val="FF5B7F"/>
          </a:solidFill>
          <a:ln w="12700">
            <a:solidFill>
              <a:srgbClr val="FF5B7F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Image 2" descr="preencoded.png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FF5B7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491" y="4462272"/>
            <a:ext cx="463296" cy="463296"/>
          </a:xfrm>
          <a:prstGeom prst="rect">
            <a:avLst/>
          </a:prstGeom>
        </p:spPr>
      </p:pic>
      <p:sp>
        <p:nvSpPr>
          <p:cNvPr id="30" name="Text 25"/>
          <p:cNvSpPr/>
          <p:nvPr/>
        </p:nvSpPr>
        <p:spPr>
          <a:xfrm>
            <a:off x="1411859" y="4206240"/>
            <a:ext cx="590092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icksand Medium" pitchFamily="2" charset="77"/>
                <a:ea typeface="Calibri" pitchFamily="34" charset="-122"/>
                <a:cs typeface="Calibri" pitchFamily="34" charset="-120"/>
              </a:rPr>
              <a:t>New Scientific Domains</a:t>
            </a:r>
            <a:endParaRPr kumimoji="0" lang="en-US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Quicksand Medium" pitchFamily="2" charset="77"/>
            </a:endParaRPr>
          </a:p>
        </p:txBody>
      </p:sp>
      <p:sp>
        <p:nvSpPr>
          <p:cNvPr id="31" name="Text 26"/>
          <p:cNvSpPr/>
          <p:nvPr/>
        </p:nvSpPr>
        <p:spPr>
          <a:xfrm>
            <a:off x="1411858" y="4608576"/>
            <a:ext cx="10463149" cy="7071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l" defTabSz="1219170" rtl="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Thematic nodes from METROFOOD-RI, EBRAINS RI and ENVRI bring food safety, neuroscience research and wider environmental science into the fold.</a:t>
            </a:r>
            <a:endParaRPr kumimoji="0" lang="en-US" sz="150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2" name="Shape 27"/>
          <p:cNvSpPr/>
          <p:nvPr/>
        </p:nvSpPr>
        <p:spPr>
          <a:xfrm>
            <a:off x="534035" y="5474208"/>
            <a:ext cx="11340972" cy="1267968"/>
          </a:xfrm>
          <a:prstGeom prst="rect">
            <a:avLst/>
          </a:prstGeom>
          <a:solidFill>
            <a:schemeClr val="tx1"/>
          </a:solidFill>
          <a:ln w="5080">
            <a:solidFill>
              <a:srgbClr val="007FA3">
                <a:alpha val="50000"/>
              </a:srgbClr>
            </a:solidFill>
            <a:prstDash val="solid"/>
          </a:ln>
          <a:effectLst>
            <a:outerShdw blurRad="76200" dist="25400" dir="8100000" algn="bl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Shape 28"/>
          <p:cNvSpPr/>
          <p:nvPr/>
        </p:nvSpPr>
        <p:spPr>
          <a:xfrm>
            <a:off x="534035" y="5474208"/>
            <a:ext cx="67056" cy="1267968"/>
          </a:xfrm>
          <a:prstGeom prst="rect">
            <a:avLst/>
          </a:prstGeom>
          <a:solidFill>
            <a:srgbClr val="FF5B7F"/>
          </a:solidFill>
          <a:ln w="12700">
            <a:solidFill>
              <a:srgbClr val="FF5B7F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4" name="Image 3" descr="preencoded.png"/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rgbClr val="FF5B7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491" y="5839968"/>
            <a:ext cx="463296" cy="463296"/>
          </a:xfrm>
          <a:prstGeom prst="rect">
            <a:avLst/>
          </a:prstGeom>
        </p:spPr>
      </p:pic>
      <p:sp>
        <p:nvSpPr>
          <p:cNvPr id="35" name="Text 29"/>
          <p:cNvSpPr/>
          <p:nvPr/>
        </p:nvSpPr>
        <p:spPr>
          <a:xfrm>
            <a:off x="1411859" y="5583936"/>
            <a:ext cx="590092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icksand Medium" pitchFamily="2" charset="77"/>
                <a:ea typeface="Calibri" pitchFamily="34" charset="-122"/>
                <a:cs typeface="Calibri" pitchFamily="34" charset="-120"/>
              </a:rPr>
              <a:t>Scaling Impact</a:t>
            </a:r>
            <a:endParaRPr kumimoji="0" lang="en-US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Quicksand Medium" pitchFamily="2" charset="77"/>
            </a:endParaRPr>
          </a:p>
        </p:txBody>
      </p:sp>
      <p:sp>
        <p:nvSpPr>
          <p:cNvPr id="36" name="Text 30"/>
          <p:cNvSpPr/>
          <p:nvPr/>
        </p:nvSpPr>
        <p:spPr>
          <a:xfrm>
            <a:off x="1411858" y="5986272"/>
            <a:ext cx="10414381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l" defTabSz="1219170" rtl="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36 cross-node use cases, 40+ new services &amp; platforms and 41 repositories — </a:t>
            </a:r>
            <a:r>
              <a:rPr kumimoji="0" lang="en-GB" sz="150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links to 4 European Common Data Spaces, 7 EuroHPC supercomputing centres, 20 ESFRI RIs</a:t>
            </a:r>
          </a:p>
          <a:p>
            <a:pPr marL="0" marR="0" lvl="0" indent="0" algn="l" defTabSz="1219170" rtl="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108813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B3D5C"/>
                </a:solidFill>
                <a:effectLst/>
                <a:uLnTx/>
                <a:uFillTx/>
                <a:latin typeface="Cambria" pitchFamily="34" charset="0"/>
                <a:ea typeface="Cambria" pitchFamily="34" charset="-122"/>
                <a:cs typeface="Cambria" pitchFamily="34" charset="-120"/>
              </a:rPr>
              <a:t>EOSC Federation — Deduplicated Portfolio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 1"/>
          <p:cNvSpPr/>
          <p:nvPr/>
        </p:nvSpPr>
        <p:spPr>
          <a:xfrm>
            <a:off x="640080" y="1024128"/>
            <a:ext cx="10881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64748B"/>
                </a:solidFill>
                <a:effectLst/>
                <a:uLnTx/>
                <a:uFillTx/>
                <a:latin typeface="Calibri" pitchFamily="34" charset="0"/>
                <a:ea typeface="Calibri" pitchFamily="34" charset="-122"/>
                <a:cs typeface="Calibri" pitchFamily="34" charset="-120"/>
              </a:rPr>
              <a:t>Unique services, repositories and use cases across all  first-wave + second-wave nodes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hape 2"/>
          <p:cNvSpPr/>
          <p:nvPr/>
        </p:nvSpPr>
        <p:spPr>
          <a:xfrm>
            <a:off x="434340" y="1874520"/>
            <a:ext cx="3429000" cy="3383280"/>
          </a:xfrm>
          <a:prstGeom prst="roundRect">
            <a:avLst>
              <a:gd name="adj" fmla="val 3243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blurRad="127000" dist="38100" dir="54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hape 3"/>
          <p:cNvSpPr/>
          <p:nvPr/>
        </p:nvSpPr>
        <p:spPr>
          <a:xfrm>
            <a:off x="1668780" y="2258568"/>
            <a:ext cx="960120" cy="960120"/>
          </a:xfrm>
          <a:prstGeom prst="ellipse">
            <a:avLst/>
          </a:prstGeom>
          <a:solidFill>
            <a:srgbClr val="E6F4F4"/>
          </a:solidFill>
          <a:ln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0240" y="2510028"/>
            <a:ext cx="457200" cy="45720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434340" y="3337560"/>
            <a:ext cx="34290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0B3D5C"/>
                </a:solidFill>
                <a:effectLst/>
                <a:uLnTx/>
                <a:uFillTx/>
                <a:latin typeface="Cambria" pitchFamily="34" charset="0"/>
                <a:ea typeface="Cambria" pitchFamily="34" charset="-122"/>
                <a:cs typeface="Cambria" pitchFamily="34" charset="-120"/>
              </a:rPr>
              <a:t>~194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5"/>
          <p:cNvSpPr/>
          <p:nvPr/>
        </p:nvSpPr>
        <p:spPr>
          <a:xfrm>
            <a:off x="434340" y="4270248"/>
            <a:ext cx="3429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0" cap="none" spc="200" normalizeH="0" baseline="0" noProof="0" dirty="0">
                <a:ln>
                  <a:noFill/>
                </a:ln>
                <a:solidFill>
                  <a:srgbClr val="0E8F8F"/>
                </a:solidFill>
                <a:effectLst/>
                <a:uLnTx/>
                <a:uFillTx/>
                <a:latin typeface="Calibri" pitchFamily="34" charset="0"/>
                <a:ea typeface="Calibri" pitchFamily="34" charset="-122"/>
                <a:cs typeface="Calibri" pitchFamily="34" charset="-120"/>
              </a:rPr>
              <a:t>SERVICES</a:t>
            </a: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4366260" y="1874520"/>
            <a:ext cx="3429000" cy="3383280"/>
          </a:xfrm>
          <a:prstGeom prst="roundRect">
            <a:avLst>
              <a:gd name="adj" fmla="val 3243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blurRad="127000" dist="38100" dir="54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5600700" y="2258568"/>
            <a:ext cx="960120" cy="960120"/>
          </a:xfrm>
          <a:prstGeom prst="ellipse">
            <a:avLst/>
          </a:prstGeom>
          <a:solidFill>
            <a:srgbClr val="E7EEF3"/>
          </a:solidFill>
          <a:ln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2160" y="2510028"/>
            <a:ext cx="457200" cy="457200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4366260" y="3337560"/>
            <a:ext cx="34290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0B3D5C"/>
                </a:solidFill>
                <a:effectLst/>
                <a:uLnTx/>
                <a:uFillTx/>
                <a:latin typeface="Cambria" pitchFamily="34" charset="0"/>
                <a:ea typeface="Cambria" pitchFamily="34" charset="-122"/>
                <a:cs typeface="Cambria" pitchFamily="34" charset="-120"/>
              </a:rPr>
              <a:t>82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 10"/>
          <p:cNvSpPr/>
          <p:nvPr/>
        </p:nvSpPr>
        <p:spPr>
          <a:xfrm>
            <a:off x="4366260" y="4270248"/>
            <a:ext cx="3429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0" cap="none" spc="200" normalizeH="0" baseline="0" noProof="0" dirty="0">
                <a:ln>
                  <a:noFill/>
                </a:ln>
                <a:solidFill>
                  <a:srgbClr val="0B3D5C"/>
                </a:solidFill>
                <a:effectLst/>
                <a:uLnTx/>
                <a:uFillTx/>
                <a:latin typeface="Calibri" pitchFamily="34" charset="0"/>
                <a:ea typeface="Calibri" pitchFamily="34" charset="-122"/>
                <a:cs typeface="Calibri" pitchFamily="34" charset="-120"/>
              </a:rPr>
              <a:t>REPOSITORIES</a:t>
            </a: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Shape 12"/>
          <p:cNvSpPr/>
          <p:nvPr/>
        </p:nvSpPr>
        <p:spPr>
          <a:xfrm>
            <a:off x="8298180" y="1874520"/>
            <a:ext cx="3429000" cy="3383280"/>
          </a:xfrm>
          <a:prstGeom prst="roundRect">
            <a:avLst>
              <a:gd name="adj" fmla="val 3243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  <a:effectLst>
            <a:outerShdw blurRad="127000" dist="38100" dir="54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Shape 13"/>
          <p:cNvSpPr/>
          <p:nvPr/>
        </p:nvSpPr>
        <p:spPr>
          <a:xfrm>
            <a:off x="9532620" y="2258568"/>
            <a:ext cx="960120" cy="960120"/>
          </a:xfrm>
          <a:prstGeom prst="ellipse">
            <a:avLst/>
          </a:prstGeom>
          <a:solidFill>
            <a:srgbClr val="E6F4F4"/>
          </a:solidFill>
          <a:ln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84080" y="2510028"/>
            <a:ext cx="457200" cy="457200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8298180" y="3337560"/>
            <a:ext cx="34290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0B3D5C"/>
                </a:solidFill>
                <a:effectLst/>
                <a:uLnTx/>
                <a:uFillTx/>
                <a:latin typeface="Cambria" pitchFamily="34" charset="0"/>
                <a:ea typeface="Cambria" pitchFamily="34" charset="-122"/>
                <a:cs typeface="Cambria" pitchFamily="34" charset="-120"/>
              </a:rPr>
              <a:t>124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 15"/>
          <p:cNvSpPr/>
          <p:nvPr/>
        </p:nvSpPr>
        <p:spPr>
          <a:xfrm>
            <a:off x="8298180" y="4270248"/>
            <a:ext cx="3429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0" cap="none" spc="200" normalizeH="0" baseline="0" noProof="0" dirty="0">
                <a:ln>
                  <a:noFill/>
                </a:ln>
                <a:solidFill>
                  <a:srgbClr val="0E8F8F"/>
                </a:solidFill>
                <a:effectLst/>
                <a:uLnTx/>
                <a:uFillTx/>
                <a:latin typeface="Calibri" pitchFamily="34" charset="0"/>
                <a:ea typeface="Calibri" pitchFamily="34" charset="-122"/>
                <a:cs typeface="Calibri" pitchFamily="34" charset="-120"/>
              </a:rPr>
              <a:t>USE CASES</a:t>
            </a: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 17"/>
          <p:cNvSpPr/>
          <p:nvPr/>
        </p:nvSpPr>
        <p:spPr>
          <a:xfrm>
            <a:off x="640080" y="5989320"/>
            <a:ext cx="108813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4748B"/>
                </a:solidFill>
                <a:effectLst/>
                <a:uLnTx/>
                <a:uFillTx/>
                <a:latin typeface="Calibri" pitchFamily="34" charset="0"/>
                <a:ea typeface="Calibri" pitchFamily="34" charset="-122"/>
                <a:cs typeface="Calibri" pitchFamily="34" charset="-120"/>
              </a:rPr>
              <a:t>Repositories and use cases are fully additive (exact). Services deduplicated by counting each shared platform once (Galaxy, EFSS, REANA, Jupyter, Zenodo/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64748B"/>
                </a:solidFill>
                <a:effectLst/>
                <a:uLnTx/>
                <a:uFillTx/>
                <a:latin typeface="Calibri" pitchFamily="34" charset="0"/>
                <a:ea typeface="Calibri" pitchFamily="34" charset="-122"/>
                <a:cs typeface="Calibri" pitchFamily="34" charset="-120"/>
              </a:rPr>
              <a:t>InvenioRDM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4748B"/>
                </a:solidFill>
                <a:effectLst/>
                <a:uLnTx/>
                <a:uFillTx/>
                <a:latin typeface="Calibri" pitchFamily="34" charset="0"/>
                <a:ea typeface="Calibri" pitchFamily="34" charset="-122"/>
                <a:cs typeface="Calibri" pitchFamily="34" charset="-120"/>
              </a:rPr>
              <a:t>, D4Science, MyAccessID, Indico); ~194 is an estimate (band ~181–194).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 18"/>
          <p:cNvSpPr/>
          <p:nvPr/>
        </p:nvSpPr>
        <p:spPr>
          <a:xfrm>
            <a:off x="640080" y="6455664"/>
            <a:ext cx="10881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50" b="0" i="1" u="none" strike="noStrike" kern="1200" cap="none" spc="0" normalizeH="0" baseline="0" noProof="0" dirty="0">
                <a:ln>
                  <a:noFill/>
                </a:ln>
                <a:solidFill>
                  <a:srgbClr val="94A3B8"/>
                </a:solidFill>
                <a:effectLst/>
                <a:uLnTx/>
                <a:uFillTx/>
                <a:latin typeface="Calibri" pitchFamily="34" charset="0"/>
                <a:ea typeface="Calibri" pitchFamily="34" charset="-122"/>
                <a:cs typeface="Calibri" pitchFamily="34" charset="-120"/>
              </a:rPr>
              <a:t>Source: 27 node project charters · · 4 July 2026</a:t>
            </a:r>
            <a:endParaRPr kumimoji="0" lang="en-US" sz="9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92608"/>
            <a:ext cx="11155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00" b="1" dirty="0">
                <a:solidFill>
                  <a:srgbClr val="0B3D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EOSC Federation — Node Interaction Map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502920" y="822960"/>
            <a:ext cx="11155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Documented cross-node collaborations mined directly from all 27 project charters; second-wave ↔ second-wave links highlighted; EOSC EU Node shown as universal dependency</a:t>
            </a:r>
            <a:endParaRPr lang="en-US" sz="1250" dirty="0"/>
          </a:p>
        </p:txBody>
      </p:sp>
      <p:pic>
        <p:nvPicPr>
          <p:cNvPr id="4" name="Image 0" descr="/home/claude/node_network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788" y="1234440"/>
            <a:ext cx="6471945" cy="544068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02920" y="6510528"/>
            <a:ext cx="11155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5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27 EOSC node project charters (use-case partners, collaboration &amp; dependency sections), mined directly · curated organisation/node/service alias map · 4 July 2026</a:t>
            </a:r>
            <a:endParaRPr lang="en-US" sz="9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1925;p25">
            <a:extLst>
              <a:ext uri="{FF2B5EF4-FFF2-40B4-BE49-F238E27FC236}">
                <a16:creationId xmlns:a16="http://schemas.microsoft.com/office/drawing/2014/main" id="{3C8E3ABA-A5B2-D876-5485-CE4519EB9EC2}"/>
              </a:ext>
            </a:extLst>
          </p:cNvPr>
          <p:cNvGrpSpPr/>
          <p:nvPr/>
        </p:nvGrpSpPr>
        <p:grpSpPr>
          <a:xfrm>
            <a:off x="176896" y="156604"/>
            <a:ext cx="11868797" cy="6605362"/>
            <a:chOff x="1430102" y="1189689"/>
            <a:chExt cx="6032320" cy="3207236"/>
          </a:xfrm>
        </p:grpSpPr>
        <p:sp>
          <p:nvSpPr>
            <p:cNvPr id="5" name="Google Shape;1926;p25">
              <a:extLst>
                <a:ext uri="{FF2B5EF4-FFF2-40B4-BE49-F238E27FC236}">
                  <a16:creationId xmlns:a16="http://schemas.microsoft.com/office/drawing/2014/main" id="{3550837B-6F28-9AC3-BADC-4D5D8C66215F}"/>
                </a:ext>
              </a:extLst>
            </p:cNvPr>
            <p:cNvSpPr/>
            <p:nvPr/>
          </p:nvSpPr>
          <p:spPr>
            <a:xfrm>
              <a:off x="5515619" y="1862352"/>
              <a:ext cx="1946803" cy="2534573"/>
            </a:xfrm>
            <a:prstGeom prst="rect">
              <a:avLst/>
            </a:prstGeom>
            <a:solidFill>
              <a:srgbClr val="008691">
                <a:alpha val="29804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400"/>
                <a:buFontTx/>
                <a:buNone/>
                <a:tabLst/>
                <a:defRPr/>
              </a:pPr>
              <a:endParaRPr kumimoji="0" sz="1401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Google Shape;1927;p25">
              <a:extLst>
                <a:ext uri="{FF2B5EF4-FFF2-40B4-BE49-F238E27FC236}">
                  <a16:creationId xmlns:a16="http://schemas.microsoft.com/office/drawing/2014/main" id="{07614B1E-D5D8-943E-444C-4B00DBBD1452}"/>
                </a:ext>
              </a:extLst>
            </p:cNvPr>
            <p:cNvSpPr/>
            <p:nvPr/>
          </p:nvSpPr>
          <p:spPr>
            <a:xfrm>
              <a:off x="1433335" y="1859563"/>
              <a:ext cx="1946803" cy="2534573"/>
            </a:xfrm>
            <a:prstGeom prst="rect">
              <a:avLst/>
            </a:prstGeom>
            <a:solidFill>
              <a:srgbClr val="040404">
                <a:alpha val="29804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400"/>
                <a:buFontTx/>
                <a:buNone/>
                <a:tabLst/>
                <a:defRPr/>
              </a:pPr>
              <a:endParaRPr kumimoji="0" sz="1401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Google Shape;1928;p25">
              <a:extLst>
                <a:ext uri="{FF2B5EF4-FFF2-40B4-BE49-F238E27FC236}">
                  <a16:creationId xmlns:a16="http://schemas.microsoft.com/office/drawing/2014/main" id="{18625DE1-0CD5-E233-9DF1-EC5D1579AE78}"/>
                </a:ext>
              </a:extLst>
            </p:cNvPr>
            <p:cNvSpPr txBox="1"/>
            <p:nvPr/>
          </p:nvSpPr>
          <p:spPr>
            <a:xfrm>
              <a:off x="1433143" y="1886680"/>
              <a:ext cx="1948564" cy="1608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Quicksand" pitchFamily="2" charset="77"/>
                  <a:ea typeface="Quicksand"/>
                  <a:cs typeface="Quicksand"/>
                  <a:sym typeface="Quicksand"/>
                </a:rPr>
                <a:t>Operations</a:t>
              </a:r>
            </a:p>
          </p:txBody>
        </p:sp>
        <p:sp>
          <p:nvSpPr>
            <p:cNvPr id="8" name="Google Shape;1929;p25">
              <a:extLst>
                <a:ext uri="{FF2B5EF4-FFF2-40B4-BE49-F238E27FC236}">
                  <a16:creationId xmlns:a16="http://schemas.microsoft.com/office/drawing/2014/main" id="{574A15EB-2756-7EC8-7D0A-623C1660467C}"/>
                </a:ext>
              </a:extLst>
            </p:cNvPr>
            <p:cNvSpPr/>
            <p:nvPr/>
          </p:nvSpPr>
          <p:spPr>
            <a:xfrm>
              <a:off x="1553006" y="2539894"/>
              <a:ext cx="1687229" cy="419516"/>
            </a:xfrm>
            <a:prstGeom prst="rect">
              <a:avLst/>
            </a:prstGeom>
            <a:solidFill>
              <a:srgbClr val="040405"/>
            </a:solidFill>
            <a:ln w="127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  <a:t>Federated Authentication and </a:t>
              </a:r>
              <a:r>
                <a:rPr kumimoji="0" lang="en-US" sz="14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  <a:t>Authorisation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  <a:t> Infrastructure (AAI)</a:t>
              </a:r>
              <a:b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</a:b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Co-Chairs: Christos Kanellopoulos (EU Node),</a:t>
              </a:r>
              <a:b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</a:b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Peter </a:t>
              </a:r>
              <a:r>
                <a:rPr kumimoji="0" lang="en-US" sz="9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Lényi</a:t>
              </a: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 (BBMRI-ERIC),</a:t>
              </a:r>
              <a:b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</a:b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Secretariat: Laurence Desnos (EOSC-A)</a:t>
              </a: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rial"/>
                <a:sym typeface="Arial"/>
              </a:endParaRPr>
            </a:p>
          </p:txBody>
        </p:sp>
        <p:sp>
          <p:nvSpPr>
            <p:cNvPr id="9" name="Google Shape;1930;p25">
              <a:extLst>
                <a:ext uri="{FF2B5EF4-FFF2-40B4-BE49-F238E27FC236}">
                  <a16:creationId xmlns:a16="http://schemas.microsoft.com/office/drawing/2014/main" id="{CFA377DB-BDF1-40AD-60B5-4F42E5886EFC}"/>
                </a:ext>
              </a:extLst>
            </p:cNvPr>
            <p:cNvSpPr txBox="1"/>
            <p:nvPr/>
          </p:nvSpPr>
          <p:spPr>
            <a:xfrm>
              <a:off x="1549983" y="2998316"/>
              <a:ext cx="1687229" cy="419516"/>
            </a:xfrm>
            <a:prstGeom prst="rect">
              <a:avLst/>
            </a:prstGeom>
            <a:solidFill>
              <a:srgbClr val="040405"/>
            </a:solidFill>
            <a:ln>
              <a:noFill/>
            </a:ln>
          </p:spPr>
          <p:txBody>
            <a:bodyPr spcFirstLastPara="1" wrap="square" lIns="38100" tIns="28575" rIns="38100" bIns="2857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500"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Roboto"/>
                  <a:cs typeface="Roboto"/>
                  <a:sym typeface="Roboto"/>
                </a:rPr>
                <a:t>Federated EOSC Node</a:t>
              </a:r>
              <a:b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Roboto"/>
                  <a:cs typeface="Roboto"/>
                  <a:sym typeface="Roboto"/>
                </a:rPr>
              </a:b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Roboto"/>
                  <a:cs typeface="Roboto"/>
                  <a:sym typeface="Roboto"/>
                </a:rPr>
                <a:t>Resource Catalogues</a:t>
              </a:r>
              <a:b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Roboto"/>
                  <a:cs typeface="Roboto"/>
                  <a:sym typeface="Roboto"/>
                </a:rPr>
              </a:b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Roboto"/>
                  <a:sym typeface="Roboto"/>
                </a:rPr>
                <a:t>Co-Chairs: Jessica Parland-von Essen (Finland),</a:t>
              </a:r>
              <a:b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Roboto"/>
                  <a:sym typeface="Roboto"/>
                </a:rPr>
              </a:b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Roboto"/>
                  <a:sym typeface="Roboto"/>
                </a:rPr>
                <a:t>Paolo </a:t>
              </a:r>
              <a:r>
                <a:rPr kumimoji="0" lang="en-US" sz="9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Roboto"/>
                  <a:sym typeface="Roboto"/>
                </a:rPr>
                <a:t>Manghi</a:t>
              </a: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Roboto"/>
                  <a:sym typeface="Roboto"/>
                </a:rPr>
                <a:t> (EU Node), Andreas Turk (BBMRI),</a:t>
              </a:r>
              <a:b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Roboto"/>
                  <a:sym typeface="Roboto"/>
                </a:rPr>
              </a:b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Roboto"/>
                  <a:sym typeface="Roboto"/>
                </a:rPr>
                <a:t>Secretariat: Lassi Lager (Finland)</a:t>
              </a: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rial"/>
                <a:sym typeface="Arial"/>
              </a:endParaRPr>
            </a:p>
          </p:txBody>
        </p:sp>
        <p:sp>
          <p:nvSpPr>
            <p:cNvPr id="10" name="Google Shape;1931;p25">
              <a:extLst>
                <a:ext uri="{FF2B5EF4-FFF2-40B4-BE49-F238E27FC236}">
                  <a16:creationId xmlns:a16="http://schemas.microsoft.com/office/drawing/2014/main" id="{F99E31AF-8610-C419-0443-7C23F92F9E0E}"/>
                </a:ext>
              </a:extLst>
            </p:cNvPr>
            <p:cNvSpPr/>
            <p:nvPr/>
          </p:nvSpPr>
          <p:spPr>
            <a:xfrm>
              <a:off x="3476189" y="1859549"/>
              <a:ext cx="1946803" cy="2533687"/>
            </a:xfrm>
            <a:prstGeom prst="rect">
              <a:avLst/>
            </a:prstGeom>
            <a:solidFill>
              <a:srgbClr val="FF5B7F">
                <a:alpha val="290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400"/>
                <a:buFontTx/>
                <a:buNone/>
                <a:tabLst/>
                <a:defRPr/>
              </a:pPr>
              <a:endParaRPr kumimoji="0" sz="1401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1932;p25">
              <a:extLst>
                <a:ext uri="{FF2B5EF4-FFF2-40B4-BE49-F238E27FC236}">
                  <a16:creationId xmlns:a16="http://schemas.microsoft.com/office/drawing/2014/main" id="{B02FA959-9664-BEF6-91EC-3F505412282A}"/>
                </a:ext>
              </a:extLst>
            </p:cNvPr>
            <p:cNvSpPr txBox="1"/>
            <p:nvPr/>
          </p:nvSpPr>
          <p:spPr>
            <a:xfrm>
              <a:off x="3471343" y="1886680"/>
              <a:ext cx="1949153" cy="1815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Quicksand" pitchFamily="2" charset="77"/>
                  <a:ea typeface="Quicksand"/>
                  <a:cs typeface="Quicksand"/>
                  <a:sym typeface="Quicksand"/>
                </a:rPr>
                <a:t>Capabilities</a:t>
              </a:r>
            </a:p>
          </p:txBody>
        </p:sp>
        <p:sp>
          <p:nvSpPr>
            <p:cNvPr id="12" name="Google Shape;1933;p25">
              <a:extLst>
                <a:ext uri="{FF2B5EF4-FFF2-40B4-BE49-F238E27FC236}">
                  <a16:creationId xmlns:a16="http://schemas.microsoft.com/office/drawing/2014/main" id="{F502DCF8-20E1-0D22-953D-A5F9EF75F2AF}"/>
                </a:ext>
              </a:extLst>
            </p:cNvPr>
            <p:cNvSpPr txBox="1"/>
            <p:nvPr/>
          </p:nvSpPr>
          <p:spPr>
            <a:xfrm>
              <a:off x="5523505" y="1889193"/>
              <a:ext cx="1928017" cy="1686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Quicksand"/>
                  <a:ea typeface="Quicksand"/>
                  <a:cs typeface="Quicksand"/>
                  <a:sym typeface="Quicksand"/>
                </a:rPr>
                <a:t>Governance</a:t>
              </a:r>
            </a:p>
          </p:txBody>
        </p:sp>
        <p:sp>
          <p:nvSpPr>
            <p:cNvPr id="13" name="Google Shape;1934;p25">
              <a:extLst>
                <a:ext uri="{FF2B5EF4-FFF2-40B4-BE49-F238E27FC236}">
                  <a16:creationId xmlns:a16="http://schemas.microsoft.com/office/drawing/2014/main" id="{ABF9F5A9-ED7F-A413-2F34-957F1869AB88}"/>
                </a:ext>
              </a:extLst>
            </p:cNvPr>
            <p:cNvSpPr/>
            <p:nvPr/>
          </p:nvSpPr>
          <p:spPr>
            <a:xfrm>
              <a:off x="5645962" y="2083394"/>
              <a:ext cx="1687229" cy="419516"/>
            </a:xfrm>
            <a:prstGeom prst="rect">
              <a:avLst/>
            </a:prstGeom>
            <a:solidFill>
              <a:srgbClr val="008691"/>
            </a:solidFill>
            <a:ln w="127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  <a:t>Legal &amp; Governance</a:t>
              </a:r>
              <a:br>
                <a:rPr kumimoji="0" lang="en-US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</a:b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Co-Chairs: Vera Herkommer (LSC), Jos van Wezel (EUDAT), Secretariat: Maja Dolinar (EOSC United)</a:t>
              </a:r>
              <a:endParaRPr kumimoji="0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rial"/>
                <a:sym typeface="Arial"/>
              </a:endParaRPr>
            </a:p>
          </p:txBody>
        </p:sp>
        <p:sp>
          <p:nvSpPr>
            <p:cNvPr id="14" name="Google Shape;1935;p25">
              <a:extLst>
                <a:ext uri="{FF2B5EF4-FFF2-40B4-BE49-F238E27FC236}">
                  <a16:creationId xmlns:a16="http://schemas.microsoft.com/office/drawing/2014/main" id="{A3F2A9D7-0F0D-7D61-0FA1-6DB91B6462E4}"/>
                </a:ext>
              </a:extLst>
            </p:cNvPr>
            <p:cNvSpPr txBox="1"/>
            <p:nvPr/>
          </p:nvSpPr>
          <p:spPr>
            <a:xfrm>
              <a:off x="1547573" y="3459241"/>
              <a:ext cx="1687229" cy="419516"/>
            </a:xfrm>
            <a:prstGeom prst="rect">
              <a:avLst/>
            </a:prstGeom>
            <a:solidFill>
              <a:srgbClr val="040405"/>
            </a:solidFill>
            <a:ln>
              <a:noFill/>
            </a:ln>
          </p:spPr>
          <p:txBody>
            <a:bodyPr spcFirstLastPara="1" wrap="square" lIns="38100" tIns="28575" rIns="38100" bIns="2857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Tx/>
                <a:buNone/>
                <a:tabLst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/>
                <a:ea typeface="Roboto"/>
                <a:cs typeface="Roboto"/>
                <a:sym typeface="Roboto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500"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Roboto"/>
                  <a:cs typeface="Roboto"/>
                  <a:sym typeface="Roboto"/>
                </a:rPr>
                <a:t>Help Desk</a:t>
              </a: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Roboto"/>
                  <a:cs typeface="Roboto"/>
                  <a:sym typeface="Roboto"/>
                </a:rPr>
                <a:t>*</a:t>
              </a:r>
              <a:b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Roboto"/>
                  <a:cs typeface="Roboto"/>
                  <a:sym typeface="Roboto"/>
                </a:rPr>
              </a:b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icksand" pitchFamily="2" charset="77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5" name="Google Shape;1936;p25">
              <a:extLst>
                <a:ext uri="{FF2B5EF4-FFF2-40B4-BE49-F238E27FC236}">
                  <a16:creationId xmlns:a16="http://schemas.microsoft.com/office/drawing/2014/main" id="{EBFDC663-5DBF-6EC6-AEDD-B6F1FAFD28AA}"/>
                </a:ext>
              </a:extLst>
            </p:cNvPr>
            <p:cNvSpPr txBox="1"/>
            <p:nvPr/>
          </p:nvSpPr>
          <p:spPr>
            <a:xfrm>
              <a:off x="1547885" y="3916101"/>
              <a:ext cx="1687229" cy="419516"/>
            </a:xfrm>
            <a:prstGeom prst="rect">
              <a:avLst/>
            </a:prstGeom>
            <a:solidFill>
              <a:srgbClr val="040405"/>
            </a:solidFill>
            <a:ln>
              <a:noFill/>
            </a:ln>
          </p:spPr>
          <p:txBody>
            <a:bodyPr spcFirstLastPara="1" wrap="square" lIns="38100" tIns="28575" rIns="38100" bIns="2857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500"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Roboto"/>
                  <a:cs typeface="Roboto"/>
                  <a:sym typeface="Roboto"/>
                </a:rPr>
                <a:t>Service Monitoring</a:t>
              </a: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Roboto"/>
                  <a:cs typeface="Roboto"/>
                  <a:sym typeface="Roboto"/>
                </a:rPr>
                <a:t>*</a:t>
              </a:r>
              <a:endParaRPr kumimoji="0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icksand" pitchFamily="2" charset="77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6" name="Google Shape;1937;p25">
              <a:extLst>
                <a:ext uri="{FF2B5EF4-FFF2-40B4-BE49-F238E27FC236}">
                  <a16:creationId xmlns:a16="http://schemas.microsoft.com/office/drawing/2014/main" id="{328C2663-C3A5-898B-7AF9-A1A014B0EFD6}"/>
                </a:ext>
              </a:extLst>
            </p:cNvPr>
            <p:cNvSpPr txBox="1"/>
            <p:nvPr/>
          </p:nvSpPr>
          <p:spPr>
            <a:xfrm>
              <a:off x="1556070" y="2084499"/>
              <a:ext cx="1687229" cy="419516"/>
            </a:xfrm>
            <a:prstGeom prst="rect">
              <a:avLst/>
            </a:prstGeom>
            <a:solidFill>
              <a:srgbClr val="040405"/>
            </a:solidFill>
            <a:ln>
              <a:noFill/>
            </a:ln>
          </p:spPr>
          <p:txBody>
            <a:bodyPr spcFirstLastPara="1" wrap="square" lIns="38100" tIns="28575" rIns="38100" bIns="2857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500"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Roboto"/>
                  <a:cs typeface="Roboto"/>
                  <a:sym typeface="Roboto"/>
                </a:rPr>
                <a:t>Architecture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icksand" pitchFamily="2" charset="77"/>
                  <a:ea typeface="Roboto"/>
                  <a:cs typeface="Roboto"/>
                  <a:sym typeface="Roboto"/>
                </a:rPr>
                <a:t>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icksand" pitchFamily="2" charset="77"/>
                  <a:ea typeface="Roboto"/>
                  <a:cs typeface="Arial"/>
                  <a:sym typeface="Arial"/>
                </a:rPr>
                <a:t>&amp;</a:t>
              </a:r>
              <a:b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icksand" pitchFamily="2" charset="77"/>
                  <a:ea typeface="Roboto"/>
                  <a:cs typeface="Arial"/>
                  <a:sym typeface="Arial"/>
                </a:rPr>
              </a:b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Roboto"/>
                  <a:cs typeface="Roboto"/>
                  <a:sym typeface="Roboto"/>
                </a:rPr>
                <a:t>Federating Policies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500"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Roboto"/>
                  <a:sym typeface="Roboto"/>
                </a:rPr>
                <a:t>Co-Chairs: Peter </a:t>
              </a:r>
              <a:r>
                <a:rPr kumimoji="0" lang="en-US" sz="9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Roboto"/>
                  <a:sym typeface="Roboto"/>
                </a:rPr>
                <a:t>Maccallum</a:t>
              </a: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Roboto"/>
                  <a:sym typeface="Roboto"/>
                </a:rPr>
                <a:t> (LSC),</a:t>
              </a:r>
              <a:b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Roboto"/>
                  <a:sym typeface="Roboto"/>
                </a:rPr>
              </a:b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Roboto"/>
                  <a:sym typeface="Roboto"/>
                </a:rPr>
                <a:t>Giacinto Donvito (Italy), Tommi Suominen (Finland),</a:t>
              </a:r>
              <a:b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Roboto"/>
                  <a:sym typeface="Roboto"/>
                </a:rPr>
              </a:b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Roboto"/>
                  <a:sym typeface="Roboto"/>
                </a:rPr>
                <a:t>Secretariat: Laurence Desnos (EOSC-A)</a:t>
              </a: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Roboto"/>
                <a:sym typeface="Roboto"/>
              </a:endParaRPr>
            </a:p>
          </p:txBody>
        </p:sp>
        <p:sp>
          <p:nvSpPr>
            <p:cNvPr id="17" name="Google Shape;1938;p25">
              <a:extLst>
                <a:ext uri="{FF2B5EF4-FFF2-40B4-BE49-F238E27FC236}">
                  <a16:creationId xmlns:a16="http://schemas.microsoft.com/office/drawing/2014/main" id="{29C4A1D9-F848-523A-100E-2707A0C1EEB4}"/>
                </a:ext>
              </a:extLst>
            </p:cNvPr>
            <p:cNvSpPr/>
            <p:nvPr/>
          </p:nvSpPr>
          <p:spPr>
            <a:xfrm>
              <a:off x="3609851" y="2084077"/>
              <a:ext cx="1687229" cy="419516"/>
            </a:xfrm>
            <a:prstGeom prst="rect">
              <a:avLst/>
            </a:prstGeom>
            <a:solidFill>
              <a:srgbClr val="FF5C80"/>
            </a:solidFill>
            <a:ln w="127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  <a:t>File Sync &amp; Share</a:t>
              </a:r>
              <a:br>
                <a:rPr kumimoji="0" lang="en-US" sz="13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</a:b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Chair: Ron </a:t>
              </a:r>
              <a:r>
                <a:rPr kumimoji="0" lang="en-US" sz="900" b="0" i="0" u="none" strike="noStrike" kern="1200" cap="none" spc="0" normalizeH="0" baseline="0" noProof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Trompert</a:t>
              </a: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 (SURF),</a:t>
              </a:r>
              <a:b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</a:b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Secretariat: Claudia de Visser (SURF)</a:t>
              </a:r>
              <a:b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</a:b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rial"/>
                <a:sym typeface="Arial"/>
              </a:endParaRPr>
            </a:p>
          </p:txBody>
        </p:sp>
        <p:sp>
          <p:nvSpPr>
            <p:cNvPr id="18" name="Google Shape;1939;p25">
              <a:extLst>
                <a:ext uri="{FF2B5EF4-FFF2-40B4-BE49-F238E27FC236}">
                  <a16:creationId xmlns:a16="http://schemas.microsoft.com/office/drawing/2014/main" id="{7CC6EA99-8A9D-0917-6BAE-3157122A94EB}"/>
                </a:ext>
              </a:extLst>
            </p:cNvPr>
            <p:cNvSpPr/>
            <p:nvPr/>
          </p:nvSpPr>
          <p:spPr>
            <a:xfrm>
              <a:off x="3616241" y="2541232"/>
              <a:ext cx="1687229" cy="419516"/>
            </a:xfrm>
            <a:prstGeom prst="rect">
              <a:avLst/>
            </a:prstGeom>
            <a:solidFill>
              <a:srgbClr val="FF5B7F"/>
            </a:solidFill>
            <a:ln w="127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icksand"/>
                  <a:ea typeface="Arial"/>
                  <a:cs typeface="Arial"/>
                  <a:sym typeface="Arial"/>
                </a:rPr>
                <a:t>Virtual Research Environments</a:t>
              </a: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icksand"/>
                  <a:ea typeface="Arial"/>
                  <a:cs typeface="Arial"/>
                  <a:sym typeface="Arial"/>
                </a:rPr>
                <a:t>*</a:t>
              </a:r>
              <a:endParaRPr kumimoji="0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icksand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40;p25">
              <a:extLst>
                <a:ext uri="{FF2B5EF4-FFF2-40B4-BE49-F238E27FC236}">
                  <a16:creationId xmlns:a16="http://schemas.microsoft.com/office/drawing/2014/main" id="{3133FF3C-9B24-8C58-D15C-30CBB89CE409}"/>
                </a:ext>
              </a:extLst>
            </p:cNvPr>
            <p:cNvSpPr/>
            <p:nvPr/>
          </p:nvSpPr>
          <p:spPr>
            <a:xfrm>
              <a:off x="3620823" y="2997710"/>
              <a:ext cx="1687229" cy="419516"/>
            </a:xfrm>
            <a:prstGeom prst="rect">
              <a:avLst/>
            </a:prstGeom>
            <a:solidFill>
              <a:srgbClr val="FF5B7F"/>
            </a:solidFill>
            <a:ln w="127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  <a:t>Federated Compute</a:t>
              </a:r>
              <a:b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</a:b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  <a:t>and Storage</a:t>
              </a: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  <a:t>*</a:t>
              </a:r>
              <a:endParaRPr kumimoji="0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icksand" pitchFamily="2" charset="77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1941;p25">
              <a:extLst>
                <a:ext uri="{FF2B5EF4-FFF2-40B4-BE49-F238E27FC236}">
                  <a16:creationId xmlns:a16="http://schemas.microsoft.com/office/drawing/2014/main" id="{322AC3F1-2C17-5032-6065-F2218A8EDAA1}"/>
                </a:ext>
              </a:extLst>
            </p:cNvPr>
            <p:cNvSpPr/>
            <p:nvPr/>
          </p:nvSpPr>
          <p:spPr>
            <a:xfrm>
              <a:off x="3966452" y="1189689"/>
              <a:ext cx="3493114" cy="454475"/>
            </a:xfrm>
            <a:prstGeom prst="rect">
              <a:avLst/>
            </a:prstGeom>
            <a:solidFill>
              <a:srgbClr val="E3E3E3">
                <a:alpha val="54902"/>
              </a:srgbClr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  <a:t>Node Coordinators Committee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Chair: Bob Jones (EOSC-A), Co-Chair: Matteo </a:t>
              </a:r>
              <a:r>
                <a:rPr kumimoji="0" lang="en-GB" sz="9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Zanaroli</a:t>
              </a: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 (ICSC),</a:t>
              </a:r>
              <a:b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</a:b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Secretariat: Paola </a:t>
              </a:r>
              <a:r>
                <a:rPr kumimoji="0" lang="en-GB" sz="9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Ronzino</a:t>
              </a: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 (EOSC-A)</a:t>
              </a:r>
              <a:b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</a:b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rial"/>
                <a:sym typeface="Arial"/>
              </a:endParaRPr>
            </a:p>
          </p:txBody>
        </p:sp>
        <p:sp>
          <p:nvSpPr>
            <p:cNvPr id="21" name="Google Shape;1942;p25">
              <a:extLst>
                <a:ext uri="{FF2B5EF4-FFF2-40B4-BE49-F238E27FC236}">
                  <a16:creationId xmlns:a16="http://schemas.microsoft.com/office/drawing/2014/main" id="{70EAEF00-775F-CCC9-D61D-DDBFC6713D4A}"/>
                </a:ext>
              </a:extLst>
            </p:cNvPr>
            <p:cNvSpPr/>
            <p:nvPr/>
          </p:nvSpPr>
          <p:spPr>
            <a:xfrm>
              <a:off x="1430102" y="1199940"/>
              <a:ext cx="1970710" cy="454475"/>
            </a:xfrm>
            <a:prstGeom prst="rect">
              <a:avLst/>
            </a:prstGeom>
            <a:solidFill>
              <a:srgbClr val="E3E3E3">
                <a:alpha val="54902"/>
              </a:srgbClr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  <a:t>Node Operations Committee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Tx/>
                <a:buNone/>
                <a:tabLst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Co-Chairs: Aastha Mathur (LSC), Roksana Wilk (Poland),</a:t>
              </a:r>
              <a:b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</a:b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Massimiliano Assante (European DTO),</a:t>
              </a:r>
              <a:b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</a:b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Secretariat: Neringa </a:t>
              </a:r>
              <a:r>
                <a:rPr kumimoji="0" lang="en-GB" sz="9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Jackevice</a:t>
              </a: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 (EOSC-A)</a:t>
              </a:r>
            </a:p>
          </p:txBody>
        </p:sp>
        <p:sp>
          <p:nvSpPr>
            <p:cNvPr id="23" name="Google Shape;1944;p25">
              <a:extLst>
                <a:ext uri="{FF2B5EF4-FFF2-40B4-BE49-F238E27FC236}">
                  <a16:creationId xmlns:a16="http://schemas.microsoft.com/office/drawing/2014/main" id="{A3C0DA29-A3A1-0051-F9B9-2DCE115888AF}"/>
                </a:ext>
              </a:extLst>
            </p:cNvPr>
            <p:cNvSpPr/>
            <p:nvPr/>
          </p:nvSpPr>
          <p:spPr>
            <a:xfrm>
              <a:off x="5644180" y="2538814"/>
              <a:ext cx="1687229" cy="419516"/>
            </a:xfrm>
            <a:prstGeom prst="rect">
              <a:avLst/>
            </a:prstGeom>
            <a:solidFill>
              <a:srgbClr val="008691"/>
            </a:solidFill>
            <a:ln w="127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  <a:t>Cybersecurity</a:t>
              </a:r>
              <a:br>
                <a:rPr kumimoji="0" lang="en-US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</a:b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  <a:t>Chair: Urpo Kaila (Finland),</a:t>
              </a:r>
              <a:b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</a:b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  <a:t>Secretariat: Brina Klemencic (EOSC-A)</a:t>
              </a:r>
              <a:endParaRPr kumimoji="0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Quicksand" pitchFamily="2" charset="77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1945;p25">
              <a:extLst>
                <a:ext uri="{FF2B5EF4-FFF2-40B4-BE49-F238E27FC236}">
                  <a16:creationId xmlns:a16="http://schemas.microsoft.com/office/drawing/2014/main" id="{CE38F766-7146-7FD5-8D7D-5A679BC86537}"/>
                </a:ext>
              </a:extLst>
            </p:cNvPr>
            <p:cNvSpPr/>
            <p:nvPr/>
          </p:nvSpPr>
          <p:spPr>
            <a:xfrm>
              <a:off x="3622629" y="3459078"/>
              <a:ext cx="1687229" cy="419516"/>
            </a:xfrm>
            <a:prstGeom prst="rect">
              <a:avLst/>
            </a:prstGeom>
            <a:solidFill>
              <a:srgbClr val="FF5B7F"/>
            </a:solidFill>
            <a:ln w="127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  <a:t>Training &amp; Competencies</a:t>
              </a:r>
              <a:br>
                <a:rPr kumimoji="0" lang="en-US" sz="13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</a:b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Co-Chairs: Oliver Knodel (</a:t>
              </a:r>
              <a:r>
                <a:rPr kumimoji="0" lang="en-US" sz="900" b="0" i="0" u="none" strike="noStrike" kern="1200" cap="none" spc="0" normalizeH="0" baseline="0" noProof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PaNOSC</a:t>
              </a: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),</a:t>
              </a:r>
              <a:b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</a:b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Magdalena </a:t>
              </a:r>
              <a:r>
                <a:rPr kumimoji="0" lang="en-US" sz="900" b="0" i="0" u="none" strike="noStrike" kern="1200" cap="none" spc="0" normalizeH="0" baseline="0" noProof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Szuflita-Żurawska</a:t>
              </a: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 (Poland),</a:t>
              </a:r>
              <a:b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</a:b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Secretariat: Yann </a:t>
              </a:r>
              <a:r>
                <a:rPr kumimoji="0" lang="en-US" sz="900" b="0" i="0" u="none" strike="noStrike" kern="1200" cap="none" spc="0" normalizeH="0" baseline="0" noProof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Libaers</a:t>
              </a: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 (EOSC-A)</a:t>
              </a: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rial"/>
                <a:sym typeface="Arial"/>
              </a:endParaRPr>
            </a:p>
          </p:txBody>
        </p:sp>
        <p:sp>
          <p:nvSpPr>
            <p:cNvPr id="27" name="Google Shape;1948;p25">
              <a:extLst>
                <a:ext uri="{FF2B5EF4-FFF2-40B4-BE49-F238E27FC236}">
                  <a16:creationId xmlns:a16="http://schemas.microsoft.com/office/drawing/2014/main" id="{03A51DE8-AAA0-D096-D9BD-F9ADC2626B2B}"/>
                </a:ext>
              </a:extLst>
            </p:cNvPr>
            <p:cNvSpPr/>
            <p:nvPr/>
          </p:nvSpPr>
          <p:spPr>
            <a:xfrm>
              <a:off x="5645482" y="2999926"/>
              <a:ext cx="1687229" cy="419516"/>
            </a:xfrm>
            <a:prstGeom prst="rect">
              <a:avLst/>
            </a:prstGeom>
            <a:solidFill>
              <a:srgbClr val="008691"/>
            </a:solidFill>
            <a:ln w="127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  <a:t>Handbook</a:t>
              </a:r>
              <a:br>
                <a:rPr kumimoji="0" lang="en-US" sz="13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</a:b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Chair: Andy Gotz (</a:t>
              </a:r>
              <a:r>
                <a:rPr kumimoji="0" lang="en-US" sz="1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PaNOSC</a:t>
              </a: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),</a:t>
              </a:r>
              <a:b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</a:b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 Light" panose="02000000000000000000" pitchFamily="2" charset="0"/>
                  <a:ea typeface="Roboto Light" panose="02000000000000000000" pitchFamily="2" charset="0"/>
                  <a:cs typeface="Arial"/>
                  <a:sym typeface="Arial"/>
                </a:rPr>
                <a:t>Secretariat: Miguel Rey-Mazon (EOSC Gravity)</a:t>
              </a:r>
              <a:endParaRPr kumimoji="0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rial"/>
                <a:sym typeface="Arial"/>
              </a:endParaRPr>
            </a:p>
          </p:txBody>
        </p:sp>
        <p:sp>
          <p:nvSpPr>
            <p:cNvPr id="29" name="Google Shape;1950;p25">
              <a:extLst>
                <a:ext uri="{FF2B5EF4-FFF2-40B4-BE49-F238E27FC236}">
                  <a16:creationId xmlns:a16="http://schemas.microsoft.com/office/drawing/2014/main" id="{199082F0-E1C3-42F1-FF2E-4CD4F5FA06BF}"/>
                </a:ext>
              </a:extLst>
            </p:cNvPr>
            <p:cNvSpPr/>
            <p:nvPr/>
          </p:nvSpPr>
          <p:spPr>
            <a:xfrm>
              <a:off x="3619788" y="3919459"/>
              <a:ext cx="1687229" cy="419516"/>
            </a:xfrm>
            <a:prstGeom prst="rect">
              <a:avLst/>
            </a:prstGeom>
            <a:solidFill>
              <a:srgbClr val="FF5B7F"/>
            </a:solidFill>
            <a:ln w="127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  <a:t>Scientific Repositories</a:t>
              </a: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Quicksand" pitchFamily="2" charset="77"/>
                  <a:ea typeface="Arial"/>
                  <a:cs typeface="Arial"/>
                  <a:sym typeface="Arial"/>
                </a:rPr>
                <a:t>*</a:t>
              </a:r>
              <a:endParaRPr kumimoji="0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Quicksand" pitchFamily="2" charset="77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B8C1AAE8-067F-3241-0D04-2958A5FE85CB}"/>
              </a:ext>
            </a:extLst>
          </p:cNvPr>
          <p:cNvCxnSpPr>
            <a:cxnSpLocks/>
          </p:cNvCxnSpPr>
          <p:nvPr/>
        </p:nvCxnSpPr>
        <p:spPr>
          <a:xfrm>
            <a:off x="4294309" y="635850"/>
            <a:ext cx="604269" cy="0"/>
          </a:xfrm>
          <a:prstGeom prst="straightConnector1">
            <a:avLst/>
          </a:prstGeom>
          <a:ln w="19050">
            <a:solidFill>
              <a:srgbClr val="040404"/>
            </a:solidFill>
            <a:headEnd type="none" w="med" len="med"/>
            <a:tailEnd type="arrow" w="med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55A70902-97BD-4A2D-F4BE-E9FDD95184E4}"/>
              </a:ext>
            </a:extLst>
          </p:cNvPr>
          <p:cNvCxnSpPr>
            <a:cxnSpLocks/>
          </p:cNvCxnSpPr>
          <p:nvPr/>
        </p:nvCxnSpPr>
        <p:spPr>
          <a:xfrm flipV="1">
            <a:off x="10160876" y="1194816"/>
            <a:ext cx="0" cy="243840"/>
          </a:xfrm>
          <a:prstGeom prst="straightConnector1">
            <a:avLst/>
          </a:prstGeom>
          <a:ln w="19050">
            <a:solidFill>
              <a:srgbClr val="040404"/>
            </a:solidFill>
            <a:headEnd type="none" w="med" len="med"/>
            <a:tailEnd type="arrow" w="med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FA26EDB1-4141-824B-9FEF-8E5AE9FE29AD}"/>
              </a:ext>
            </a:extLst>
          </p:cNvPr>
          <p:cNvCxnSpPr>
            <a:cxnSpLocks/>
          </p:cNvCxnSpPr>
          <p:nvPr/>
        </p:nvCxnSpPr>
        <p:spPr>
          <a:xfrm flipV="1">
            <a:off x="6119228" y="1200912"/>
            <a:ext cx="0" cy="243840"/>
          </a:xfrm>
          <a:prstGeom prst="straightConnector1">
            <a:avLst/>
          </a:prstGeom>
          <a:ln w="19050">
            <a:solidFill>
              <a:srgbClr val="040404"/>
            </a:solidFill>
            <a:headEnd type="none" w="med" len="med"/>
            <a:tailEnd type="arrow" w="med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5EF04228-8682-0BDC-D690-A2CF9B774776}"/>
              </a:ext>
            </a:extLst>
          </p:cNvPr>
          <p:cNvCxnSpPr>
            <a:cxnSpLocks/>
          </p:cNvCxnSpPr>
          <p:nvPr/>
        </p:nvCxnSpPr>
        <p:spPr>
          <a:xfrm flipV="1">
            <a:off x="2065388" y="1207008"/>
            <a:ext cx="0" cy="243840"/>
          </a:xfrm>
          <a:prstGeom prst="straightConnector1">
            <a:avLst/>
          </a:prstGeom>
          <a:ln w="19050">
            <a:solidFill>
              <a:srgbClr val="040404"/>
            </a:solidFill>
            <a:headEnd type="none" w="med" len="med"/>
            <a:tailEnd type="arrow" w="med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799F9B5-FC8E-1F61-D5BF-9B7FA8F2CC33}"/>
              </a:ext>
            </a:extLst>
          </p:cNvPr>
          <p:cNvSpPr txBox="1"/>
          <p:nvPr/>
        </p:nvSpPr>
        <p:spPr>
          <a:xfrm>
            <a:off x="8420984" y="6177517"/>
            <a:ext cx="311534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*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Working group not yet endorsed by the Node Coordinators Committee</a:t>
            </a:r>
          </a:p>
        </p:txBody>
      </p:sp>
    </p:spTree>
    <p:extLst>
      <p:ext uri="{BB962C8B-B14F-4D97-AF65-F5344CB8AC3E}">
        <p14:creationId xmlns:p14="http://schemas.microsoft.com/office/powerpoint/2010/main" val="3229914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48640" y="536448"/>
            <a:ext cx="11094720" cy="670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6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Quicksand" pitchFamily="2" charset="77"/>
                <a:ea typeface="Calibri" pitchFamily="34" charset="-122"/>
                <a:cs typeface="Calibri" pitchFamily="34" charset="-120"/>
              </a:rPr>
              <a:t>Mandatory Federating Capabilities</a:t>
            </a:r>
            <a:endParaRPr kumimoji="0" lang="en-US" sz="346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Quicksand" pitchFamily="2" charset="77"/>
              <a:ea typeface="+mn-ea"/>
              <a:cs typeface="+mn-cs"/>
            </a:endParaRPr>
          </a:p>
        </p:txBody>
      </p:sp>
      <p:sp>
        <p:nvSpPr>
          <p:cNvPr id="6" name="Shape 4"/>
          <p:cNvSpPr/>
          <p:nvPr/>
        </p:nvSpPr>
        <p:spPr>
          <a:xfrm>
            <a:off x="548640" y="1341120"/>
            <a:ext cx="2133600" cy="4754880"/>
          </a:xfrm>
          <a:prstGeom prst="rect">
            <a:avLst/>
          </a:prstGeom>
          <a:solidFill>
            <a:schemeClr val="tx1"/>
          </a:solidFill>
          <a:ln w="12700">
            <a:solidFill>
              <a:srgbClr val="1E3070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hape 5"/>
          <p:cNvSpPr/>
          <p:nvPr/>
        </p:nvSpPr>
        <p:spPr>
          <a:xfrm>
            <a:off x="548640" y="1341120"/>
            <a:ext cx="2133600" cy="73152"/>
          </a:xfrm>
          <a:prstGeom prst="rect">
            <a:avLst/>
          </a:prstGeom>
          <a:solidFill>
            <a:srgbClr val="008693"/>
          </a:solidFill>
          <a:ln w="12700">
            <a:solidFill>
              <a:srgbClr val="008693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hape 6"/>
          <p:cNvSpPr/>
          <p:nvPr/>
        </p:nvSpPr>
        <p:spPr>
          <a:xfrm>
            <a:off x="1200912" y="1584960"/>
            <a:ext cx="829056" cy="829056"/>
          </a:xfrm>
          <a:prstGeom prst="ellipse">
            <a:avLst/>
          </a:prstGeom>
          <a:solidFill>
            <a:schemeClr val="tx1"/>
          </a:solidFill>
          <a:ln w="25400">
            <a:solidFill>
              <a:srgbClr val="008693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00869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3792" y="1767840"/>
            <a:ext cx="463296" cy="463296"/>
          </a:xfrm>
          <a:prstGeom prst="rect">
            <a:avLst/>
          </a:prstGeom>
          <a:ln>
            <a:noFill/>
          </a:ln>
        </p:spPr>
      </p:pic>
      <p:sp>
        <p:nvSpPr>
          <p:cNvPr id="10" name="Text 7"/>
          <p:cNvSpPr/>
          <p:nvPr/>
        </p:nvSpPr>
        <p:spPr>
          <a:xfrm>
            <a:off x="646176" y="1511808"/>
            <a:ext cx="487680" cy="243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 8"/>
          <p:cNvSpPr/>
          <p:nvPr/>
        </p:nvSpPr>
        <p:spPr>
          <a:xfrm>
            <a:off x="670560" y="2312923"/>
            <a:ext cx="1889760" cy="6339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7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Federated AAI</a:t>
            </a:r>
            <a:endParaRPr kumimoji="0" lang="en-US" sz="166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12" name="Shape 9"/>
          <p:cNvSpPr/>
          <p:nvPr/>
        </p:nvSpPr>
        <p:spPr>
          <a:xfrm>
            <a:off x="1011936" y="4027081"/>
            <a:ext cx="1207008" cy="30480"/>
          </a:xfrm>
          <a:prstGeom prst="rect">
            <a:avLst/>
          </a:prstGeom>
          <a:solidFill>
            <a:srgbClr val="008693"/>
          </a:solidFill>
          <a:ln w="12700">
            <a:solidFill>
              <a:srgbClr val="008693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694944" y="2797669"/>
            <a:ext cx="1840992" cy="1217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Single sign-on across all EOSC nodes — enabling seamless, policy-compliant access for researchers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14" name="Shape 11"/>
          <p:cNvSpPr/>
          <p:nvPr/>
        </p:nvSpPr>
        <p:spPr>
          <a:xfrm>
            <a:off x="2849880" y="1341120"/>
            <a:ext cx="2133600" cy="4754880"/>
          </a:xfrm>
          <a:prstGeom prst="rect">
            <a:avLst/>
          </a:prstGeom>
          <a:solidFill>
            <a:schemeClr val="tx1"/>
          </a:solidFill>
          <a:ln w="12700">
            <a:solidFill>
              <a:srgbClr val="1E3070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2849880" y="1341120"/>
            <a:ext cx="2133600" cy="73152"/>
          </a:xfrm>
          <a:prstGeom prst="rect">
            <a:avLst/>
          </a:prstGeom>
          <a:solidFill>
            <a:srgbClr val="FF5B7F"/>
          </a:solidFill>
          <a:ln w="12700">
            <a:solidFill>
              <a:srgbClr val="FF5B7F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Shape 13"/>
          <p:cNvSpPr/>
          <p:nvPr/>
        </p:nvSpPr>
        <p:spPr>
          <a:xfrm>
            <a:off x="3502152" y="1584960"/>
            <a:ext cx="829056" cy="829056"/>
          </a:xfrm>
          <a:prstGeom prst="ellipse">
            <a:avLst/>
          </a:prstGeom>
          <a:solidFill>
            <a:schemeClr val="tx1"/>
          </a:solidFill>
          <a:ln w="25400">
            <a:solidFill>
              <a:srgbClr val="FF5B7F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Image 1" descr="preencoded.png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FF5B7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5032" y="1767840"/>
            <a:ext cx="463296" cy="463296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2947416" y="1511808"/>
            <a:ext cx="487680" cy="243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 15"/>
          <p:cNvSpPr/>
          <p:nvPr/>
        </p:nvSpPr>
        <p:spPr>
          <a:xfrm>
            <a:off x="2971800" y="2312923"/>
            <a:ext cx="1889760" cy="6339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7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EOSC Catalogue</a:t>
            </a:r>
            <a:endParaRPr kumimoji="0" lang="en-US" sz="166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20" name="Shape 16"/>
          <p:cNvSpPr/>
          <p:nvPr/>
        </p:nvSpPr>
        <p:spPr>
          <a:xfrm>
            <a:off x="3313176" y="4027081"/>
            <a:ext cx="1207008" cy="30480"/>
          </a:xfrm>
          <a:prstGeom prst="rect">
            <a:avLst/>
          </a:prstGeom>
          <a:solidFill>
            <a:srgbClr val="FF5B7F"/>
          </a:solidFill>
          <a:ln w="12700">
            <a:solidFill>
              <a:srgbClr val="FF5B7F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 17"/>
          <p:cNvSpPr/>
          <p:nvPr/>
        </p:nvSpPr>
        <p:spPr>
          <a:xfrm>
            <a:off x="2996184" y="2797669"/>
            <a:ext cx="1840992" cy="1217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Exposure of node services and datasets through the common EOSC resource catalogue with FAIR-aligned metadata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22" name="Shape 18"/>
          <p:cNvSpPr/>
          <p:nvPr/>
        </p:nvSpPr>
        <p:spPr>
          <a:xfrm>
            <a:off x="5151120" y="1341120"/>
            <a:ext cx="2133600" cy="4754880"/>
          </a:xfrm>
          <a:prstGeom prst="rect">
            <a:avLst/>
          </a:prstGeom>
          <a:solidFill>
            <a:schemeClr val="tx1"/>
          </a:solidFill>
          <a:ln w="12700">
            <a:solidFill>
              <a:srgbClr val="1E3070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Shape 19"/>
          <p:cNvSpPr/>
          <p:nvPr/>
        </p:nvSpPr>
        <p:spPr>
          <a:xfrm>
            <a:off x="5151120" y="1341120"/>
            <a:ext cx="2133600" cy="73152"/>
          </a:xfrm>
          <a:prstGeom prst="rect">
            <a:avLst/>
          </a:prstGeom>
          <a:solidFill>
            <a:srgbClr val="008693"/>
          </a:solidFill>
          <a:ln w="12700">
            <a:solidFill>
              <a:srgbClr val="008693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Shape 20"/>
          <p:cNvSpPr/>
          <p:nvPr/>
        </p:nvSpPr>
        <p:spPr>
          <a:xfrm>
            <a:off x="5803392" y="1584960"/>
            <a:ext cx="829056" cy="829056"/>
          </a:xfrm>
          <a:prstGeom prst="ellipse">
            <a:avLst/>
          </a:prstGeom>
          <a:solidFill>
            <a:schemeClr val="tx1"/>
          </a:solidFill>
          <a:ln w="25400">
            <a:solidFill>
              <a:srgbClr val="008693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5" name="Image 2" descr="preencoded.png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00869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6272" y="1767840"/>
            <a:ext cx="463296" cy="463296"/>
          </a:xfrm>
          <a:prstGeom prst="rect">
            <a:avLst/>
          </a:prstGeom>
        </p:spPr>
      </p:pic>
      <p:sp>
        <p:nvSpPr>
          <p:cNvPr id="26" name="Text 21"/>
          <p:cNvSpPr/>
          <p:nvPr/>
        </p:nvSpPr>
        <p:spPr>
          <a:xfrm>
            <a:off x="5248656" y="1511808"/>
            <a:ext cx="487680" cy="243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 22"/>
          <p:cNvSpPr/>
          <p:nvPr/>
        </p:nvSpPr>
        <p:spPr>
          <a:xfrm>
            <a:off x="5273040" y="2312923"/>
            <a:ext cx="1889760" cy="6339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7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Helpdesk</a:t>
            </a:r>
            <a:endParaRPr kumimoji="0" lang="en-US" sz="166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28" name="Shape 23"/>
          <p:cNvSpPr/>
          <p:nvPr/>
        </p:nvSpPr>
        <p:spPr>
          <a:xfrm>
            <a:off x="5614416" y="4027081"/>
            <a:ext cx="1207008" cy="30480"/>
          </a:xfrm>
          <a:prstGeom prst="rect">
            <a:avLst/>
          </a:prstGeom>
          <a:solidFill>
            <a:srgbClr val="008693"/>
          </a:solidFill>
          <a:ln w="12700">
            <a:solidFill>
              <a:srgbClr val="008693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xt 24"/>
          <p:cNvSpPr/>
          <p:nvPr/>
        </p:nvSpPr>
        <p:spPr>
          <a:xfrm>
            <a:off x="5297424" y="2797669"/>
            <a:ext cx="1840992" cy="1217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Node-level user support integrated with the federation-wide helpdesk system, ensuring consistent service for the research community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30" name="Shape 25"/>
          <p:cNvSpPr/>
          <p:nvPr/>
        </p:nvSpPr>
        <p:spPr>
          <a:xfrm>
            <a:off x="7452360" y="1341120"/>
            <a:ext cx="2133600" cy="4754880"/>
          </a:xfrm>
          <a:prstGeom prst="rect">
            <a:avLst/>
          </a:prstGeom>
          <a:solidFill>
            <a:schemeClr val="tx1"/>
          </a:solidFill>
          <a:ln w="12700">
            <a:solidFill>
              <a:srgbClr val="1E3070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Shape 26"/>
          <p:cNvSpPr/>
          <p:nvPr/>
        </p:nvSpPr>
        <p:spPr>
          <a:xfrm>
            <a:off x="7452360" y="1341120"/>
            <a:ext cx="2133600" cy="73152"/>
          </a:xfrm>
          <a:prstGeom prst="rect">
            <a:avLst/>
          </a:prstGeom>
          <a:solidFill>
            <a:srgbClr val="FF5B7F"/>
          </a:solidFill>
          <a:ln w="12700">
            <a:solidFill>
              <a:srgbClr val="FF5B7F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Shape 27"/>
          <p:cNvSpPr/>
          <p:nvPr/>
        </p:nvSpPr>
        <p:spPr>
          <a:xfrm>
            <a:off x="8104632" y="1584960"/>
            <a:ext cx="829056" cy="829056"/>
          </a:xfrm>
          <a:prstGeom prst="ellipse">
            <a:avLst/>
          </a:prstGeom>
          <a:solidFill>
            <a:schemeClr val="tx1"/>
          </a:solidFill>
          <a:ln w="25400">
            <a:solidFill>
              <a:srgbClr val="FF5B7F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3" name="Image 3" descr="preencoded.png"/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rgbClr val="FF5B7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7512" y="1767840"/>
            <a:ext cx="463296" cy="463296"/>
          </a:xfrm>
          <a:prstGeom prst="rect">
            <a:avLst/>
          </a:prstGeom>
        </p:spPr>
      </p:pic>
      <p:sp>
        <p:nvSpPr>
          <p:cNvPr id="34" name="Text 28"/>
          <p:cNvSpPr/>
          <p:nvPr/>
        </p:nvSpPr>
        <p:spPr>
          <a:xfrm>
            <a:off x="7549896" y="1511808"/>
            <a:ext cx="487680" cy="243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Text 29"/>
          <p:cNvSpPr/>
          <p:nvPr/>
        </p:nvSpPr>
        <p:spPr>
          <a:xfrm>
            <a:off x="7574280" y="2312923"/>
            <a:ext cx="1889760" cy="6339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7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Monitoring</a:t>
            </a:r>
            <a:endParaRPr kumimoji="0" lang="en-US" sz="166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36" name="Shape 30"/>
          <p:cNvSpPr/>
          <p:nvPr/>
        </p:nvSpPr>
        <p:spPr>
          <a:xfrm>
            <a:off x="7915656" y="4027081"/>
            <a:ext cx="1207008" cy="30480"/>
          </a:xfrm>
          <a:prstGeom prst="rect">
            <a:avLst/>
          </a:prstGeom>
          <a:solidFill>
            <a:srgbClr val="FF5B7F"/>
          </a:solidFill>
          <a:ln w="12700">
            <a:solidFill>
              <a:srgbClr val="FF5B7F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Text 31"/>
          <p:cNvSpPr/>
          <p:nvPr/>
        </p:nvSpPr>
        <p:spPr>
          <a:xfrm>
            <a:off x="7598664" y="2797669"/>
            <a:ext cx="1840992" cy="1217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Continuous service monitoring feeding into federation-wide dashboards to maintain transparency, reliability and SLA compliance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38" name="Shape 32"/>
          <p:cNvSpPr/>
          <p:nvPr/>
        </p:nvSpPr>
        <p:spPr>
          <a:xfrm>
            <a:off x="9753600" y="1341120"/>
            <a:ext cx="2133600" cy="4754880"/>
          </a:xfrm>
          <a:prstGeom prst="rect">
            <a:avLst/>
          </a:prstGeom>
          <a:solidFill>
            <a:schemeClr val="tx1"/>
          </a:solidFill>
          <a:ln w="12700">
            <a:solidFill>
              <a:srgbClr val="1E3070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Shape 33"/>
          <p:cNvSpPr/>
          <p:nvPr/>
        </p:nvSpPr>
        <p:spPr>
          <a:xfrm>
            <a:off x="9753600" y="1341120"/>
            <a:ext cx="2133600" cy="73152"/>
          </a:xfrm>
          <a:prstGeom prst="rect">
            <a:avLst/>
          </a:prstGeom>
          <a:solidFill>
            <a:srgbClr val="008693"/>
          </a:solidFill>
          <a:ln w="12700">
            <a:solidFill>
              <a:srgbClr val="008693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Shape 34"/>
          <p:cNvSpPr/>
          <p:nvPr/>
        </p:nvSpPr>
        <p:spPr>
          <a:xfrm>
            <a:off x="10405872" y="1584960"/>
            <a:ext cx="829056" cy="829056"/>
          </a:xfrm>
          <a:prstGeom prst="ellipse">
            <a:avLst/>
          </a:prstGeom>
          <a:solidFill>
            <a:schemeClr val="tx1"/>
          </a:solidFill>
          <a:ln w="25400">
            <a:solidFill>
              <a:srgbClr val="008693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" name="Image 4" descr="preencoded.png"/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rgbClr val="00869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8752" y="1767840"/>
            <a:ext cx="463296" cy="463296"/>
          </a:xfrm>
          <a:prstGeom prst="rect">
            <a:avLst/>
          </a:prstGeom>
        </p:spPr>
      </p:pic>
      <p:sp>
        <p:nvSpPr>
          <p:cNvPr id="42" name="Text 35"/>
          <p:cNvSpPr/>
          <p:nvPr/>
        </p:nvSpPr>
        <p:spPr>
          <a:xfrm>
            <a:off x="9851136" y="1511808"/>
            <a:ext cx="487680" cy="243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Text 36"/>
          <p:cNvSpPr/>
          <p:nvPr/>
        </p:nvSpPr>
        <p:spPr>
          <a:xfrm>
            <a:off x="9829800" y="2312923"/>
            <a:ext cx="2057400" cy="6339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Service </a:t>
            </a: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Mgmt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 System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44" name="Shape 37"/>
          <p:cNvSpPr/>
          <p:nvPr/>
        </p:nvSpPr>
        <p:spPr>
          <a:xfrm>
            <a:off x="10216896" y="4027081"/>
            <a:ext cx="1207008" cy="30480"/>
          </a:xfrm>
          <a:prstGeom prst="rect">
            <a:avLst/>
          </a:prstGeom>
          <a:solidFill>
            <a:srgbClr val="008693"/>
          </a:solidFill>
          <a:ln w="12700">
            <a:solidFill>
              <a:srgbClr val="008693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Text 38"/>
          <p:cNvSpPr/>
          <p:nvPr/>
        </p:nvSpPr>
        <p:spPr>
          <a:xfrm>
            <a:off x="9899904" y="2797669"/>
            <a:ext cx="1840992" cy="1217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67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Structured service management framework (</a:t>
            </a:r>
            <a:r>
              <a:rPr kumimoji="0" lang="en-US" sz="1267" b="1" i="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FitSM</a:t>
            </a:r>
            <a:r>
              <a:rPr kumimoji="0" lang="en-US" sz="1267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) governing how node services are operated, improved and reported</a:t>
            </a:r>
            <a:endParaRPr kumimoji="0" lang="en-US" sz="1267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46" name="Shape 39"/>
          <p:cNvSpPr/>
          <p:nvPr/>
        </p:nvSpPr>
        <p:spPr>
          <a:xfrm>
            <a:off x="0" y="6443663"/>
            <a:ext cx="12192000" cy="414337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prstDash val="solid"/>
          </a:ln>
        </p:spPr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6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Text 40"/>
          <p:cNvSpPr/>
          <p:nvPr/>
        </p:nvSpPr>
        <p:spPr>
          <a:xfrm>
            <a:off x="426720" y="6558912"/>
            <a:ext cx="11338560" cy="1950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Progressively being adopted by all nodes as part of enrolment and transition to production</a:t>
            </a:r>
          </a:p>
        </p:txBody>
      </p:sp>
      <p:sp>
        <p:nvSpPr>
          <p:cNvPr id="48" name="Text 10">
            <a:extLst>
              <a:ext uri="{FF2B5EF4-FFF2-40B4-BE49-F238E27FC236}">
                <a16:creationId xmlns:a16="http://schemas.microsoft.com/office/drawing/2014/main" id="{8B51F4F3-DD19-27A6-033D-5A341C55EF87}"/>
              </a:ext>
            </a:extLst>
          </p:cNvPr>
          <p:cNvSpPr/>
          <p:nvPr/>
        </p:nvSpPr>
        <p:spPr>
          <a:xfrm>
            <a:off x="689873" y="4086821"/>
            <a:ext cx="1840992" cy="9495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ClrTx/>
              <a:buSzTx/>
              <a:buFontTx/>
              <a:buNone/>
              <a:tabLst/>
              <a:defRPr/>
            </a:pPr>
            <a:r>
              <a:rPr lang="en-US" sz="1200" i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8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 nodes now in production environment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49" name="Text 10">
            <a:extLst>
              <a:ext uri="{FF2B5EF4-FFF2-40B4-BE49-F238E27FC236}">
                <a16:creationId xmlns:a16="http://schemas.microsoft.com/office/drawing/2014/main" id="{3B9655C4-E5E2-8BA7-E7B5-FA54A9168EEC}"/>
              </a:ext>
            </a:extLst>
          </p:cNvPr>
          <p:cNvSpPr/>
          <p:nvPr/>
        </p:nvSpPr>
        <p:spPr>
          <a:xfrm>
            <a:off x="2971800" y="4106613"/>
            <a:ext cx="1840992" cy="9875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Research product catalog exists, service catalog specs. </a:t>
            </a:r>
            <a:r>
              <a:rPr lang="en-US" sz="1200" i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a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greed, access to Contributor Dashboard pending 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50" name="Text 10">
            <a:extLst>
              <a:ext uri="{FF2B5EF4-FFF2-40B4-BE49-F238E27FC236}">
                <a16:creationId xmlns:a16="http://schemas.microsoft.com/office/drawing/2014/main" id="{49023F8A-D962-CEDC-62A0-0A0703F45ABA}"/>
              </a:ext>
            </a:extLst>
          </p:cNvPr>
          <p:cNvSpPr/>
          <p:nvPr/>
        </p:nvSpPr>
        <p:spPr>
          <a:xfrm>
            <a:off x="5323111" y="4164922"/>
            <a:ext cx="1840992" cy="11091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Initial deployment model agreed, implementation in preparation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51" name="Text 10">
            <a:extLst>
              <a:ext uri="{FF2B5EF4-FFF2-40B4-BE49-F238E27FC236}">
                <a16:creationId xmlns:a16="http://schemas.microsoft.com/office/drawing/2014/main" id="{D9BCA543-BA4B-011A-DDEA-FE3F73C0A4D1}"/>
              </a:ext>
            </a:extLst>
          </p:cNvPr>
          <p:cNvSpPr/>
          <p:nvPr/>
        </p:nvSpPr>
        <p:spPr>
          <a:xfrm>
            <a:off x="7601469" y="4139229"/>
            <a:ext cx="1840992" cy="1217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First wave nodes  consulted, analysis in preparation</a:t>
            </a:r>
            <a:endParaRPr kumimoji="0" lang="en-US" sz="1200" b="0" i="1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52" name="Text 10">
            <a:extLst>
              <a:ext uri="{FF2B5EF4-FFF2-40B4-BE49-F238E27FC236}">
                <a16:creationId xmlns:a16="http://schemas.microsoft.com/office/drawing/2014/main" id="{5A85E46E-A999-13EC-D862-0D4CA263970F}"/>
              </a:ext>
            </a:extLst>
          </p:cNvPr>
          <p:cNvSpPr/>
          <p:nvPr/>
        </p:nvSpPr>
        <p:spPr>
          <a:xfrm>
            <a:off x="9924288" y="4144597"/>
            <a:ext cx="1840992" cy="1217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FitSM</a:t>
            </a: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 training held.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 pitchFamily="34" charset="-120"/>
              </a:rPr>
              <a:t>Basic operating process agreed</a:t>
            </a:r>
            <a:endParaRPr kumimoji="0" lang="en-US" sz="1200" b="0" i="1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A3381D7-F06C-AB93-B642-E0A7EE653802}"/>
              </a:ext>
            </a:extLst>
          </p:cNvPr>
          <p:cNvSpPr/>
          <p:nvPr/>
        </p:nvSpPr>
        <p:spPr>
          <a:xfrm>
            <a:off x="646176" y="5964663"/>
            <a:ext cx="4268724" cy="360566"/>
          </a:xfrm>
          <a:prstGeom prst="rect">
            <a:avLst/>
          </a:prstGeom>
          <a:solidFill>
            <a:srgbClr val="FF5B7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EU Node Support</a:t>
            </a:r>
            <a:endParaRPr kumimoji="0" lang="en-GB" sz="18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6E4FACC3-29EF-C1D5-B4B7-1038B3D44120}"/>
              </a:ext>
            </a:extLst>
          </p:cNvPr>
          <p:cNvSpPr/>
          <p:nvPr/>
        </p:nvSpPr>
        <p:spPr>
          <a:xfrm>
            <a:off x="5270424" y="5573081"/>
            <a:ext cx="6444484" cy="741019"/>
          </a:xfrm>
          <a:prstGeom prst="rect">
            <a:avLst/>
          </a:prstGeom>
          <a:solidFill>
            <a:srgbClr val="FF5B7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Node Operations Committee: on-going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EOSC Beyond &amp; EOSC United projects</a:t>
            </a:r>
            <a:endParaRPr kumimoji="0" lang="en-GB" sz="18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EF51BEEC-D007-B7B4-9BED-95E82D2622A2}"/>
              </a:ext>
            </a:extLst>
          </p:cNvPr>
          <p:cNvSpPr/>
          <p:nvPr/>
        </p:nvSpPr>
        <p:spPr>
          <a:xfrm>
            <a:off x="641984" y="5524701"/>
            <a:ext cx="1989319" cy="360566"/>
          </a:xfrm>
          <a:prstGeom prst="rect">
            <a:avLst/>
          </a:prstGeom>
          <a:solidFill>
            <a:srgbClr val="FF5B7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Fed AAI WG</a:t>
            </a:r>
            <a:endParaRPr kumimoji="0" lang="en-GB" sz="18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8C74DC0F-CE3C-24C8-ECC4-E4455E1ABCE7}"/>
              </a:ext>
            </a:extLst>
          </p:cNvPr>
          <p:cNvSpPr/>
          <p:nvPr/>
        </p:nvSpPr>
        <p:spPr>
          <a:xfrm>
            <a:off x="2915105" y="5524701"/>
            <a:ext cx="1989319" cy="360566"/>
          </a:xfrm>
          <a:prstGeom prst="rect">
            <a:avLst/>
          </a:prstGeom>
          <a:solidFill>
            <a:srgbClr val="FF5B7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Fed Cat. WG</a:t>
            </a:r>
            <a:endParaRPr kumimoji="0" lang="en-GB" sz="180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1B3B863A-D96A-8DFA-8B00-601F8839EAF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612" y="119062"/>
            <a:ext cx="3048000" cy="533400"/>
          </a:xfrm>
          <a:prstGeom prst="rect">
            <a:avLst/>
          </a:prstGeom>
        </p:spPr>
      </p:pic>
      <p:sp>
        <p:nvSpPr>
          <p:cNvPr id="5" name="Rectangle: Rounded Corners 54">
            <a:extLst>
              <a:ext uri="{FF2B5EF4-FFF2-40B4-BE49-F238E27FC236}">
                <a16:creationId xmlns:a16="http://schemas.microsoft.com/office/drawing/2014/main" id="{7E037BC5-EFEF-5E6F-0347-747E8F337AAF}"/>
              </a:ext>
            </a:extLst>
          </p:cNvPr>
          <p:cNvSpPr/>
          <p:nvPr/>
        </p:nvSpPr>
        <p:spPr>
          <a:xfrm>
            <a:off x="5284402" y="5145810"/>
            <a:ext cx="1989319" cy="360566"/>
          </a:xfrm>
          <a:prstGeom prst="rect">
            <a:avLst/>
          </a:prstGeom>
          <a:solidFill>
            <a:srgbClr val="FF5B7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whit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Helpdesk</a:t>
            </a:r>
            <a:r>
              <a:rPr kumimoji="0" lang="en-US" sz="18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 WG</a:t>
            </a:r>
            <a:endParaRPr kumimoji="0" lang="en-GB" sz="18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2A63EA0-4564-27E6-0838-0338BB0ECE74}"/>
              </a:ext>
            </a:extLst>
          </p:cNvPr>
          <p:cNvSpPr/>
          <p:nvPr/>
        </p:nvSpPr>
        <p:spPr>
          <a:xfrm rot="18544161">
            <a:off x="5013219" y="4730300"/>
            <a:ext cx="9152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new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869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500" b="0" i="0" dirty="0" err="1" smtClean="0">
            <a:latin typeface="Roboto" panose="02000000000000000000" pitchFamily="2" charset="0"/>
            <a:ea typeface="Roboto" panose="020000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OSC template 2025" id="{07E6FB36-BD9A-3E4C-B47C-5840CE836C15}" vid="{557A256C-BB34-3E47-A59D-4C824194539C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6_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869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500" b="0" i="0" dirty="0" err="1" smtClean="0">
            <a:latin typeface="Roboto" panose="02000000000000000000" pitchFamily="2" charset="0"/>
            <a:ea typeface="Roboto" panose="020000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OSC Gravity_template" id="{8D5FF13A-2975-4686-8488-4A29C46CC8EC}" vid="{533CCB1C-B628-4D7C-9D10-32F78AEF8953}"/>
    </a:ext>
  </a:extLst>
</a:theme>
</file>

<file path=ppt/theme/theme6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869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500" b="0" i="0" dirty="0" err="1" smtClean="0">
            <a:latin typeface="Roboto" panose="02000000000000000000" pitchFamily="2" charset="0"/>
            <a:ea typeface="Roboto" panose="020000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OSC template 2025" id="{928E3A1D-CD32-B84A-B552-BBBE793C7DB5}" vid="{B88D889E-2D60-6C4F-820D-EE39FF2837DD}"/>
    </a:ext>
  </a:extLst>
</a:theme>
</file>

<file path=ppt/theme/theme8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869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500" b="0" i="0" dirty="0" err="1" smtClean="0">
            <a:latin typeface="Roboto" panose="02000000000000000000" pitchFamily="2" charset="0"/>
            <a:ea typeface="Roboto" panose="020000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OSC template 2025" id="{928E3A1D-CD32-B84A-B552-BBBE793C7DB5}" vid="{B88D889E-2D60-6C4F-820D-EE39FF2837DD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EOSC-167323429-153740</_dlc_DocId>
    <_dlc_DocIdUrl xmlns="f0f4a6ae-13a5-4397-80f3-aea8e9f411f0">
      <Url>https://europeanopensciencecloud.sharepoint.com/sites/Data/_layouts/15/DocIdRedir.aspx?ID=EOSC-167323429-153740</Url>
      <Description>EOSC-167323429-153740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D54FAF4C-5002-4B91-A848-5803D5950681}">
  <ds:schemaRefs>
    <ds:schemaRef ds:uri="496d62f4-75b2-40d8-99f4-e416e0428c04"/>
    <ds:schemaRef ds:uri="f0f4a6ae-13a5-4397-80f3-aea8e9f411f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47421BD-0604-4DAF-9A9A-90D22FD9413C}"/>
</file>

<file path=customXml/itemProps3.xml><?xml version="1.0" encoding="utf-8"?>
<ds:datastoreItem xmlns:ds="http://schemas.openxmlformats.org/officeDocument/2006/customXml" ds:itemID="{88F856EB-93E5-47C9-B341-F890A25D803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2B3674F-F57B-4DEE-915E-E26BD73054EF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DDBDDE5C-EF03-4B67-BD50-73081E7F38F4}"/>
</file>

<file path=docProps/app.xml><?xml version="1.0" encoding="utf-8"?>
<Properties xmlns="http://schemas.openxmlformats.org/officeDocument/2006/extended-properties" xmlns:vt="http://schemas.openxmlformats.org/officeDocument/2006/docPropsVTypes">
  <TotalTime>1774</TotalTime>
  <Words>1518</Words>
  <Application>Microsoft Office PowerPoint</Application>
  <PresentationFormat>Widescreen</PresentationFormat>
  <Paragraphs>164</Paragraphs>
  <Slides>14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14</vt:i4>
      </vt:variant>
    </vt:vector>
  </HeadingPairs>
  <TitlesOfParts>
    <vt:vector size="33" baseType="lpstr">
      <vt:lpstr>Aptos</vt:lpstr>
      <vt:lpstr>Aptos Display</vt:lpstr>
      <vt:lpstr>Arial</vt:lpstr>
      <vt:lpstr>Calibri</vt:lpstr>
      <vt:lpstr>Calibri Light</vt:lpstr>
      <vt:lpstr>Cambria</vt:lpstr>
      <vt:lpstr>Quicksand</vt:lpstr>
      <vt:lpstr>Quicksand Bold</vt:lpstr>
      <vt:lpstr>Quicksand Medium</vt:lpstr>
      <vt:lpstr>Roboto</vt:lpstr>
      <vt:lpstr>Roboto Light</vt:lpstr>
      <vt:lpstr>5_Custom Design</vt:lpstr>
      <vt:lpstr>6_Custom Design</vt:lpstr>
      <vt:lpstr>5_Kantoorthema</vt:lpstr>
      <vt:lpstr>2_Office Theme</vt:lpstr>
      <vt:lpstr>6_Kantoorthema</vt:lpstr>
      <vt:lpstr>3_Office Theme</vt:lpstr>
      <vt:lpstr>1_Kantoorthema</vt:lpstr>
      <vt:lpstr>Kantoorthema</vt:lpstr>
      <vt:lpstr>Current status and next steps for building the EOSC Federation</vt:lpstr>
      <vt:lpstr>EOSC in a nutshell</vt:lpstr>
      <vt:lpstr>PowerPoint Presentation</vt:lpstr>
      <vt:lpstr>EOSC Federation Node examples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First Training Courses</vt:lpstr>
      <vt:lpstr>EOSC Federation scientific use cases</vt:lpstr>
      <vt:lpstr>PowerPoint Presentation</vt:lpstr>
      <vt:lpstr>User Forum platform deployed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Ute Gunsenheimer</dc:creator>
  <cp:lastModifiedBy>Bob Jones</cp:lastModifiedBy>
  <cp:revision>26</cp:revision>
  <dcterms:created xsi:type="dcterms:W3CDTF">2024-12-05T16:36:06Z</dcterms:created>
  <dcterms:modified xsi:type="dcterms:W3CDTF">2026-07-08T15:44:36Z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0x01010011BA2657F33C78458957214F412992C5</vt:lpwstr>
  </property>
  <property fmtid="{D5CDD505-2E9C-101B-9397-08002B2CF9AE}" pid="3" name="MediaServiceImageTags">
    <vt:lpwstr/>
  </property>
  <property fmtid="{D5CDD505-2E9C-101B-9397-08002B2CF9AE}" pid="4" name="_dlc_DocIdItemGuid">
    <vt:lpwstr>a2109018-af4b-4566-9805-f3ff88f83739</vt:lpwstr>
  </property>
</Properties>
</file>