
<file path=[Content_Types].xml><?xml version="1.0" encoding="utf-8"?>
<Types xmlns="http://schemas.openxmlformats.org/package/2006/content-types">
  <Default Extension="fntdata" ContentType="application/x-fontdata"/>
  <Default Extension="odttf" ContentType="application/vnd.openxmlformats-officedocument.obfuscatedFont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custom-properties" Target="docProps/custom.xml"/><Relationship Id="rId2" Type="http://schemas.openxmlformats.org/officeDocument/2006/relationships/officeDocument" Target="ppt/presentation.xml"/><Relationship Id="rId1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</p:sldIdLst>
  <p:sldSz cy="6858000" cx="12192000"/>
  <p:notesSz cx="6858000" cy="9144000"/>
  <p:embeddedFontLst>
    <p:embeddedFont>
      <p:font typeface="Play"/>
      <p:regular r:id="rId8"/>
      <p:bold r:id="rId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0" roundtripDataSignature="AMtx7mg5/phM0RmxNeN6mnV5NvJpsvsz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Play-regular.fntdata"/><Relationship Id="rId13" Type="http://schemas.openxmlformats.org/officeDocument/2006/relationships/customXml" Target="../customXml/item3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customXml" Target="../customXml/item2.xml"/><Relationship Id="rId2" Type="http://schemas.openxmlformats.org/officeDocument/2006/relationships/presProps" Target="presProps.xml"/><Relationship Id="rId1" Type="http://schemas.openxmlformats.org/officeDocument/2006/relationships/theme" Target="theme/theme1.xml"/><Relationship Id="rId6" Type="http://schemas.openxmlformats.org/officeDocument/2006/relationships/slide" Target="slides/slide2.xml"/><Relationship Id="rId11" Type="http://schemas.openxmlformats.org/officeDocument/2006/relationships/customXml" Target="../customXml/item1.xml"/><Relationship Id="rId5" Type="http://schemas.openxmlformats.org/officeDocument/2006/relationships/slide" Target="slides/slide1.xml"/><Relationship Id="rId10" Type="http://customschemas.google.com/relationships/presentationmetadata" Target="metadata"/><Relationship Id="rId4" Type="http://schemas.openxmlformats.org/officeDocument/2006/relationships/notesMaster" Target="notesMasters/notesMaster1.xml"/><Relationship Id="rId9" Type="http://schemas.openxmlformats.org/officeDocument/2006/relationships/font" Target="fonts/Play-bold.fntdata"/><Relationship Id="rId14" Type="http://schemas.openxmlformats.org/officeDocument/2006/relationships/customXml" Target="../customXml/item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0" name="Google Shape;20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26" name="Google Shape;26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Services and capabilities for the EOSC Federation </a:t>
            </a:r>
            <a:endParaRPr/>
          </a:p>
        </p:txBody>
      </p:sp>
      <p:sp>
        <p:nvSpPr>
          <p:cNvPr id="85" name="Google Shape;85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Two introductory presentations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by EOSC-Marine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Scientists should be unaware of EOSC like happens with the DNS in the internet , EOSC as the invisible layer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/>
              <a:t>Visible architecture or invisible utility?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/>
              <a:t>How we prevent multiple hubs from introducing unnecessary admin friction for VRE and service providers?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/>
              <a:t>by EOSC Beyond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Presentation of the EOSC Beyond Architecture paper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AAI &amp; catalogues are necessary </a:t>
            </a:r>
            <a:r>
              <a:rPr lang="en-US"/>
              <a:t>capabilities</a:t>
            </a:r>
            <a:r>
              <a:rPr lang="en-US"/>
              <a:t> but not sufficient to fully support the EOSC </a:t>
            </a:r>
            <a:r>
              <a:rPr lang="en-US"/>
              <a:t>mission (more specialised &amp; community based federating capabilities)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Operational (e.g. helpdesk, SMS, etc) vs generic/thematic (e.g. compute, semantic interop. advanced scientific workflows, AI services, etc) federating capabilities </a:t>
            </a:r>
            <a:endParaRPr/>
          </a:p>
          <a:p>
            <a:pPr indent="-228600" lvl="4" marL="2057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what to operate centrally?</a:t>
            </a:r>
            <a:endParaRPr/>
          </a:p>
          <a:p>
            <a:pPr indent="-228600" lvl="4" marL="2057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what to make more interoperable?</a:t>
            </a:r>
            <a:endParaRPr/>
          </a:p>
          <a:p>
            <a:pPr indent="-228600" lvl="3" marL="1600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Move from documentation to machine-actionable federated services (e.g. APIs, etc)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c.a 30 participants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Services and capabilities for the EOSC Federation </a:t>
            </a:r>
            <a:endParaRPr/>
          </a:p>
        </p:txBody>
      </p:sp>
      <p:sp>
        <p:nvSpPr>
          <p:cNvPr id="91" name="Google Shape;91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215265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 What are the common points of interest of the different projects developing capabilities and services for EOSC Nodes and the EOSC Federation?</a:t>
            </a:r>
            <a:endParaRPr/>
          </a:p>
          <a:p>
            <a:pPr indent="-220028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Support for EOSC should become “invisible”?</a:t>
            </a:r>
            <a:endParaRPr/>
          </a:p>
          <a:p>
            <a:pPr indent="-220028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Operational or core are mandatory and we keep them to the minimum to keep the entry barrier lower / Thematic and generic federating capabilites can be optional </a:t>
            </a:r>
            <a:endParaRPr/>
          </a:p>
          <a:p>
            <a:pPr indent="-220028" lvl="1" marL="685800" rtl="0" algn="l">
              <a:spcBef>
                <a:spcPts val="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Clear distinction between services and federating capabilities as not everything is a federating capability</a:t>
            </a:r>
            <a:endParaRPr/>
          </a:p>
          <a:p>
            <a:pPr indent="-220028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Machine-actionability - APIs for discoverability and accessibility / we need to </a:t>
            </a:r>
            <a:r>
              <a:rPr lang="en-US"/>
              <a:t>understand</a:t>
            </a:r>
            <a:r>
              <a:rPr lang="en-US"/>
              <a:t> which is the level that we can reach as this can create constraints for some communities (we need to be selective) </a:t>
            </a:r>
            <a:endParaRPr/>
          </a:p>
          <a:p>
            <a:pPr indent="-220028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MyAccessID enables portability of digital identity (base requirement) but doesn’t provide the Authorisation part and that is fundamental for machine actionability </a:t>
            </a:r>
            <a:endParaRPr/>
          </a:p>
          <a:p>
            <a:pPr indent="-220028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user-centricity needs to be taken into account and simplicity is a key factor</a:t>
            </a:r>
            <a:endParaRPr>
              <a:solidFill>
                <a:srgbClr val="FF0000"/>
              </a:solidFill>
            </a:endParaRPr>
          </a:p>
          <a:p>
            <a:pPr indent="-220028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sandboxes for EOSC Federation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Services and capabilities for the EOSC Federation </a:t>
            </a:r>
            <a:endParaRPr/>
          </a:p>
        </p:txBody>
      </p:sp>
      <p:sp>
        <p:nvSpPr>
          <p:cNvPr id="97" name="Google Shape;97;p3"/>
          <p:cNvSpPr txBox="1"/>
          <p:nvPr>
            <p:ph idx="1" type="body"/>
          </p:nvPr>
        </p:nvSpPr>
        <p:spPr>
          <a:xfrm>
            <a:off x="838200" y="1825625"/>
            <a:ext cx="10515600" cy="46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215265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What opportunities exist to increase the interoperability, adoption and operational integration of project outcomes within the EOSC ecosystem and where appropriate,within the EOSC </a:t>
            </a:r>
            <a:r>
              <a:rPr lang="en-US"/>
              <a:t>Federation</a:t>
            </a:r>
            <a:r>
              <a:rPr lang="en-US"/>
              <a:t>?</a:t>
            </a:r>
            <a:endParaRPr/>
          </a:p>
          <a:p>
            <a:pPr indent="-220028" lvl="1" marL="685800" rtl="0" algn="l">
              <a:spcBef>
                <a:spcPts val="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Many</a:t>
            </a:r>
            <a:r>
              <a:rPr lang="en-US"/>
              <a:t> of the resources and services of the nodes come from previous projects (so sustainability / adoption exists!)</a:t>
            </a:r>
            <a:endParaRPr/>
          </a:p>
          <a:p>
            <a:pPr indent="-220028" lvl="1" marL="685800" rtl="0" algn="l">
              <a:spcBef>
                <a:spcPts val="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Projects are also funded to test different solutions, some failure is accepted </a:t>
            </a:r>
            <a:endParaRPr/>
          </a:p>
          <a:p>
            <a:pPr indent="-220028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Not all the project outcomes are necessarily suitable for the EOSC Federation but could be usable by some selected communities (</a:t>
            </a:r>
            <a:r>
              <a:rPr lang="en-US"/>
              <a:t>Nodes are not the only recipients of project results)</a:t>
            </a:r>
            <a:endParaRPr/>
          </a:p>
          <a:p>
            <a:pPr indent="-220028" lvl="1" marL="685800" rtl="0" algn="l">
              <a:spcBef>
                <a:spcPts val="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Services are not the only outputs - there are other potential outputs to provide input to the Federation </a:t>
            </a:r>
            <a:endParaRPr/>
          </a:p>
          <a:p>
            <a:pPr indent="-220028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75000"/>
              <a:buChar char="•"/>
            </a:pPr>
            <a:r>
              <a:rPr lang="en-US"/>
              <a:t>Adoption can increase </a:t>
            </a:r>
            <a:endParaRPr/>
          </a:p>
          <a:p>
            <a:pPr indent="-220027" lvl="2" marL="1143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90000"/>
              <a:buChar char="•"/>
            </a:pPr>
            <a:r>
              <a:rPr lang="en-US"/>
              <a:t>if it is user driven and if it matches priorities of the EOSC Federation</a:t>
            </a:r>
            <a:endParaRPr/>
          </a:p>
          <a:p>
            <a:pPr indent="-220027" lvl="2" marL="1143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90000"/>
              <a:buChar char="•"/>
            </a:pPr>
            <a:r>
              <a:rPr lang="en-US"/>
              <a:t>M</a:t>
            </a:r>
            <a:r>
              <a:rPr lang="en-US"/>
              <a:t>ore proactive approach from projects is welcome towards nodes (propose potential ideas and solutions via EOSC Fed structures or other channels - maybe more </a:t>
            </a:r>
            <a:r>
              <a:rPr lang="en-US"/>
              <a:t>friendly</a:t>
            </a:r>
            <a:r>
              <a:rPr lang="en-US"/>
              <a:t> material than deliverables)</a:t>
            </a:r>
            <a:endParaRPr/>
          </a:p>
          <a:p>
            <a:pPr indent="-220027" lvl="2" marL="1143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90000"/>
              <a:buChar char="•"/>
            </a:pPr>
            <a:r>
              <a:rPr lang="en-US"/>
              <a:t>Leverage OSCARS grants to create pathways for the EOSC Federation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EOSC-167323429-153749</_dlc_DocId>
    <_dlc_DocIdUrl xmlns="f0f4a6ae-13a5-4397-80f3-aea8e9f411f0">
      <Url>https://europeanopensciencecloud.sharepoint.com/sites/Data/_layouts/15/DocIdRedir.aspx?ID=EOSC-167323429-153749</Url>
      <Description>EOSC-167323429-153749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B1A2B95-1E1D-4588-9260-ACBD071CB776}"/>
</file>

<file path=customXml/itemProps2.xml><?xml version="1.0" encoding="utf-8"?>
<ds:datastoreItem xmlns:ds="http://schemas.openxmlformats.org/officeDocument/2006/customXml" ds:itemID="{990AEB99-6F9F-4FB1-A667-20397646FAD4}"/>
</file>

<file path=customXml/itemProps3.xml><?xml version="1.0" encoding="utf-8"?>
<ds:datastoreItem xmlns:ds="http://schemas.openxmlformats.org/officeDocument/2006/customXml" ds:itemID="{1D0511A4-69F3-422A-AC91-1B3839610164}"/>
</file>

<file path=customXml/itemProps4.xml><?xml version="1.0" encoding="utf-8"?>
<ds:datastoreItem xmlns:ds="http://schemas.openxmlformats.org/officeDocument/2006/customXml" ds:itemID="{2A269FE9-12C7-47A5-8176-5375455D7D74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Sara Garavelli</dc:creator>
  <dcterms:created xsi:type="dcterms:W3CDTF">2026-07-08T14:03:28Z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0x01010011BA2657F33C78458957214F412992C5</vt:lpwstr>
  </property>
  <property fmtid="{D5CDD505-2E9C-101B-9397-08002B2CF9AE}" pid="3" name="_dlc_DocIdItemGuid">
    <vt:lpwstr>cc745910-47b5-4291-ad76-8385f5fc2f50</vt:lpwstr>
  </property>
</Properties>
</file>