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autoCompressPictures="0">
  <p:sldMasterIdLst>
    <p:sldMasterId id="2147483920" r:id="rId4"/>
    <p:sldMasterId id="2147483959" r:id="rId5"/>
  </p:sldMasterIdLst>
  <p:notesMasterIdLst>
    <p:notesMasterId r:id="rId26"/>
  </p:notesMasterIdLst>
  <p:handoutMasterIdLst>
    <p:handoutMasterId r:id="rId27"/>
  </p:handoutMasterIdLst>
  <p:sldIdLst>
    <p:sldId id="256" r:id="rId6"/>
    <p:sldId id="423" r:id="rId7"/>
    <p:sldId id="2147483058" r:id="rId8"/>
    <p:sldId id="2147483044" r:id="rId9"/>
    <p:sldId id="644" r:id="rId10"/>
    <p:sldId id="424" r:id="rId11"/>
    <p:sldId id="2147483043" r:id="rId12"/>
    <p:sldId id="2147483046" r:id="rId13"/>
    <p:sldId id="2147483045" r:id="rId14"/>
    <p:sldId id="2147482541" r:id="rId15"/>
    <p:sldId id="406" r:id="rId16"/>
    <p:sldId id="2147483056" r:id="rId17"/>
    <p:sldId id="2147483049" r:id="rId18"/>
    <p:sldId id="409" r:id="rId19"/>
    <p:sldId id="2147483055" r:id="rId20"/>
    <p:sldId id="2147483054" r:id="rId21"/>
    <p:sldId id="2147483053" r:id="rId22"/>
    <p:sldId id="421" r:id="rId23"/>
    <p:sldId id="2147483057" r:id="rId24"/>
    <p:sldId id="399" r:id="rId25"/>
  </p:sldIdLst>
  <p:sldSz cx="12192000" cy="6858000"/>
  <p:notesSz cx="6858000" cy="9144000"/>
  <p:embeddedFontLst>
    <p:embeddedFont>
      <p:font typeface="EC Square Sans Pro" panose="020B0506040000020004" pitchFamily="34" charset="0"/>
      <p:regular r:id="rId28"/>
      <p:bold r:id="rId29"/>
      <p:italic r:id="rId30"/>
      <p:boldItalic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09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3" roundtripDataSignature="AMtx7mh3YP3xexYcFoahXa2ehi0H5V4Zaw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E8D9085-BC5E-4118-54A1-D9EA1FA3784A}" name="TZIVELOGLOU Pantelis (RTD)" initials="PT" userId="S::Pantelis.TZIVELOGLOU@ec.europa.eu::8c6a5405-e965-4f62-9db8-b1984e5ef8ae" providerId="AD"/>
  <p188:author id="{F9028CAC-18C5-83CF-BFD4-A6C905DE4E98}" name="MAIA MOTA Ana Teresa (RTD)" initials="M(" userId="S::ana.maia-mota@ec.europa.eu::a7d2cf8a-3b43-4d99-a73b-344c241001b0" providerId="AD"/>
  <p188:author id="{AEBDA8D4-5C9C-9DD4-349C-EAD197F94386}" name="LIEBLER Stefan (RTD)" initials="L(" userId="S::stefan.liebler@ec.europa.eu::714d4ed1-17c3-4513-a1f7-79e039459f15" providerId="AD"/>
  <p188:author id="{C05383F3-1795-6C0B-5859-22F85252F5B1}" name="LAMBRECHT Regine (ESTAT-EXT)" initials="RL" userId="S::Regine.LAMBRECHT@ext.ec.europa.eu::1a5166bf-0d9b-4429-b96c-64f3c887b7a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FFF6DC"/>
    <a:srgbClr val="E4E4E4"/>
    <a:srgbClr val="000000"/>
    <a:srgbClr val="0D0D0D"/>
    <a:srgbClr val="003399"/>
    <a:srgbClr val="FFD3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3987" autoAdjust="0"/>
  </p:normalViewPr>
  <p:slideViewPr>
    <p:cSldViewPr snapToGrid="0">
      <p:cViewPr varScale="1">
        <p:scale>
          <a:sx n="90" d="100"/>
          <a:sy n="90" d="100"/>
        </p:scale>
        <p:origin x="398" y="53"/>
      </p:cViewPr>
      <p:guideLst>
        <p:guide orient="horz" pos="2092"/>
        <p:guide pos="3840"/>
      </p:guideLst>
    </p:cSldViewPr>
  </p:slideViewPr>
  <p:outlineViewPr>
    <p:cViewPr>
      <p:scale>
        <a:sx n="33" d="100"/>
        <a:sy n="33" d="100"/>
      </p:scale>
      <p:origin x="0" y="-10743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09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21" Type="http://schemas.openxmlformats.org/officeDocument/2006/relationships/slide" Target="slides/slide16.xml"/><Relationship Id="rId55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59" Type="http://schemas.openxmlformats.org/officeDocument/2006/relationships/customXml" Target="../customXml/item4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font" Target="fonts/font2.fntdata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3" Type="http://customschemas.google.com/relationships/presentationmetadata" Target="metadata"/><Relationship Id="rId58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font" Target="fonts/font1.fntdata"/><Relationship Id="rId57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56" Type="http://schemas.openxmlformats.org/officeDocument/2006/relationships/theme" Target="theme/theme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1"/>
          <c:order val="1"/>
          <c:tx>
            <c:strRef>
              <c:f>Chart_PJs!$B$1</c:f>
              <c:strCache>
                <c:ptCount val="1"/>
                <c:pt idx="0">
                  <c:v>No of Nodes</c:v>
                </c:pt>
              </c:strCache>
            </c:strRef>
          </c:tx>
          <c:spPr>
            <a:solidFill>
              <a:schemeClr val="tx2">
                <a:lumMod val="75000"/>
                <a:lumOff val="25000"/>
              </a:schemeClr>
            </a:solidFill>
            <a:ln w="57150">
              <a:solidFill>
                <a:srgbClr val="0070C0"/>
              </a:solidFill>
            </a:ln>
            <a:effectLst/>
          </c:spPr>
          <c:invertIfNegative val="0"/>
          <c:cat>
            <c:strRef>
              <c:f>Chart_PJs!$A$2:$A$34</c:f>
              <c:strCache>
                <c:ptCount val="33"/>
                <c:pt idx="0">
                  <c:v>EOSC Mesh</c:v>
                </c:pt>
                <c:pt idx="1">
                  <c:v>EOSC Beyond</c:v>
                </c:pt>
                <c:pt idx="2">
                  <c:v>OSTrails</c:v>
                </c:pt>
                <c:pt idx="3">
                  <c:v>EOSC4ALL</c:v>
                </c:pt>
                <c:pt idx="4">
                  <c:v>EOSC-CONNECT</c:v>
                </c:pt>
                <c:pt idx="5">
                  <c:v>EOSC-ENTRUST</c:v>
                </c:pt>
                <c:pt idx="6">
                  <c:v>EOSC Data Comm.</c:v>
                </c:pt>
                <c:pt idx="7">
                  <c:v>OSCARS</c:v>
                </c:pt>
                <c:pt idx="8">
                  <c:v>EOSC United</c:v>
                </c:pt>
                <c:pt idx="9">
                  <c:v>FIDELIS</c:v>
                </c:pt>
                <c:pt idx="10">
                  <c:v>RenAI</c:v>
                </c:pt>
                <c:pt idx="11">
                  <c:v>EVERSE</c:v>
                </c:pt>
                <c:pt idx="12">
                  <c:v>EOSC EDEN</c:v>
                </c:pt>
                <c:pt idx="13">
                  <c:v>EOSC-Marine</c:v>
                </c:pt>
                <c:pt idx="14">
                  <c:v>FLUID-AI</c:v>
                </c:pt>
                <c:pt idx="15">
                  <c:v>STARDAST</c:v>
                </c:pt>
                <c:pt idx="16">
                  <c:v>EOSC Gravity</c:v>
                </c:pt>
                <c:pt idx="17">
                  <c:v>LUMEN</c:v>
                </c:pt>
                <c:pt idx="18">
                  <c:v>CDIF4EOSC</c:v>
                </c:pt>
                <c:pt idx="19">
                  <c:v>EOSC-ARENA</c:v>
                </c:pt>
                <c:pt idx="20">
                  <c:v>GenAI4Earth</c:v>
                </c:pt>
                <c:pt idx="21">
                  <c:v>AquaINFRA</c:v>
                </c:pt>
                <c:pt idx="22">
                  <c:v>SIESTA</c:v>
                </c:pt>
                <c:pt idx="23">
                  <c:v>EOSC Track</c:v>
                </c:pt>
                <c:pt idx="24">
                  <c:v>DataGEMS</c:v>
                </c:pt>
                <c:pt idx="25">
                  <c:v>FAIR2Adapt</c:v>
                </c:pt>
                <c:pt idx="26">
                  <c:v>RAISE Suite</c:v>
                </c:pt>
                <c:pt idx="27">
                  <c:v>AI4SOCIALPLUS</c:v>
                </c:pt>
                <c:pt idx="28">
                  <c:v>EOSC Aissistant</c:v>
                </c:pt>
                <c:pt idx="29">
                  <c:v>HORIZON ZEN PLUS</c:v>
                </c:pt>
                <c:pt idx="30">
                  <c:v>RAISE-CONNECT</c:v>
                </c:pt>
                <c:pt idx="31">
                  <c:v>CLIMATE-ADAPT4EOSC</c:v>
                </c:pt>
                <c:pt idx="32">
                  <c:v>TITAN</c:v>
                </c:pt>
              </c:strCache>
            </c:strRef>
          </c:cat>
          <c:val>
            <c:numRef>
              <c:f>Chart_PJs!$B$2:$B$34</c:f>
              <c:numCache>
                <c:formatCode>General</c:formatCode>
                <c:ptCount val="33"/>
                <c:pt idx="0">
                  <c:v>15</c:v>
                </c:pt>
                <c:pt idx="1">
                  <c:v>14</c:v>
                </c:pt>
                <c:pt idx="2">
                  <c:v>9</c:v>
                </c:pt>
                <c:pt idx="3">
                  <c:v>9</c:v>
                </c:pt>
                <c:pt idx="4">
                  <c:v>9</c:v>
                </c:pt>
                <c:pt idx="5">
                  <c:v>8</c:v>
                </c:pt>
                <c:pt idx="6">
                  <c:v>8</c:v>
                </c:pt>
                <c:pt idx="7">
                  <c:v>7</c:v>
                </c:pt>
                <c:pt idx="8">
                  <c:v>7</c:v>
                </c:pt>
                <c:pt idx="9">
                  <c:v>6</c:v>
                </c:pt>
                <c:pt idx="10">
                  <c:v>6</c:v>
                </c:pt>
                <c:pt idx="11">
                  <c:v>5</c:v>
                </c:pt>
                <c:pt idx="12">
                  <c:v>5</c:v>
                </c:pt>
                <c:pt idx="13">
                  <c:v>4</c:v>
                </c:pt>
                <c:pt idx="14">
                  <c:v>4</c:v>
                </c:pt>
                <c:pt idx="15">
                  <c:v>4</c:v>
                </c:pt>
                <c:pt idx="16">
                  <c:v>3</c:v>
                </c:pt>
                <c:pt idx="17">
                  <c:v>3</c:v>
                </c:pt>
                <c:pt idx="18">
                  <c:v>3</c:v>
                </c:pt>
                <c:pt idx="19">
                  <c:v>3</c:v>
                </c:pt>
                <c:pt idx="20">
                  <c:v>2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0</c:v>
                </c:pt>
                <c:pt idx="3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CB9-47D2-9BE6-6642B1E08C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1192880"/>
        <c:axId val="20119240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Chart_PJs!$A$1</c15:sqref>
                        </c15:formulaRef>
                      </c:ext>
                    </c:extLst>
                    <c:strCache>
                      <c:ptCount val="1"/>
                      <c:pt idx="0">
                        <c:v>Project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Chart_PJs!$A$2:$A$34</c15:sqref>
                        </c15:formulaRef>
                      </c:ext>
                    </c:extLst>
                    <c:strCache>
                      <c:ptCount val="33"/>
                      <c:pt idx="0">
                        <c:v>EOSC Mesh</c:v>
                      </c:pt>
                      <c:pt idx="1">
                        <c:v>EOSC Beyond</c:v>
                      </c:pt>
                      <c:pt idx="2">
                        <c:v>OSTrails</c:v>
                      </c:pt>
                      <c:pt idx="3">
                        <c:v>EOSC4ALL</c:v>
                      </c:pt>
                      <c:pt idx="4">
                        <c:v>EOSC-CONNECT</c:v>
                      </c:pt>
                      <c:pt idx="5">
                        <c:v>EOSC-ENTRUST</c:v>
                      </c:pt>
                      <c:pt idx="6">
                        <c:v>EOSC Data Comm.</c:v>
                      </c:pt>
                      <c:pt idx="7">
                        <c:v>OSCARS</c:v>
                      </c:pt>
                      <c:pt idx="8">
                        <c:v>EOSC United</c:v>
                      </c:pt>
                      <c:pt idx="9">
                        <c:v>FIDELIS</c:v>
                      </c:pt>
                      <c:pt idx="10">
                        <c:v>RenAI</c:v>
                      </c:pt>
                      <c:pt idx="11">
                        <c:v>EVERSE</c:v>
                      </c:pt>
                      <c:pt idx="12">
                        <c:v>EOSC EDEN</c:v>
                      </c:pt>
                      <c:pt idx="13">
                        <c:v>EOSC-Marine</c:v>
                      </c:pt>
                      <c:pt idx="14">
                        <c:v>FLUID-AI</c:v>
                      </c:pt>
                      <c:pt idx="15">
                        <c:v>STARDAST</c:v>
                      </c:pt>
                      <c:pt idx="16">
                        <c:v>EOSC Gravity</c:v>
                      </c:pt>
                      <c:pt idx="17">
                        <c:v>LUMEN</c:v>
                      </c:pt>
                      <c:pt idx="18">
                        <c:v>CDIF4EOSC</c:v>
                      </c:pt>
                      <c:pt idx="19">
                        <c:v>EOSC-ARENA</c:v>
                      </c:pt>
                      <c:pt idx="20">
                        <c:v>GenAI4Earth</c:v>
                      </c:pt>
                      <c:pt idx="21">
                        <c:v>AquaINFRA</c:v>
                      </c:pt>
                      <c:pt idx="22">
                        <c:v>SIESTA</c:v>
                      </c:pt>
                      <c:pt idx="23">
                        <c:v>EOSC Track</c:v>
                      </c:pt>
                      <c:pt idx="24">
                        <c:v>DataGEMS</c:v>
                      </c:pt>
                      <c:pt idx="25">
                        <c:v>FAIR2Adapt</c:v>
                      </c:pt>
                      <c:pt idx="26">
                        <c:v>RAISE Suite</c:v>
                      </c:pt>
                      <c:pt idx="27">
                        <c:v>AI4SOCIALPLUS</c:v>
                      </c:pt>
                      <c:pt idx="28">
                        <c:v>EOSC Aissistant</c:v>
                      </c:pt>
                      <c:pt idx="29">
                        <c:v>HORIZON ZEN PLUS</c:v>
                      </c:pt>
                      <c:pt idx="30">
                        <c:v>RAISE-CONNECT</c:v>
                      </c:pt>
                      <c:pt idx="31">
                        <c:v>CLIMATE-ADAPT4EOSC</c:v>
                      </c:pt>
                      <c:pt idx="32">
                        <c:v>TITAN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Chart_PJs!$A$2:$A$34</c15:sqref>
                        </c15:formulaRef>
                      </c:ext>
                    </c:extLst>
                    <c:numCache>
                      <c:formatCode>General</c:formatCode>
                      <c:ptCount val="33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>
                        <c:v>0</c:v>
                      </c:pt>
                      <c:pt idx="7">
                        <c:v>0</c:v>
                      </c:pt>
                      <c:pt idx="8">
                        <c:v>0</c:v>
                      </c:pt>
                      <c:pt idx="9">
                        <c:v>0</c:v>
                      </c:pt>
                      <c:pt idx="10">
                        <c:v>0</c:v>
                      </c:pt>
                      <c:pt idx="11">
                        <c:v>0</c:v>
                      </c:pt>
                      <c:pt idx="12">
                        <c:v>0</c:v>
                      </c:pt>
                      <c:pt idx="13">
                        <c:v>0</c:v>
                      </c:pt>
                      <c:pt idx="14">
                        <c:v>0</c:v>
                      </c:pt>
                      <c:pt idx="15">
                        <c:v>0</c:v>
                      </c:pt>
                      <c:pt idx="16">
                        <c:v>0</c:v>
                      </c:pt>
                      <c:pt idx="17">
                        <c:v>0</c:v>
                      </c:pt>
                      <c:pt idx="18">
                        <c:v>0</c:v>
                      </c:pt>
                      <c:pt idx="19">
                        <c:v>0</c:v>
                      </c:pt>
                      <c:pt idx="20">
                        <c:v>0</c:v>
                      </c:pt>
                      <c:pt idx="21">
                        <c:v>0</c:v>
                      </c:pt>
                      <c:pt idx="22">
                        <c:v>0</c:v>
                      </c:pt>
                      <c:pt idx="23">
                        <c:v>0</c:v>
                      </c:pt>
                      <c:pt idx="24">
                        <c:v>0</c:v>
                      </c:pt>
                      <c:pt idx="25">
                        <c:v>0</c:v>
                      </c:pt>
                      <c:pt idx="26">
                        <c:v>0</c:v>
                      </c:pt>
                      <c:pt idx="27">
                        <c:v>0</c:v>
                      </c:pt>
                      <c:pt idx="28">
                        <c:v>0</c:v>
                      </c:pt>
                      <c:pt idx="29">
                        <c:v>0</c:v>
                      </c:pt>
                      <c:pt idx="30">
                        <c:v>0</c:v>
                      </c:pt>
                      <c:pt idx="31">
                        <c:v>0</c:v>
                      </c:pt>
                      <c:pt idx="32">
                        <c:v>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4CB9-47D2-9BE6-6642B1E08C1D}"/>
                  </c:ext>
                </c:extLst>
              </c15:ser>
            </c15:filteredBarSeries>
          </c:ext>
        </c:extLst>
      </c:barChart>
      <c:catAx>
        <c:axId val="201192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1192400"/>
        <c:crosses val="autoZero"/>
        <c:auto val="1"/>
        <c:lblAlgn val="ctr"/>
        <c:lblOffset val="100"/>
        <c:noMultiLvlLbl val="0"/>
      </c:catAx>
      <c:valAx>
        <c:axId val="2011924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1192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2"/>
          <c:order val="2"/>
          <c:tx>
            <c:strRef>
              <c:f>Chart_Nodes!$D$1</c:f>
              <c:strCache>
                <c:ptCount val="1"/>
                <c:pt idx="0">
                  <c:v>PJs per L/C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cat>
            <c:strRef>
              <c:f>Chart_Nodes!$A$2:$A$29</c:f>
              <c:strCache>
                <c:ptCount val="28"/>
                <c:pt idx="0">
                  <c:v>Data Terra</c:v>
                </c:pt>
                <c:pt idx="1">
                  <c:v>European DTO</c:v>
                </c:pt>
                <c:pt idx="2">
                  <c:v>Finland</c:v>
                </c:pt>
                <c:pt idx="3">
                  <c:v>EGI</c:v>
                </c:pt>
                <c:pt idx="4">
                  <c:v>CERN</c:v>
                </c:pt>
                <c:pt idx="5">
                  <c:v>Scholarly Com</c:v>
                </c:pt>
                <c:pt idx="6">
                  <c:v>Netherlands</c:v>
                </c:pt>
                <c:pt idx="7">
                  <c:v>EUDAT</c:v>
                </c:pt>
                <c:pt idx="8">
                  <c:v>Croatia</c:v>
                </c:pt>
                <c:pt idx="9">
                  <c:v>North Maced</c:v>
                </c:pt>
                <c:pt idx="10">
                  <c:v>Panosc</c:v>
                </c:pt>
                <c:pt idx="11">
                  <c:v>LS Connect</c:v>
                </c:pt>
                <c:pt idx="12">
                  <c:v>Poland</c:v>
                </c:pt>
                <c:pt idx="13">
                  <c:v>ENVRI</c:v>
                </c:pt>
                <c:pt idx="14">
                  <c:v>Czechia</c:v>
                </c:pt>
                <c:pt idx="15">
                  <c:v>Switzerland</c:v>
                </c:pt>
                <c:pt idx="16">
                  <c:v>METROFOOD</c:v>
                </c:pt>
                <c:pt idx="17">
                  <c:v>BBMRI</c:v>
                </c:pt>
                <c:pt idx="18">
                  <c:v>GEANT</c:v>
                </c:pt>
                <c:pt idx="19">
                  <c:v>Germany</c:v>
                </c:pt>
                <c:pt idx="20">
                  <c:v>Turkiye</c:v>
                </c:pt>
                <c:pt idx="21">
                  <c:v>EU Node</c:v>
                </c:pt>
                <c:pt idx="22">
                  <c:v>Italy</c:v>
                </c:pt>
                <c:pt idx="23">
                  <c:v>EBRAINS</c:v>
                </c:pt>
                <c:pt idx="24">
                  <c:v>Sweden</c:v>
                </c:pt>
                <c:pt idx="25">
                  <c:v>Slovakia</c:v>
                </c:pt>
                <c:pt idx="26">
                  <c:v>Latvia</c:v>
                </c:pt>
                <c:pt idx="27">
                  <c:v>Slovenia</c:v>
                </c:pt>
              </c:strCache>
            </c:strRef>
          </c:cat>
          <c:val>
            <c:numRef>
              <c:f>Chart_Nodes!$D$2:$D$29</c:f>
              <c:numCache>
                <c:formatCode>General</c:formatCode>
                <c:ptCount val="28"/>
                <c:pt idx="0">
                  <c:v>17</c:v>
                </c:pt>
                <c:pt idx="1">
                  <c:v>15</c:v>
                </c:pt>
                <c:pt idx="2">
                  <c:v>14</c:v>
                </c:pt>
                <c:pt idx="3">
                  <c:v>13</c:v>
                </c:pt>
                <c:pt idx="4">
                  <c:v>11</c:v>
                </c:pt>
                <c:pt idx="5">
                  <c:v>10</c:v>
                </c:pt>
                <c:pt idx="6">
                  <c:v>7</c:v>
                </c:pt>
                <c:pt idx="7">
                  <c:v>4</c:v>
                </c:pt>
                <c:pt idx="8">
                  <c:v>3</c:v>
                </c:pt>
                <c:pt idx="9">
                  <c:v>3</c:v>
                </c:pt>
                <c:pt idx="10">
                  <c:v>3</c:v>
                </c:pt>
                <c:pt idx="11">
                  <c:v>2.75</c:v>
                </c:pt>
                <c:pt idx="12">
                  <c:v>2.6</c:v>
                </c:pt>
                <c:pt idx="13">
                  <c:v>2.4</c:v>
                </c:pt>
                <c:pt idx="14">
                  <c:v>2.2000000000000002</c:v>
                </c:pt>
                <c:pt idx="15">
                  <c:v>2.1666666666666665</c:v>
                </c:pt>
                <c:pt idx="16">
                  <c:v>2</c:v>
                </c:pt>
                <c:pt idx="17">
                  <c:v>2</c:v>
                </c:pt>
                <c:pt idx="18">
                  <c:v>2</c:v>
                </c:pt>
                <c:pt idx="19">
                  <c:v>2</c:v>
                </c:pt>
                <c:pt idx="20">
                  <c:v>2</c:v>
                </c:pt>
                <c:pt idx="21">
                  <c:v>1.5714285714285714</c:v>
                </c:pt>
                <c:pt idx="22">
                  <c:v>1</c:v>
                </c:pt>
                <c:pt idx="23">
                  <c:v>0.5</c:v>
                </c:pt>
                <c:pt idx="24">
                  <c:v>0.5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7C-4DBE-A0CF-F77FED6EB4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563997616"/>
        <c:axId val="564000976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Chart_Nodes!$B$1</c15:sqref>
                        </c15:formulaRef>
                      </c:ext>
                    </c:extLst>
                    <c:strCache>
                      <c:ptCount val="1"/>
                      <c:pt idx="0">
                        <c:v>Projects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2">
                          <a:tint val="65000"/>
                          <a:satMod val="103000"/>
                          <a:lumMod val="102000"/>
                          <a:tint val="94000"/>
                        </a:schemeClr>
                      </a:gs>
                      <a:gs pos="50000">
                        <a:schemeClr val="accent2">
                          <a:tint val="65000"/>
                          <a:satMod val="110000"/>
                          <a:lumMod val="100000"/>
                          <a:shade val="100000"/>
                        </a:schemeClr>
                      </a:gs>
                      <a:gs pos="100000">
                        <a:schemeClr val="accent2">
                          <a:tint val="65000"/>
                          <a:lumMod val="99000"/>
                          <a:satMod val="120000"/>
                          <a:shade val="7800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Chart_Nodes!$A$2:$A$29</c15:sqref>
                        </c15:formulaRef>
                      </c:ext>
                    </c:extLst>
                    <c:strCache>
                      <c:ptCount val="28"/>
                      <c:pt idx="0">
                        <c:v>Data Terra</c:v>
                      </c:pt>
                      <c:pt idx="1">
                        <c:v>European DTO</c:v>
                      </c:pt>
                      <c:pt idx="2">
                        <c:v>Finland</c:v>
                      </c:pt>
                      <c:pt idx="3">
                        <c:v>EGI</c:v>
                      </c:pt>
                      <c:pt idx="4">
                        <c:v>CERN</c:v>
                      </c:pt>
                      <c:pt idx="5">
                        <c:v>Scholarly Com</c:v>
                      </c:pt>
                      <c:pt idx="6">
                        <c:v>Netherlands</c:v>
                      </c:pt>
                      <c:pt idx="7">
                        <c:v>EUDAT</c:v>
                      </c:pt>
                      <c:pt idx="8">
                        <c:v>Croatia</c:v>
                      </c:pt>
                      <c:pt idx="9">
                        <c:v>North Maced</c:v>
                      </c:pt>
                      <c:pt idx="10">
                        <c:v>Panosc</c:v>
                      </c:pt>
                      <c:pt idx="11">
                        <c:v>LS Connect</c:v>
                      </c:pt>
                      <c:pt idx="12">
                        <c:v>Poland</c:v>
                      </c:pt>
                      <c:pt idx="13">
                        <c:v>ENVRI</c:v>
                      </c:pt>
                      <c:pt idx="14">
                        <c:v>Czechia</c:v>
                      </c:pt>
                      <c:pt idx="15">
                        <c:v>Switzerland</c:v>
                      </c:pt>
                      <c:pt idx="16">
                        <c:v>METROFOOD</c:v>
                      </c:pt>
                      <c:pt idx="17">
                        <c:v>BBMRI</c:v>
                      </c:pt>
                      <c:pt idx="18">
                        <c:v>GEANT</c:v>
                      </c:pt>
                      <c:pt idx="19">
                        <c:v>Germany</c:v>
                      </c:pt>
                      <c:pt idx="20">
                        <c:v>Turkiye</c:v>
                      </c:pt>
                      <c:pt idx="21">
                        <c:v>EU Node</c:v>
                      </c:pt>
                      <c:pt idx="22">
                        <c:v>Italy</c:v>
                      </c:pt>
                      <c:pt idx="23">
                        <c:v>EBRAINS</c:v>
                      </c:pt>
                      <c:pt idx="24">
                        <c:v>Sweden</c:v>
                      </c:pt>
                      <c:pt idx="25">
                        <c:v>Slovakia</c:v>
                      </c:pt>
                      <c:pt idx="26">
                        <c:v>Latvia</c:v>
                      </c:pt>
                      <c:pt idx="27">
                        <c:v>Slovenia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Chart_Nodes!$B$2:$B$29</c15:sqref>
                        </c15:formulaRef>
                      </c:ext>
                    </c:extLst>
                    <c:numCache>
                      <c:formatCode>General</c:formatCode>
                      <c:ptCount val="28"/>
                      <c:pt idx="0">
                        <c:v>17</c:v>
                      </c:pt>
                      <c:pt idx="1">
                        <c:v>15</c:v>
                      </c:pt>
                      <c:pt idx="2">
                        <c:v>14</c:v>
                      </c:pt>
                      <c:pt idx="3">
                        <c:v>13</c:v>
                      </c:pt>
                      <c:pt idx="4">
                        <c:v>11</c:v>
                      </c:pt>
                      <c:pt idx="5">
                        <c:v>20</c:v>
                      </c:pt>
                      <c:pt idx="6">
                        <c:v>7</c:v>
                      </c:pt>
                      <c:pt idx="7">
                        <c:v>4</c:v>
                      </c:pt>
                      <c:pt idx="8">
                        <c:v>3</c:v>
                      </c:pt>
                      <c:pt idx="9">
                        <c:v>3</c:v>
                      </c:pt>
                      <c:pt idx="10">
                        <c:v>3</c:v>
                      </c:pt>
                      <c:pt idx="11">
                        <c:v>11</c:v>
                      </c:pt>
                      <c:pt idx="12">
                        <c:v>13</c:v>
                      </c:pt>
                      <c:pt idx="13">
                        <c:v>12</c:v>
                      </c:pt>
                      <c:pt idx="14">
                        <c:v>11</c:v>
                      </c:pt>
                      <c:pt idx="15">
                        <c:v>13</c:v>
                      </c:pt>
                      <c:pt idx="16">
                        <c:v>4</c:v>
                      </c:pt>
                      <c:pt idx="17">
                        <c:v>2</c:v>
                      </c:pt>
                      <c:pt idx="18">
                        <c:v>2</c:v>
                      </c:pt>
                      <c:pt idx="19">
                        <c:v>2</c:v>
                      </c:pt>
                      <c:pt idx="20">
                        <c:v>2</c:v>
                      </c:pt>
                      <c:pt idx="21">
                        <c:v>22</c:v>
                      </c:pt>
                      <c:pt idx="22">
                        <c:v>1</c:v>
                      </c:pt>
                      <c:pt idx="23">
                        <c:v>1</c:v>
                      </c:pt>
                      <c:pt idx="24">
                        <c:v>1</c:v>
                      </c:pt>
                      <c:pt idx="25">
                        <c:v>0</c:v>
                      </c:pt>
                      <c:pt idx="26">
                        <c:v>0</c:v>
                      </c:pt>
                      <c:pt idx="27">
                        <c:v>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D67C-4DBE-A0CF-F77FED6EB442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Chart_Nodes!$C$1</c15:sqref>
                        </c15:formulaRef>
                      </c:ext>
                    </c:extLst>
                    <c:strCache>
                      <c:ptCount val="1"/>
                      <c:pt idx="0">
                        <c:v>Leads/contr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2">
                          <a:satMod val="103000"/>
                          <a:lumMod val="102000"/>
                          <a:tint val="94000"/>
                        </a:schemeClr>
                      </a:gs>
                      <a:gs pos="50000">
                        <a:schemeClr val="accent2">
                          <a:satMod val="110000"/>
                          <a:lumMod val="100000"/>
                          <a:shade val="100000"/>
                        </a:schemeClr>
                      </a:gs>
                      <a:gs pos="100000">
                        <a:schemeClr val="accent2">
                          <a:lumMod val="99000"/>
                          <a:satMod val="120000"/>
                          <a:shade val="7800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Chart_Nodes!$A$2:$A$29</c15:sqref>
                        </c15:formulaRef>
                      </c:ext>
                    </c:extLst>
                    <c:strCache>
                      <c:ptCount val="28"/>
                      <c:pt idx="0">
                        <c:v>Data Terra</c:v>
                      </c:pt>
                      <c:pt idx="1">
                        <c:v>European DTO</c:v>
                      </c:pt>
                      <c:pt idx="2">
                        <c:v>Finland</c:v>
                      </c:pt>
                      <c:pt idx="3">
                        <c:v>EGI</c:v>
                      </c:pt>
                      <c:pt idx="4">
                        <c:v>CERN</c:v>
                      </c:pt>
                      <c:pt idx="5">
                        <c:v>Scholarly Com</c:v>
                      </c:pt>
                      <c:pt idx="6">
                        <c:v>Netherlands</c:v>
                      </c:pt>
                      <c:pt idx="7">
                        <c:v>EUDAT</c:v>
                      </c:pt>
                      <c:pt idx="8">
                        <c:v>Croatia</c:v>
                      </c:pt>
                      <c:pt idx="9">
                        <c:v>North Maced</c:v>
                      </c:pt>
                      <c:pt idx="10">
                        <c:v>Panosc</c:v>
                      </c:pt>
                      <c:pt idx="11">
                        <c:v>LS Connect</c:v>
                      </c:pt>
                      <c:pt idx="12">
                        <c:v>Poland</c:v>
                      </c:pt>
                      <c:pt idx="13">
                        <c:v>ENVRI</c:v>
                      </c:pt>
                      <c:pt idx="14">
                        <c:v>Czechia</c:v>
                      </c:pt>
                      <c:pt idx="15">
                        <c:v>Switzerland</c:v>
                      </c:pt>
                      <c:pt idx="16">
                        <c:v>METROFOOD</c:v>
                      </c:pt>
                      <c:pt idx="17">
                        <c:v>BBMRI</c:v>
                      </c:pt>
                      <c:pt idx="18">
                        <c:v>GEANT</c:v>
                      </c:pt>
                      <c:pt idx="19">
                        <c:v>Germany</c:v>
                      </c:pt>
                      <c:pt idx="20">
                        <c:v>Turkiye</c:v>
                      </c:pt>
                      <c:pt idx="21">
                        <c:v>EU Node</c:v>
                      </c:pt>
                      <c:pt idx="22">
                        <c:v>Italy</c:v>
                      </c:pt>
                      <c:pt idx="23">
                        <c:v>EBRAINS</c:v>
                      </c:pt>
                      <c:pt idx="24">
                        <c:v>Sweden</c:v>
                      </c:pt>
                      <c:pt idx="25">
                        <c:v>Slovakia</c:v>
                      </c:pt>
                      <c:pt idx="26">
                        <c:v>Latvia</c:v>
                      </c:pt>
                      <c:pt idx="27">
                        <c:v>Slovenia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Chart_Nodes!$C$2:$C$29</c15:sqref>
                        </c15:formulaRef>
                      </c:ext>
                    </c:extLst>
                    <c:numCache>
                      <c:formatCode>General</c:formatCode>
                      <c:ptCount val="28"/>
                      <c:pt idx="0">
                        <c:v>1</c:v>
                      </c:pt>
                      <c:pt idx="1">
                        <c:v>1</c:v>
                      </c:pt>
                      <c:pt idx="2">
                        <c:v>1</c:v>
                      </c:pt>
                      <c:pt idx="3">
                        <c:v>1</c:v>
                      </c:pt>
                      <c:pt idx="4">
                        <c:v>1</c:v>
                      </c:pt>
                      <c:pt idx="5">
                        <c:v>2</c:v>
                      </c:pt>
                      <c:pt idx="6">
                        <c:v>1</c:v>
                      </c:pt>
                      <c:pt idx="7">
                        <c:v>1</c:v>
                      </c:pt>
                      <c:pt idx="8">
                        <c:v>1</c:v>
                      </c:pt>
                      <c:pt idx="9">
                        <c:v>1</c:v>
                      </c:pt>
                      <c:pt idx="10">
                        <c:v>1</c:v>
                      </c:pt>
                      <c:pt idx="11">
                        <c:v>4</c:v>
                      </c:pt>
                      <c:pt idx="12">
                        <c:v>5</c:v>
                      </c:pt>
                      <c:pt idx="13">
                        <c:v>5</c:v>
                      </c:pt>
                      <c:pt idx="14">
                        <c:v>5</c:v>
                      </c:pt>
                      <c:pt idx="15">
                        <c:v>6</c:v>
                      </c:pt>
                      <c:pt idx="16">
                        <c:v>2</c:v>
                      </c:pt>
                      <c:pt idx="17">
                        <c:v>1</c:v>
                      </c:pt>
                      <c:pt idx="18">
                        <c:v>1</c:v>
                      </c:pt>
                      <c:pt idx="19">
                        <c:v>1</c:v>
                      </c:pt>
                      <c:pt idx="20">
                        <c:v>1</c:v>
                      </c:pt>
                      <c:pt idx="21">
                        <c:v>14</c:v>
                      </c:pt>
                      <c:pt idx="22">
                        <c:v>1</c:v>
                      </c:pt>
                      <c:pt idx="23">
                        <c:v>2</c:v>
                      </c:pt>
                      <c:pt idx="24">
                        <c:v>2</c:v>
                      </c:pt>
                      <c:pt idx="25">
                        <c:v>1</c:v>
                      </c:pt>
                      <c:pt idx="26">
                        <c:v>1</c:v>
                      </c:pt>
                      <c:pt idx="27">
                        <c:v>4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2-D67C-4DBE-A0CF-F77FED6EB442}"/>
                  </c:ext>
                </c:extLst>
              </c15:ser>
            </c15:filteredBarSeries>
          </c:ext>
        </c:extLst>
      </c:barChart>
      <c:catAx>
        <c:axId val="563997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4000976"/>
        <c:crosses val="autoZero"/>
        <c:auto val="1"/>
        <c:lblAlgn val="ctr"/>
        <c:lblOffset val="100"/>
        <c:noMultiLvlLbl val="0"/>
      </c:catAx>
      <c:valAx>
        <c:axId val="5640009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3997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64D34D8-E3B4-F069-6ADD-F8D442E609B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2191E5-897D-1F21-6B64-C79FF3AD2E9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E606C-77CD-45C1-9571-DE74CA837D88}" type="datetimeFigureOut">
              <a:rPr lang="en-IE" smtClean="0"/>
              <a:t>08/07/2026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903FA3-5DC7-AAE3-B405-7184FD6B12E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454CF8-DBD9-2EAE-C757-6C20B65855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A08B9C-ED77-41BB-BC53-D69EC8827C7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153203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AB8223-735A-ACEF-49ED-968404725F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5A072-542F-FD71-794B-302F6D7F67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3D77719-8677-2AEC-562A-B6247FC760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01AF94-3F09-030C-C85C-A185D957FDA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022009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286458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Projects as observers at the discretion of WGs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Handbook impact on alignment with broader activities in EOSC</a:t>
            </a: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868019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CF2995-AB43-4B7C-B8CD-9DC7C3692A9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46378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page option 1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675400-3E4A-4805-76D4-89E3DBA229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17486"/>
            <a:ext cx="2743200" cy="17252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r>
              <a:rPr lang="fr-BE" dirty="0"/>
              <a:t>DD/MM/YYYY</a:t>
            </a:r>
            <a:endParaRPr lang="en-IE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290A50-B43D-A2B6-515F-75425256AC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040714"/>
            <a:ext cx="10515600" cy="1020337"/>
          </a:xfrm>
          <a:noFill/>
        </p:spPr>
        <p:txBody>
          <a:bodyPr>
            <a:noAutofit/>
          </a:bodyPr>
          <a:lstStyle>
            <a:lvl1pPr>
              <a:defRPr sz="8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a title</a:t>
            </a:r>
            <a:endParaRPr lang="en-IE" dirty="0"/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69D02D42-BA7D-84CC-873F-80F08362B35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219575"/>
            <a:ext cx="4929188" cy="611188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600E4EF-7051-9AAC-2C78-0958FBC514BC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8199" y="5243158"/>
            <a:ext cx="3176847" cy="304616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>
              <a:buNone/>
              <a:defRPr sz="1600" b="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Picture 2" descr="European Commission">
            <a:extLst>
              <a:ext uri="{FF2B5EF4-FFF2-40B4-BE49-F238E27FC236}">
                <a16:creationId xmlns:a16="http://schemas.microsoft.com/office/drawing/2014/main" id="{85D80D5D-B11B-B8B1-1D33-81E7377D595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3383" y="5738784"/>
            <a:ext cx="2544024" cy="9410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750155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160" userDrawn="1">
          <p15:clr>
            <a:srgbClr val="FBAE40"/>
          </p15:clr>
        </p15:guide>
        <p15:guide id="4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55706"/>
            <a:ext cx="5019675" cy="3271102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F39DED1-43B7-A54B-D3D7-54792E535D2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34125" y="1855706"/>
            <a:ext cx="5019675" cy="3271102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9416748-3994-A02A-B7BD-AC8272883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7" name="Footer Placeholder 8">
            <a:extLst>
              <a:ext uri="{FF2B5EF4-FFF2-40B4-BE49-F238E27FC236}">
                <a16:creationId xmlns:a16="http://schemas.microsoft.com/office/drawing/2014/main" id="{6A56761B-AC86-49AF-4B3B-2CCCDB7A47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885691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55706"/>
            <a:ext cx="5019675" cy="3271102"/>
          </a:xfrm>
          <a:solidFill>
            <a:schemeClr val="tx2"/>
          </a:solidFill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C0E4D59-AF6A-8993-094A-5A4FED57EA37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34125" y="1855706"/>
            <a:ext cx="5019675" cy="3271102"/>
          </a:xfrm>
          <a:solidFill>
            <a:schemeClr val="tx2"/>
          </a:solidFill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3588F2-1E00-50BC-0820-CB663EE971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7" name="Footer Placeholder 8">
            <a:extLst>
              <a:ext uri="{FF2B5EF4-FFF2-40B4-BE49-F238E27FC236}">
                <a16:creationId xmlns:a16="http://schemas.microsoft.com/office/drawing/2014/main" id="{7575C568-2951-1529-11F7-C12F1B0677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594545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920A60-FD35-93DC-D952-15BAEF0C0BB5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501967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6B8E071-31DF-2C06-04A9-3BC538CDA6CD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6334126" y="2029022"/>
            <a:ext cx="501967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18A63BF-772E-9151-C37F-6751BC1781DA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334125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0AA9BB-29EC-79EA-02CA-8452ADF649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1BA1A05-4F7E-D9F9-D094-9C9394F846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872981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with subtitl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B8270BF-EE76-A46D-95E0-FB617042099B}"/>
              </a:ext>
            </a:extLst>
          </p:cNvPr>
          <p:cNvSpPr>
            <a:spLocks/>
          </p:cNvSpPr>
          <p:nvPr/>
        </p:nvSpPr>
        <p:spPr>
          <a:xfrm>
            <a:off x="0" y="1487978"/>
            <a:ext cx="12192000" cy="53700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tx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920A60-FD35-93DC-D952-15BAEF0C0BB5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5019674" cy="460375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6B8E071-31DF-2C06-04A9-3BC538CDA6CD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6334126" y="2029022"/>
            <a:ext cx="5019674" cy="460375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18A63BF-772E-9151-C37F-6751BC1781DA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334125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7262511B-BA2E-7984-66D6-B5152DA09D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11" name="Picture 10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B557BE9-B8DC-E601-A0F8-16CD84F918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EFAC7B2-2467-A72A-9F8B-CBD0FB0D8C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12" name="Footer Placeholder 8">
            <a:extLst>
              <a:ext uri="{FF2B5EF4-FFF2-40B4-BE49-F238E27FC236}">
                <a16:creationId xmlns:a16="http://schemas.microsoft.com/office/drawing/2014/main" id="{D838E642-5C12-54DE-94A0-3EDA044A54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42236665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colured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ECCFB38-4E5F-126B-A212-3CBD911F983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487978"/>
            <a:ext cx="12192000" cy="53700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083"/>
            <a:ext cx="4670502" cy="2899317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36259F-C7F8-D963-3DFD-92239B4D3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083"/>
            <a:ext cx="5181600" cy="2899317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02BBC44B-821F-21ED-8464-03E5216981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22B46DA4-CDDE-5119-2E5E-AD549E681C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A321162-C08B-5D98-4E1F-FE50C321D8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10" name="Footer Placeholder 8">
            <a:extLst>
              <a:ext uri="{FF2B5EF4-FFF2-40B4-BE49-F238E27FC236}">
                <a16:creationId xmlns:a16="http://schemas.microsoft.com/office/drawing/2014/main" id="{75400899-1203-EA20-07C6-EFFB182F41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816760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hree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056"/>
            <a:ext cx="305507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1A8786C-FCBD-3783-706E-0CBF5B0343E3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629467" y="1989056"/>
            <a:ext cx="305640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4DC31AC-D39C-A8A3-ED76-D3399E224DE3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297400" y="1989056"/>
            <a:ext cx="305640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D635DEE-A882-2487-2337-D6BB66A7AF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440D1373-D055-D2EC-8197-171DDBDADD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1017306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ody text three column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056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FF39438-760E-ED2B-8243-319A5EF0477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568465" y="1989055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FA7DAD-79FF-9241-7523-B9F28613FB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2284C9D-0459-8584-A6B3-FFE83837141D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298730" y="1989055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8">
            <a:extLst>
              <a:ext uri="{FF2B5EF4-FFF2-40B4-BE49-F238E27FC236}">
                <a16:creationId xmlns:a16="http://schemas.microsoft.com/office/drawing/2014/main" id="{9454014D-FC40-DABB-5F97-62E05A376F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8724403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hree columns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9E2655-E9DF-246B-F4FD-D62B2B37A4B3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304564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1C7A71E-B4AA-350C-C619-6CD926C5FB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690199"/>
            <a:ext cx="3045644" cy="2598238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B64B145-4048-55E1-B2E9-6B27CC0E5870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4586925" y="2010169"/>
            <a:ext cx="3132055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56044468-6F92-BCD9-357B-E3328166560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586926" y="2690199"/>
            <a:ext cx="3132055" cy="2598238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E2839C1-28EB-C84A-8FE0-1EB86DE1BDEE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8422064" y="2029022"/>
            <a:ext cx="304564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1E8E11D-2B2A-C5C5-EFFC-16D798510576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422064" y="2690199"/>
            <a:ext cx="3045644" cy="2598238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2761D88-1D18-A805-8D96-5BEBFEFE21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8" name="Footer Placeholder 8">
            <a:extLst>
              <a:ext uri="{FF2B5EF4-FFF2-40B4-BE49-F238E27FC236}">
                <a16:creationId xmlns:a16="http://schemas.microsoft.com/office/drawing/2014/main" id="{C4BB2291-2147-D1C0-AB46-6D3DE9C2DA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7201717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dy text and image coloured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F9DE773-46A1-EE6A-D3DF-FC96DCA4C7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47851"/>
            <a:ext cx="4670502" cy="3638549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6CC71E5-FBEB-2751-9FF1-D81B32C5D6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50002" y="1825625"/>
            <a:ext cx="5003800" cy="3638550"/>
          </a:xfrm>
          <a:solidFill>
            <a:schemeClr val="tx2"/>
          </a:solidFill>
          <a:ln w="76200">
            <a:noFill/>
          </a:ln>
          <a:effectLst/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3834467-B58A-08E2-AA0A-DB1D50F360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5" name="Picture 4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570F0233-3DB4-DD9F-5F0F-396910702D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A4DF5A1-9706-DCB7-1601-51D0F26AEF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FB7DFF0-1C84-8F6C-0408-2B15151261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3256195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dy text and image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9BD169-F6A4-2E23-F2D4-B7DED1FC99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47851"/>
            <a:ext cx="4670502" cy="3638549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6CC71E5-FBEB-2751-9FF1-D81B32C5D6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50002" y="1825625"/>
            <a:ext cx="5003800" cy="3638550"/>
          </a:xfrm>
          <a:solidFill>
            <a:schemeClr val="tx2"/>
          </a:solidFill>
          <a:ln w="76200">
            <a:noFill/>
          </a:ln>
          <a:effectLst/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0C2FD4-3B80-FE70-83EA-C9956AF116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7" name="Footer Placeholder 8">
            <a:extLst>
              <a:ext uri="{FF2B5EF4-FFF2-40B4-BE49-F238E27FC236}">
                <a16:creationId xmlns:a16="http://schemas.microsoft.com/office/drawing/2014/main" id="{B7624A9B-CC72-EEB9-2AE2-FDB9629A0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0859237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pag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75;p31">
            <a:extLst>
              <a:ext uri="{FF2B5EF4-FFF2-40B4-BE49-F238E27FC236}">
                <a16:creationId xmlns:a16="http://schemas.microsoft.com/office/drawing/2014/main" id="{D3CADB7B-43FA-62FF-A4B3-5E073752114C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981200"/>
            <a:ext cx="12192000" cy="487679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10E61F-C8F9-4190-1EE4-9217CF0F1D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594518"/>
            <a:ext cx="10515600" cy="1068400"/>
          </a:xfrm>
          <a:solidFill>
            <a:schemeClr val="bg1"/>
          </a:solidFill>
        </p:spPr>
        <p:txBody>
          <a:bodyPr lIns="144000" tIns="144000" rIns="144000" bIns="144000" anchor="b">
            <a:noAutofit/>
          </a:bodyPr>
          <a:lstStyle>
            <a:lvl1pPr>
              <a:defRPr sz="8800"/>
            </a:lvl1pPr>
          </a:lstStyle>
          <a:p>
            <a:r>
              <a:rPr lang="en-US" dirty="0"/>
              <a:t>Click to add a title</a:t>
            </a:r>
            <a:endParaRPr lang="en-IE" dirty="0"/>
          </a:p>
        </p:txBody>
      </p:sp>
      <p:sp>
        <p:nvSpPr>
          <p:cNvPr id="6" name="Content Placeholder 14">
            <a:extLst>
              <a:ext uri="{FF2B5EF4-FFF2-40B4-BE49-F238E27FC236}">
                <a16:creationId xmlns:a16="http://schemas.microsoft.com/office/drawing/2014/main" id="{F041A8C2-E23F-3F85-E8AE-2AEEB496419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942564"/>
            <a:ext cx="4929188" cy="611188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A red dotted line with a couple of people&#10;&#10;Description automatically generated with medium confidence" hidden="1">
            <a:extLst>
              <a:ext uri="{FF2B5EF4-FFF2-40B4-BE49-F238E27FC236}">
                <a16:creationId xmlns:a16="http://schemas.microsoft.com/office/drawing/2014/main" id="{95398073-E69B-2867-360F-504F7007FD0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red dotted line with a couple of people&#10;&#10;Description automatically generated with medium confidence" hidden="1">
            <a:extLst>
              <a:ext uri="{FF2B5EF4-FFF2-40B4-BE49-F238E27FC236}">
                <a16:creationId xmlns:a16="http://schemas.microsoft.com/office/drawing/2014/main" id="{6437CF6F-3079-899D-F025-61C0BCD596A4}"/>
              </a:ext>
            </a:extLst>
          </p:cNvPr>
          <p:cNvPicPr/>
          <p:nvPr userDrawn="1"/>
        </p:nvPicPr>
        <p:blipFill>
          <a:blip r:embed="rId2" cstate="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 descr="European Commission">
            <a:extLst>
              <a:ext uri="{FF2B5EF4-FFF2-40B4-BE49-F238E27FC236}">
                <a16:creationId xmlns:a16="http://schemas.microsoft.com/office/drawing/2014/main" id="{97034CB8-2B4A-3519-77AF-1512D68F2797}"/>
              </a:ext>
            </a:extLst>
          </p:cNvPr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0664" y="174518"/>
            <a:ext cx="2544024" cy="9158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395979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 and 4 images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Google Shape;91;p33">
            <a:extLst>
              <a:ext uri="{FF2B5EF4-FFF2-40B4-BE49-F238E27FC236}">
                <a16:creationId xmlns:a16="http://schemas.microsoft.com/office/drawing/2014/main" id="{A9F38C94-2545-ED67-4909-C5A475FCF803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3538332" y="2197664"/>
            <a:ext cx="2461591" cy="163815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0" name="Google Shape;95;p33">
            <a:extLst>
              <a:ext uri="{FF2B5EF4-FFF2-40B4-BE49-F238E27FC236}">
                <a16:creationId xmlns:a16="http://schemas.microsoft.com/office/drawing/2014/main" id="{45EC68E1-18F5-04CB-00B3-F8948F3B4F18}"/>
              </a:ext>
            </a:extLst>
          </p:cNvPr>
          <p:cNvSpPr>
            <a:spLocks noGrp="1"/>
          </p:cNvSpPr>
          <p:nvPr>
            <p:ph type="pic" idx="5"/>
          </p:nvPr>
        </p:nvSpPr>
        <p:spPr>
          <a:xfrm>
            <a:off x="6161035" y="2197663"/>
            <a:ext cx="2461593" cy="163815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0A4763F-1C9A-B628-1609-DA5C75C90F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802758" y="2197100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Google Shape;91;p33">
            <a:extLst>
              <a:ext uri="{FF2B5EF4-FFF2-40B4-BE49-F238E27FC236}">
                <a16:creationId xmlns:a16="http://schemas.microsoft.com/office/drawing/2014/main" id="{0AB5F208-A96D-CEBC-874F-7B719FD86FE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3538332" y="4031391"/>
            <a:ext cx="2461591" cy="163815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7" name="Google Shape;95;p33">
            <a:extLst>
              <a:ext uri="{FF2B5EF4-FFF2-40B4-BE49-F238E27FC236}">
                <a16:creationId xmlns:a16="http://schemas.microsoft.com/office/drawing/2014/main" id="{0AC28D44-5B34-89F9-D8AB-62E99E380E3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6161035" y="4031390"/>
            <a:ext cx="2461593" cy="163815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14095A4F-385F-CF4A-5E10-E3628D85F6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02758" y="4030827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092A6C90-A6CE-C107-4350-7906F5FDD7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839" y="2197100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FA45C4F8-1803-A72B-10DF-5927ABF6E40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839" y="4030827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F9C7B51-3F16-5ABF-3BE2-AA17BD10DB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7" name="Footer Placeholder 8">
            <a:extLst>
              <a:ext uri="{FF2B5EF4-FFF2-40B4-BE49-F238E27FC236}">
                <a16:creationId xmlns:a16="http://schemas.microsoft.com/office/drawing/2014/main" id="{F256C38A-CD2B-89BF-A117-9ED92151C6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5047276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6457" y="589047"/>
            <a:ext cx="7587343" cy="71724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3766457" y="1895333"/>
            <a:ext cx="7587342" cy="3845577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E7AFEC3F-1C21-3132-B967-9F0F25A560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02728" y="62689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159177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 coloured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2F83483-47D9-4712-A8D7-6CBF61775821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125185" y="6162533"/>
            <a:ext cx="6090558" cy="390667"/>
          </a:xfrm>
          <a:solidFill>
            <a:schemeClr val="bg1"/>
          </a:solidFill>
        </p:spPr>
        <p:txBody>
          <a:bodyPr anchor="ctr">
            <a:noAutofit/>
          </a:bodyPr>
          <a:lstStyle>
            <a:lvl1pPr marL="0" indent="0">
              <a:buNone/>
              <a:defRPr sz="1800" i="1"/>
            </a:lvl1pPr>
          </a:lstStyle>
          <a:p>
            <a:pPr lvl="0"/>
            <a:r>
              <a:rPr lang="en-US" dirty="0"/>
              <a:t>Click to edit Master text styles (caption)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5743" y="589047"/>
            <a:ext cx="5138057" cy="717240"/>
          </a:xfrm>
          <a:solidFill>
            <a:schemeClr val="bg1"/>
          </a:solidFill>
        </p:spPr>
        <p:txBody>
          <a:bodyPr lIns="72000" tIns="72000" rIns="72000" bIns="72000">
            <a:noAutofit/>
          </a:bodyPr>
          <a:lstStyle>
            <a:lvl1pPr>
              <a:defRPr sz="4400">
                <a:solidFill>
                  <a:schemeClr val="bg1"/>
                </a:solidFill>
                <a:highlight>
                  <a:srgbClr val="003399"/>
                </a:highlight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15743" y="1895333"/>
            <a:ext cx="5138056" cy="3845577"/>
          </a:xfrm>
          <a:solidFill>
            <a:schemeClr val="bg1"/>
          </a:solidFill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37724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 coloured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2F035CA-6728-7746-C9FC-81382094BF06}"/>
              </a:ext>
            </a:extLst>
          </p:cNvPr>
          <p:cNvSpPr/>
          <p:nvPr/>
        </p:nvSpPr>
        <p:spPr>
          <a:xfrm>
            <a:off x="5388429" y="0"/>
            <a:ext cx="6803571" cy="6857999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DE701F0-97E6-7792-DA18-AD6E08BC874A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125185" y="6162533"/>
            <a:ext cx="6090558" cy="390667"/>
          </a:xfrm>
          <a:solidFill>
            <a:schemeClr val="bg1"/>
          </a:solidFill>
        </p:spPr>
        <p:txBody>
          <a:bodyPr anchor="ctr">
            <a:noAutofit/>
          </a:bodyPr>
          <a:lstStyle>
            <a:lvl1pPr marL="0" indent="0">
              <a:buNone/>
              <a:defRPr sz="1800" i="1"/>
            </a:lvl1pPr>
          </a:lstStyle>
          <a:p>
            <a:pPr lvl="0"/>
            <a:r>
              <a:rPr lang="en-US" dirty="0"/>
              <a:t>Click to edit Master text styles (caption)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5743" y="589046"/>
            <a:ext cx="5138057" cy="1000267"/>
          </a:xfrm>
          <a:noFill/>
        </p:spPr>
        <p:txBody>
          <a:bodyPr lIns="72000" tIns="72000" rIns="72000" bIns="72000">
            <a:noAutofit/>
          </a:bodyPr>
          <a:lstStyle>
            <a:lvl1pPr>
              <a:defRPr sz="4400">
                <a:solidFill>
                  <a:schemeClr val="tx2"/>
                </a:solidFill>
                <a:highlight>
                  <a:srgbClr val="FFD34E"/>
                </a:highlight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15743" y="1895333"/>
            <a:ext cx="5138056" cy="3845577"/>
          </a:xfrm>
          <a:noFill/>
        </p:spPr>
        <p:txBody>
          <a:bodyPr>
            <a:noAutofit/>
          </a:bodyPr>
          <a:lstStyle>
            <a:lvl1pPr marL="0" indent="0">
              <a:buClr>
                <a:schemeClr val="bg1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F07C9B7E-A9F7-E74E-8B7F-3BB737CA39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B7786630-3DC2-B1C3-65DD-397E446197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2073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in 2 columns and big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7773642" y="0"/>
            <a:ext cx="4418358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78936A4-CDCB-C345-F71F-92F2A35F2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1067"/>
            <a:ext cx="7915275" cy="71724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FE590DB-1C31-60F0-D6F8-A1706796115D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38200" y="1833753"/>
            <a:ext cx="2974761" cy="3638550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94C5D68-6EAE-4A7A-7185-241C6CF3B9BB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4305921" y="1833753"/>
            <a:ext cx="2974761" cy="3638550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cture 1" descr="A blue flag with yellow stars&#10;&#10;Description automatically generated">
            <a:extLst>
              <a:ext uri="{FF2B5EF4-FFF2-40B4-BE49-F238E27FC236}">
                <a16:creationId xmlns:a16="http://schemas.microsoft.com/office/drawing/2014/main" id="{901A7271-B7CF-4C49-1423-D7CA7ECEF2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Picture 4" descr="A blue flag with yellow stars&#10;&#10;Description automatically generated">
            <a:extLst>
              <a:ext uri="{FF2B5EF4-FFF2-40B4-BE49-F238E27FC236}">
                <a16:creationId xmlns:a16="http://schemas.microsoft.com/office/drawing/2014/main" id="{C0DCEE1B-27AC-37B6-7683-71F823E43E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397D846-EECB-7092-C88A-21E2250BDE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8" name="Footer Placeholder 8">
            <a:extLst>
              <a:ext uri="{FF2B5EF4-FFF2-40B4-BE49-F238E27FC236}">
                <a16:creationId xmlns:a16="http://schemas.microsoft.com/office/drawing/2014/main" id="{296A4E82-A1A1-EFC7-7768-E6DDC71C43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42559539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hotos and three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1187F8-6993-4E2B-6622-C25429339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E" sz="4400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72591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3FA7EE-FB05-1C4E-138A-F50BCF45EEC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73125" y="4591050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Google Shape;72;p30">
            <a:extLst>
              <a:ext uri="{FF2B5EF4-FFF2-40B4-BE49-F238E27FC236}">
                <a16:creationId xmlns:a16="http://schemas.microsoft.com/office/drawing/2014/main" id="{463AB235-233D-D0DB-E16C-CB9366541FFD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4608944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21AD6DD-14BD-E044-8AD7-2881DB89182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609133" y="4611671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72;p30">
            <a:extLst>
              <a:ext uri="{FF2B5EF4-FFF2-40B4-BE49-F238E27FC236}">
                <a16:creationId xmlns:a16="http://schemas.microsoft.com/office/drawing/2014/main" id="{18BFCAC6-D624-8622-7879-6E32A21B7DBA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8345298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12415A3E-5C31-4007-8208-34FF613FDA4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345487" y="4611671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314E959-31F1-870D-FAE7-99D8E63330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F6ADE38F-D638-BFB1-E702-D0F6D0CB0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284891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hotos and three coloured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1187F8-6993-4E2B-6622-C25429339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E" sz="4400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72591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3FA7EE-FB05-1C4E-138A-F50BCF45EEC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73125" y="4591050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Google Shape;72;p30">
            <a:extLst>
              <a:ext uri="{FF2B5EF4-FFF2-40B4-BE49-F238E27FC236}">
                <a16:creationId xmlns:a16="http://schemas.microsoft.com/office/drawing/2014/main" id="{463AB235-233D-D0DB-E16C-CB9366541FFD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4608944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21AD6DD-14BD-E044-8AD7-2881DB89182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609133" y="4611671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72;p30">
            <a:extLst>
              <a:ext uri="{FF2B5EF4-FFF2-40B4-BE49-F238E27FC236}">
                <a16:creationId xmlns:a16="http://schemas.microsoft.com/office/drawing/2014/main" id="{18BFCAC6-D624-8622-7879-6E32A21B7DBA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8345298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12415A3E-5C31-4007-8208-34FF613FDA4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345487" y="4611671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52517C-B46F-A98F-0643-A97107DEC7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2" name="Footer Placeholder 8">
            <a:extLst>
              <a:ext uri="{FF2B5EF4-FFF2-40B4-BE49-F238E27FC236}">
                <a16:creationId xmlns:a16="http://schemas.microsoft.com/office/drawing/2014/main" id="{2D6F6E54-ED8F-C9DE-9355-5B2E347C24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21836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a coloured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30C1291-4A16-4E7F-D6F2-0662C6CCE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6904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706136"/>
            <a:ext cx="4840275" cy="346317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21CCFCC-12CB-E276-21C2-DAA2C8D36EC9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93779" y="1706137"/>
            <a:ext cx="4960021" cy="346317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9240A71C-FBDC-ABE7-AF08-221E5E629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C1FACF7A-9967-0A10-F75B-7E70FCAB2B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305228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positiv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3559404-34AB-2AB1-76B4-CB85000D6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16904"/>
            <a:ext cx="10515600" cy="816904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012AF7B-3A7E-8763-817E-DD321C64A6B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238038" cy="6858000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8A2B82B-3461-6DA2-3E41-F3AC8139182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994438"/>
            <a:ext cx="6096000" cy="4521200"/>
          </a:xfrm>
          <a:solidFill>
            <a:schemeClr val="tx2"/>
          </a:solidFill>
        </p:spPr>
        <p:txBody>
          <a:bodyPr lIns="504000" anchor="ctr"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 lang="en-US" sz="2400" b="1" i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Google Shape;66;p29" descr="Quote">
            <a:extLst>
              <a:ext uri="{FF2B5EF4-FFF2-40B4-BE49-F238E27FC236}">
                <a16:creationId xmlns:a16="http://schemas.microsoft.com/office/drawing/2014/main" id="{2BA61D73-E039-6C69-A4A9-27D86CB30D1D}"/>
              </a:ext>
            </a:extLst>
          </p:cNvPr>
          <p:cNvPicPr preferRelativeResize="0"/>
          <p:nvPr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blue flag with yellow stars&#10;&#10;Description automatically generated">
            <a:extLst>
              <a:ext uri="{FF2B5EF4-FFF2-40B4-BE49-F238E27FC236}">
                <a16:creationId xmlns:a16="http://schemas.microsoft.com/office/drawing/2014/main" id="{BE2FFB7F-6A6F-E203-E2CE-AAC503E40F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Google Shape;66;p29" descr="Quote">
            <a:extLst>
              <a:ext uri="{FF2B5EF4-FFF2-40B4-BE49-F238E27FC236}">
                <a16:creationId xmlns:a16="http://schemas.microsoft.com/office/drawing/2014/main" id="{D61A7912-F509-F977-C8A3-05B55096DDA4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blue flag with yellow stars&#10;&#10;Description automatically generated">
            <a:extLst>
              <a:ext uri="{FF2B5EF4-FFF2-40B4-BE49-F238E27FC236}">
                <a16:creationId xmlns:a16="http://schemas.microsoft.com/office/drawing/2014/main" id="{519F3A2E-810F-F3DF-534B-DFE8563EDCF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C0BD146-26A9-B2E3-790A-137432E699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2" name="Footer Placeholder 8">
            <a:extLst>
              <a:ext uri="{FF2B5EF4-FFF2-40B4-BE49-F238E27FC236}">
                <a16:creationId xmlns:a16="http://schemas.microsoft.com/office/drawing/2014/main" id="{3E557AF9-465E-61C3-8C33-29231AE45B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1513491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egativ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16039EEF-B8E6-4383-4827-068F061175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238038" cy="6858000"/>
          </a:xfrm>
          <a:solidFill>
            <a:schemeClr val="tx2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BE876A1-64BE-0A6D-B28E-A01C8883D1F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994438"/>
            <a:ext cx="6096000" cy="4521200"/>
          </a:xfrm>
          <a:solidFill>
            <a:schemeClr val="bg2"/>
          </a:solidFill>
        </p:spPr>
        <p:txBody>
          <a:bodyPr lIns="504000" anchor="ctr"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 lang="en-US" sz="2400" b="1" i="1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oogle Shape;66;p29" descr="Quote">
            <a:extLst>
              <a:ext uri="{FF2B5EF4-FFF2-40B4-BE49-F238E27FC236}">
                <a16:creationId xmlns:a16="http://schemas.microsoft.com/office/drawing/2014/main" id="{E1B4A183-929D-5431-B365-FECE6A72A484}"/>
              </a:ext>
            </a:extLst>
          </p:cNvPr>
          <p:cNvPicPr preferRelativeResize="0"/>
          <p:nvPr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E6CD1AA0-BE2D-038C-5423-E271CF1636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148383-BBA9-7909-CFDF-60BEA0FE9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03511"/>
            <a:ext cx="10515600" cy="816904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pic>
        <p:nvPicPr>
          <p:cNvPr id="6" name="Google Shape;66;p29" descr="Quote">
            <a:extLst>
              <a:ext uri="{FF2B5EF4-FFF2-40B4-BE49-F238E27FC236}">
                <a16:creationId xmlns:a16="http://schemas.microsoft.com/office/drawing/2014/main" id="{DE2EBF53-76CE-6C8F-0861-C3A5D384E180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AB87E6E1-A561-866F-CE99-26D96476848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765A446-C679-3C21-6DB2-E6E244E9DB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3" name="Footer Placeholder 8">
            <a:extLst>
              <a:ext uri="{FF2B5EF4-FFF2-40B4-BE49-F238E27FC236}">
                <a16:creationId xmlns:a16="http://schemas.microsoft.com/office/drawing/2014/main" id="{11C79F0A-B650-EE29-9ABF-AC09E77535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850225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78779EA-6394-AAE5-959A-6BB82A7D90AE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Google Shape;75;p31">
            <a:extLst>
              <a:ext uri="{FF2B5EF4-FFF2-40B4-BE49-F238E27FC236}">
                <a16:creationId xmlns:a16="http://schemas.microsoft.com/office/drawing/2014/main" id="{66DB0E40-389A-4ADF-E594-6BBAB29E7192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D6BCEAD-64F8-A9C2-D826-FF1F037B2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A59C8E60-AD13-6DDB-15AD-A3F8E3F22A7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239B419-47F7-2FF3-C377-FBB7B2DBA6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4" name="Footer Placeholder 8">
            <a:extLst>
              <a:ext uri="{FF2B5EF4-FFF2-40B4-BE49-F238E27FC236}">
                <a16:creationId xmlns:a16="http://schemas.microsoft.com/office/drawing/2014/main" id="{D8C14CF6-6F1D-C458-1F86-A760F31FEE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545229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rcle picture coloured background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4152718" y="1683033"/>
            <a:ext cx="3886563" cy="3886563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43A5598A-C2EA-5505-BEB5-E80CA68AED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4" name="Picture 3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3D5D7A7A-28D1-BC55-7F75-53B9E5FBC5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2B7D111-DE2E-9994-A799-F62F38E83D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3" name="Footer Placeholder 8">
            <a:extLst>
              <a:ext uri="{FF2B5EF4-FFF2-40B4-BE49-F238E27FC236}">
                <a16:creationId xmlns:a16="http://schemas.microsoft.com/office/drawing/2014/main" id="{33A6EEA9-52B7-550C-7CFD-E465C8DB4F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300562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ircles pictures coloured background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38200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7DC5575C-474B-C81C-6517-E882E9E5246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4590896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0" name="Google Shape;128;p36">
            <a:extLst>
              <a:ext uri="{FF2B5EF4-FFF2-40B4-BE49-F238E27FC236}">
                <a16:creationId xmlns:a16="http://schemas.microsoft.com/office/drawing/2014/main" id="{948E1B30-A652-44AE-9B5E-AC9365965BF4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343593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4D01C79-8E51-7320-51B2-6B4D1CD158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3" name="Picture 2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6200794-8F7F-E0F0-3735-90CCC24A8A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6271D99-21D4-ED76-0E54-1ECA6FD71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4" name="Footer Placeholder 8">
            <a:extLst>
              <a:ext uri="{FF2B5EF4-FFF2-40B4-BE49-F238E27FC236}">
                <a16:creationId xmlns:a16="http://schemas.microsoft.com/office/drawing/2014/main" id="{36249086-331D-49C8-6F5E-1FD73ADA23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758344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ircles pictures white backgrou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rgbClr val="00339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38200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7DC5575C-474B-C81C-6517-E882E9E5246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4590896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0" name="Google Shape;128;p36">
            <a:extLst>
              <a:ext uri="{FF2B5EF4-FFF2-40B4-BE49-F238E27FC236}">
                <a16:creationId xmlns:a16="http://schemas.microsoft.com/office/drawing/2014/main" id="{948E1B30-A652-44AE-9B5E-AC9365965BF4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343593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37EF38B-E8AF-66F2-44F8-7A5DA7FF34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3" name="Footer Placeholder 8">
            <a:extLst>
              <a:ext uri="{FF2B5EF4-FFF2-40B4-BE49-F238E27FC236}">
                <a16:creationId xmlns:a16="http://schemas.microsoft.com/office/drawing/2014/main" id="{0850E44D-CF7B-5CF4-6BF7-5B2F65007A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470603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ircles pictures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4" name="Google Shape;128;p36">
            <a:extLst>
              <a:ext uri="{FF2B5EF4-FFF2-40B4-BE49-F238E27FC236}">
                <a16:creationId xmlns:a16="http://schemas.microsoft.com/office/drawing/2014/main" id="{C6066961-5253-C2E8-C59C-7D3AEA190748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644073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87354" y="1792421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Google Shape;128;p36">
            <a:extLst>
              <a:ext uri="{FF2B5EF4-FFF2-40B4-BE49-F238E27FC236}">
                <a16:creationId xmlns:a16="http://schemas.microsoft.com/office/drawing/2014/main" id="{530B519E-B8E9-0851-34A7-4EBCABDB1F24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838198" y="3793520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B7CC6BA2-60D9-1664-3253-8468AB06B3BA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2887352" y="3941868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Google Shape;128;p36">
            <a:extLst>
              <a:ext uri="{FF2B5EF4-FFF2-40B4-BE49-F238E27FC236}">
                <a16:creationId xmlns:a16="http://schemas.microsoft.com/office/drawing/2014/main" id="{B0466037-50F3-96B3-1B0E-06D3D18B8BCE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6422796" y="1679603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BC1C8BB-B6BF-EFC9-4FB7-FE68ADABF649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8471950" y="1827951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2B2D1DEC-353D-0530-46BD-FAC7D81DC42A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6422794" y="3829050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EC01048-C2DE-CFE9-C353-8ED3741099B7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8471948" y="3977398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67E4CCE-C35C-C711-24D0-0F4BCA80C2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10" name="Footer Placeholder 8">
            <a:extLst>
              <a:ext uri="{FF2B5EF4-FFF2-40B4-BE49-F238E27FC236}">
                <a16:creationId xmlns:a16="http://schemas.microsoft.com/office/drawing/2014/main" id="{3B38F9D4-3EE2-3396-18AD-F87E421900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3098333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rectangles pictures white background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15" name="Google Shape;97;p33">
            <a:extLst>
              <a:ext uri="{FF2B5EF4-FFF2-40B4-BE49-F238E27FC236}">
                <a16:creationId xmlns:a16="http://schemas.microsoft.com/office/drawing/2014/main" id="{51CBB8A7-3E08-DCAC-14AF-878AC33CDC30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838200" y="1931348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3438DF5-CCC4-87AD-037A-C14F79B626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08868" y="1931348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Google Shape;97;p33">
            <a:extLst>
              <a:ext uri="{FF2B5EF4-FFF2-40B4-BE49-F238E27FC236}">
                <a16:creationId xmlns:a16="http://schemas.microsoft.com/office/drawing/2014/main" id="{BFE9E99F-07A9-26A1-106E-78351E5222CA}"/>
              </a:ext>
            </a:extLst>
          </p:cNvPr>
          <p:cNvSpPr>
            <a:spLocks noGrp="1"/>
          </p:cNvSpPr>
          <p:nvPr>
            <p:ph type="pic" idx="7"/>
          </p:nvPr>
        </p:nvSpPr>
        <p:spPr>
          <a:xfrm>
            <a:off x="838202" y="3740272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8A6A52A8-BCDE-0058-03FA-48265F58CC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08868" y="3740131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Google Shape;95;p33">
            <a:extLst>
              <a:ext uri="{FF2B5EF4-FFF2-40B4-BE49-F238E27FC236}">
                <a16:creationId xmlns:a16="http://schemas.microsoft.com/office/drawing/2014/main" id="{A15E4B72-6400-86B0-FD40-4FCA9F38655E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80157" y="1931348"/>
            <a:ext cx="2461593" cy="163815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76022ECE-0EE9-F2CA-72F3-353CAD2AB4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587" y="1931348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97;p33">
            <a:extLst>
              <a:ext uri="{FF2B5EF4-FFF2-40B4-BE49-F238E27FC236}">
                <a16:creationId xmlns:a16="http://schemas.microsoft.com/office/drawing/2014/main" id="{0D3E0C88-3573-7B0F-D8F7-5AAD283A42F2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6180157" y="3740272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5F2FF4C0-B8CC-5E9A-7FF2-0BA1FD8666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91587" y="3740131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3F815C1-0113-F490-4A53-0227959CF6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40C61561-6F08-5417-8327-52799F6125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0112126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 squared pictures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Google Shape;114;p35">
            <a:extLst>
              <a:ext uri="{FF2B5EF4-FFF2-40B4-BE49-F238E27FC236}">
                <a16:creationId xmlns:a16="http://schemas.microsoft.com/office/drawing/2014/main" id="{28399EF8-5B4D-A564-C46D-6AC3EE3700F1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61373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4" name="Google Shape;115;p35">
            <a:extLst>
              <a:ext uri="{FF2B5EF4-FFF2-40B4-BE49-F238E27FC236}">
                <a16:creationId xmlns:a16="http://schemas.microsoft.com/office/drawing/2014/main" id="{1DB67F50-B209-813A-55E2-A45CCD6BCAE1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2993028" y="161373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5" name="Google Shape;116;p35">
            <a:extLst>
              <a:ext uri="{FF2B5EF4-FFF2-40B4-BE49-F238E27FC236}">
                <a16:creationId xmlns:a16="http://schemas.microsoft.com/office/drawing/2014/main" id="{80AA888C-2660-9749-11E6-8A96DD56EAC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5147856" y="1613729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8" name="Google Shape;117;p35">
            <a:extLst>
              <a:ext uri="{FF2B5EF4-FFF2-40B4-BE49-F238E27FC236}">
                <a16:creationId xmlns:a16="http://schemas.microsoft.com/office/drawing/2014/main" id="{95752BFF-4A6F-68EA-E048-C405D776F6A9}"/>
              </a:ext>
            </a:extLst>
          </p:cNvPr>
          <p:cNvSpPr>
            <a:spLocks noGrp="1"/>
          </p:cNvSpPr>
          <p:nvPr>
            <p:ph type="pic" idx="5"/>
          </p:nvPr>
        </p:nvSpPr>
        <p:spPr>
          <a:xfrm>
            <a:off x="7302684" y="161372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9" name="Google Shape;118;p35">
            <a:extLst>
              <a:ext uri="{FF2B5EF4-FFF2-40B4-BE49-F238E27FC236}">
                <a16:creationId xmlns:a16="http://schemas.microsoft.com/office/drawing/2014/main" id="{69A61CD2-9393-897F-4851-B55A256B6577}"/>
              </a:ext>
            </a:extLst>
          </p:cNvPr>
          <p:cNvSpPr>
            <a:spLocks noGrp="1"/>
          </p:cNvSpPr>
          <p:nvPr>
            <p:ph type="pic" idx="6"/>
          </p:nvPr>
        </p:nvSpPr>
        <p:spPr>
          <a:xfrm>
            <a:off x="9457512" y="161372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5" name="Google Shape;114;p35">
            <a:extLst>
              <a:ext uri="{FF2B5EF4-FFF2-40B4-BE49-F238E27FC236}">
                <a16:creationId xmlns:a16="http://schemas.microsoft.com/office/drawing/2014/main" id="{5BBBB0BA-17D9-1A2A-5573-A96E32CB11C7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838200" y="379976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6" name="Google Shape;115;p35">
            <a:extLst>
              <a:ext uri="{FF2B5EF4-FFF2-40B4-BE49-F238E27FC236}">
                <a16:creationId xmlns:a16="http://schemas.microsoft.com/office/drawing/2014/main" id="{E234676C-5503-D335-7C9F-8EBF756F24A7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2993028" y="379976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7" name="Google Shape;116;p35">
            <a:extLst>
              <a:ext uri="{FF2B5EF4-FFF2-40B4-BE49-F238E27FC236}">
                <a16:creationId xmlns:a16="http://schemas.microsoft.com/office/drawing/2014/main" id="{8C059826-5CA9-F193-6C89-8B0DECF9ACE5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5147856" y="3799759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8" name="Google Shape;117;p35">
            <a:extLst>
              <a:ext uri="{FF2B5EF4-FFF2-40B4-BE49-F238E27FC236}">
                <a16:creationId xmlns:a16="http://schemas.microsoft.com/office/drawing/2014/main" id="{E57729DD-0495-06CF-3D2B-B8EC5F7D6EF2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7302684" y="379975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9" name="Google Shape;118;p35">
            <a:extLst>
              <a:ext uri="{FF2B5EF4-FFF2-40B4-BE49-F238E27FC236}">
                <a16:creationId xmlns:a16="http://schemas.microsoft.com/office/drawing/2014/main" id="{DDFD3960-357B-A667-2997-F567232AE448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9457512" y="379975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94EF7B-6FA5-122A-260D-E885CDDAA5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7" name="Footer Placeholder 8">
            <a:extLst>
              <a:ext uri="{FF2B5EF4-FFF2-40B4-BE49-F238E27FC236}">
                <a16:creationId xmlns:a16="http://schemas.microsoft.com/office/drawing/2014/main" id="{2F8295BB-BABD-70B5-D58D-1DF08E62A28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6520039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quared pictures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Google Shape;114;p35">
            <a:extLst>
              <a:ext uri="{FF2B5EF4-FFF2-40B4-BE49-F238E27FC236}">
                <a16:creationId xmlns:a16="http://schemas.microsoft.com/office/drawing/2014/main" id="{28399EF8-5B4D-A564-C46D-6AC3EE3700F1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82651" y="2079625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4" name="Google Shape;115;p35">
            <a:extLst>
              <a:ext uri="{FF2B5EF4-FFF2-40B4-BE49-F238E27FC236}">
                <a16:creationId xmlns:a16="http://schemas.microsoft.com/office/drawing/2014/main" id="{1DB67F50-B209-813A-55E2-A45CCD6BCAE1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4746625" y="2079624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2" name="Google Shape;121;p35">
            <a:extLst>
              <a:ext uri="{FF2B5EF4-FFF2-40B4-BE49-F238E27FC236}">
                <a16:creationId xmlns:a16="http://schemas.microsoft.com/office/drawing/2014/main" id="{2EA4C09F-A3D0-2FDF-C8EF-EDEF2FCF78CE}"/>
              </a:ext>
            </a:extLst>
          </p:cNvPr>
          <p:cNvSpPr>
            <a:spLocks noGrp="1"/>
          </p:cNvSpPr>
          <p:nvPr>
            <p:ph type="pic" idx="9"/>
          </p:nvPr>
        </p:nvSpPr>
        <p:spPr>
          <a:xfrm>
            <a:off x="8655051" y="2079623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0CC5C1-4287-4FC9-8450-3D86D951FE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F95AF122-27C1-57B4-2A7C-54A134842A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4861404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quared pictures coloured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8" name="Google Shape;114;p35">
            <a:extLst>
              <a:ext uri="{FF2B5EF4-FFF2-40B4-BE49-F238E27FC236}">
                <a16:creationId xmlns:a16="http://schemas.microsoft.com/office/drawing/2014/main" id="{F38470BA-1066-4059-A16D-B9EE9722C73D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82651" y="2079625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0" name="Google Shape;115;p35">
            <a:extLst>
              <a:ext uri="{FF2B5EF4-FFF2-40B4-BE49-F238E27FC236}">
                <a16:creationId xmlns:a16="http://schemas.microsoft.com/office/drawing/2014/main" id="{4C5EDD4B-6148-8C81-CEE4-C4C5BFE4E787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4746625" y="2079624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9" name="Google Shape;121;p35">
            <a:extLst>
              <a:ext uri="{FF2B5EF4-FFF2-40B4-BE49-F238E27FC236}">
                <a16:creationId xmlns:a16="http://schemas.microsoft.com/office/drawing/2014/main" id="{85A61031-57E6-E855-38A1-FA502D6C575D}"/>
              </a:ext>
            </a:extLst>
          </p:cNvPr>
          <p:cNvSpPr>
            <a:spLocks noGrp="1"/>
          </p:cNvSpPr>
          <p:nvPr>
            <p:ph type="pic" idx="9"/>
          </p:nvPr>
        </p:nvSpPr>
        <p:spPr>
          <a:xfrm>
            <a:off x="8655051" y="2079623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pic>
        <p:nvPicPr>
          <p:cNvPr id="3" name="Picture 2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EC730096-D3D5-78FF-DEE5-BE9525C4DB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4" name="Picture 3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F9F566B8-5CFB-8DB0-6A67-925C39BEFB8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7800A1-1EE4-975A-7B55-1404DB41F0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D39D4F72-AD6A-6B47-A2FF-9CFB1C55FFA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698009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st page with credi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444;p20">
            <a:extLst>
              <a:ext uri="{FF2B5EF4-FFF2-40B4-BE49-F238E27FC236}">
                <a16:creationId xmlns:a16="http://schemas.microsoft.com/office/drawing/2014/main" id="{DA7E9652-CF81-1788-7674-E1FA25BFE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8200" y="3471269"/>
            <a:ext cx="1023496" cy="35809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144BEB-A192-AF1A-3CE0-A12C2705D8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3996499"/>
            <a:ext cx="10515600" cy="16668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oogle Shape;444;p20">
            <a:extLst>
              <a:ext uri="{FF2B5EF4-FFF2-40B4-BE49-F238E27FC236}">
                <a16:creationId xmlns:a16="http://schemas.microsoft.com/office/drawing/2014/main" id="{8A55753B-1E31-7005-E76C-7A1B520A3A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838200" y="3471269"/>
            <a:ext cx="1023496" cy="358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FE782E-88D7-720D-47B0-E5C4BDBFE0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2134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1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82"/>
          </a:p>
        </p:txBody>
      </p:sp>
      <p:sp>
        <p:nvSpPr>
          <p:cNvPr id="5" name="Rectangle 4"/>
          <p:cNvSpPr/>
          <p:nvPr userDrawn="1"/>
        </p:nvSpPr>
        <p:spPr>
          <a:xfrm>
            <a:off x="1" y="1078174"/>
            <a:ext cx="12192000" cy="5779827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82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4" y="258042"/>
            <a:ext cx="1659793" cy="1152461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3"/>
            <a:ext cx="10065224" cy="2149524"/>
          </a:xfrm>
        </p:spPr>
        <p:txBody>
          <a:bodyPr wrap="none" anchor="t">
            <a:no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1" y="1978926"/>
            <a:ext cx="0" cy="4879076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60" y="6619163"/>
            <a:ext cx="707408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82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71352" y="4418049"/>
            <a:ext cx="10065224" cy="897754"/>
          </a:xfrm>
        </p:spPr>
        <p:txBody>
          <a:bodyPr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147" indent="0" algn="ctr">
              <a:buNone/>
              <a:defRPr sz="1999"/>
            </a:lvl2pPr>
            <a:lvl3pPr marL="914296" indent="0" algn="ctr">
              <a:buNone/>
              <a:defRPr sz="1800"/>
            </a:lvl3pPr>
            <a:lvl4pPr marL="1371443" indent="0" algn="ctr">
              <a:buNone/>
              <a:defRPr sz="1600"/>
            </a:lvl4pPr>
            <a:lvl5pPr marL="1828590" indent="0" algn="ctr">
              <a:buNone/>
              <a:defRPr sz="1600"/>
            </a:lvl5pPr>
            <a:lvl6pPr marL="2285738" indent="0" algn="ctr">
              <a:buNone/>
              <a:defRPr sz="1600"/>
            </a:lvl6pPr>
            <a:lvl7pPr marL="2742885" indent="0" algn="ctr">
              <a:buNone/>
              <a:defRPr sz="1600"/>
            </a:lvl7pPr>
            <a:lvl8pPr marL="3200032" indent="0" algn="ctr">
              <a:buNone/>
              <a:defRPr sz="1600"/>
            </a:lvl8pPr>
            <a:lvl9pPr marL="3657181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1" y="5557905"/>
            <a:ext cx="5040313" cy="528997"/>
          </a:xfrm>
        </p:spPr>
        <p:txBody>
          <a:bodyPr>
            <a:noAutofit/>
          </a:bodyPr>
          <a:lstStyle>
            <a:lvl1pPr marL="0" indent="0" algn="r">
              <a:buFontTx/>
              <a:buNone/>
              <a:defRPr sz="2199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116012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D5B256C-F848-9C9F-2A9C-E218DE9A1995}"/>
              </a:ext>
            </a:extLst>
          </p:cNvPr>
          <p:cNvSpPr/>
          <p:nvPr userDrawn="1"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>
              <a:solidFill>
                <a:schemeClr val="bg1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8">
            <a:extLst>
              <a:ext uri="{FF2B5EF4-FFF2-40B4-BE49-F238E27FC236}">
                <a16:creationId xmlns:a16="http://schemas.microsoft.com/office/drawing/2014/main" id="{A1F22256-0B85-5AAD-C0B2-E8F5E3C500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2035092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850288"/>
            <a:ext cx="12192000" cy="5018346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1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82"/>
          </a:p>
        </p:txBody>
      </p:sp>
      <p:sp>
        <p:nvSpPr>
          <p:cNvPr id="5" name="Rectangle 4"/>
          <p:cNvSpPr/>
          <p:nvPr userDrawn="1"/>
        </p:nvSpPr>
        <p:spPr>
          <a:xfrm>
            <a:off x="1" y="1078174"/>
            <a:ext cx="12192000" cy="28908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82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4" y="258042"/>
            <a:ext cx="1659793" cy="1152461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3"/>
            <a:ext cx="10065224" cy="872647"/>
          </a:xfrm>
        </p:spPr>
        <p:txBody>
          <a:bodyPr anchor="t">
            <a:norm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1" y="1978926"/>
            <a:ext cx="0" cy="4879076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60" y="6619163"/>
            <a:ext cx="707408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82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71352" y="3067469"/>
            <a:ext cx="10065224" cy="897754"/>
          </a:xfrm>
        </p:spPr>
        <p:txBody>
          <a:bodyPr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147" indent="0" algn="ctr">
              <a:buNone/>
              <a:defRPr sz="1999"/>
            </a:lvl2pPr>
            <a:lvl3pPr marL="914296" indent="0" algn="ctr">
              <a:buNone/>
              <a:defRPr sz="1800"/>
            </a:lvl3pPr>
            <a:lvl4pPr marL="1371443" indent="0" algn="ctr">
              <a:buNone/>
              <a:defRPr sz="1600"/>
            </a:lvl4pPr>
            <a:lvl5pPr marL="1828590" indent="0" algn="ctr">
              <a:buNone/>
              <a:defRPr sz="1600"/>
            </a:lvl5pPr>
            <a:lvl6pPr marL="2285738" indent="0" algn="ctr">
              <a:buNone/>
              <a:defRPr sz="1600"/>
            </a:lvl6pPr>
            <a:lvl7pPr marL="2742885" indent="0" algn="ctr">
              <a:buNone/>
              <a:defRPr sz="1600"/>
            </a:lvl7pPr>
            <a:lvl8pPr marL="3200032" indent="0" algn="ctr">
              <a:buNone/>
              <a:defRPr sz="1600"/>
            </a:lvl8pPr>
            <a:lvl9pPr marL="3657181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1" y="5783537"/>
            <a:ext cx="5040313" cy="528997"/>
          </a:xfrm>
        </p:spPr>
        <p:txBody>
          <a:bodyPr anchor="b" anchorCtr="0">
            <a:noAutofit/>
          </a:bodyPr>
          <a:lstStyle>
            <a:lvl1pPr marL="0" indent="0" algn="r">
              <a:buFontTx/>
              <a:buNone/>
              <a:defRPr sz="2199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404015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802219"/>
            <a:ext cx="12192000" cy="6059194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5289" y="1078173"/>
            <a:ext cx="12197346" cy="5783239"/>
          </a:xfrm>
          <a:prstGeom prst="rect">
            <a:avLst/>
          </a:prstGeom>
          <a:solidFill>
            <a:srgbClr val="024EA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82">
              <a:solidFill>
                <a:schemeClr val="accent4"/>
              </a:solidFill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1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82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3"/>
            <a:ext cx="10065224" cy="2149524"/>
          </a:xfrm>
        </p:spPr>
        <p:txBody>
          <a:bodyPr wrap="none" anchor="t">
            <a:no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1" y="1978926"/>
            <a:ext cx="0" cy="4879076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60" y="6619163"/>
            <a:ext cx="707408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82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1071352" y="4418049"/>
            <a:ext cx="10065224" cy="897754"/>
          </a:xfrm>
        </p:spPr>
        <p:txBody>
          <a:bodyPr wrap="none"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147" indent="0" algn="ctr">
              <a:buNone/>
              <a:defRPr sz="1999"/>
            </a:lvl2pPr>
            <a:lvl3pPr marL="914296" indent="0" algn="ctr">
              <a:buNone/>
              <a:defRPr sz="1800"/>
            </a:lvl3pPr>
            <a:lvl4pPr marL="1371443" indent="0" algn="ctr">
              <a:buNone/>
              <a:defRPr sz="1600"/>
            </a:lvl4pPr>
            <a:lvl5pPr marL="1828590" indent="0" algn="ctr">
              <a:buNone/>
              <a:defRPr sz="1600"/>
            </a:lvl5pPr>
            <a:lvl6pPr marL="2285738" indent="0" algn="ctr">
              <a:buNone/>
              <a:defRPr sz="1600"/>
            </a:lvl6pPr>
            <a:lvl7pPr marL="2742885" indent="0" algn="ctr">
              <a:buNone/>
              <a:defRPr sz="1600"/>
            </a:lvl7pPr>
            <a:lvl8pPr marL="3200032" indent="0" algn="ctr">
              <a:buNone/>
              <a:defRPr sz="1600"/>
            </a:lvl8pPr>
            <a:lvl9pPr marL="3657181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4" y="258042"/>
            <a:ext cx="1659793" cy="1152461"/>
          </a:xfrm>
          <a:prstGeom prst="rect">
            <a:avLst/>
          </a:prstGeom>
        </p:spPr>
      </p:pic>
      <p:sp>
        <p:nvSpPr>
          <p:cNvPr id="16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1" y="5557905"/>
            <a:ext cx="5040313" cy="528997"/>
          </a:xfrm>
        </p:spPr>
        <p:txBody>
          <a:bodyPr wrap="none">
            <a:noAutofit/>
          </a:bodyPr>
          <a:lstStyle>
            <a:lvl1pPr marL="0" indent="0" algn="r">
              <a:buFontTx/>
              <a:buNone/>
              <a:defRPr sz="2199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66427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1"/>
            <a:ext cx="12192000" cy="68580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82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0189" y="1122363"/>
            <a:ext cx="10676039" cy="2387601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0189" y="3602038"/>
            <a:ext cx="10676039" cy="1655762"/>
          </a:xfrm>
        </p:spPr>
        <p:txBody>
          <a:bodyPr>
            <a:noAutofit/>
          </a:bodyPr>
          <a:lstStyle>
            <a:lvl1pPr marL="0" indent="0" algn="l">
              <a:buNone/>
              <a:defRPr sz="2399">
                <a:solidFill>
                  <a:schemeClr val="bg1"/>
                </a:solidFill>
              </a:defRPr>
            </a:lvl1pPr>
            <a:lvl2pPr marL="457147" indent="0" algn="ctr">
              <a:buNone/>
              <a:defRPr sz="1999"/>
            </a:lvl2pPr>
            <a:lvl3pPr marL="914296" indent="0" algn="ctr">
              <a:buNone/>
              <a:defRPr sz="1800"/>
            </a:lvl3pPr>
            <a:lvl4pPr marL="1371443" indent="0" algn="ctr">
              <a:buNone/>
              <a:defRPr sz="1600"/>
            </a:lvl4pPr>
            <a:lvl5pPr marL="1828590" indent="0" algn="ctr">
              <a:buNone/>
              <a:defRPr sz="1600"/>
            </a:lvl5pPr>
            <a:lvl6pPr marL="2285738" indent="0" algn="ctr">
              <a:buNone/>
              <a:defRPr sz="1600"/>
            </a:lvl6pPr>
            <a:lvl7pPr marL="2742885" indent="0" algn="ctr">
              <a:buNone/>
              <a:defRPr sz="1600"/>
            </a:lvl7pPr>
            <a:lvl8pPr marL="3200032" indent="0" algn="ctr">
              <a:buNone/>
              <a:defRPr sz="1600"/>
            </a:lvl8pPr>
            <a:lvl9pPr marL="3657181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1" y="1"/>
            <a:ext cx="0" cy="3295933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7715" y="6045258"/>
            <a:ext cx="1718512" cy="45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05860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" y="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82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52" y="6045866"/>
            <a:ext cx="1716200" cy="450546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4" y="1122363"/>
            <a:ext cx="10156298" cy="2387601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1" y="1"/>
            <a:ext cx="0" cy="3295933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1070189" y="3602038"/>
            <a:ext cx="10156298" cy="1655762"/>
          </a:xfrm>
        </p:spPr>
        <p:txBody>
          <a:bodyPr>
            <a:noAutofit/>
          </a:bodyPr>
          <a:lstStyle>
            <a:lvl1pPr marL="0" indent="0" algn="l">
              <a:buNone/>
              <a:defRPr sz="2399">
                <a:solidFill>
                  <a:schemeClr val="tx1"/>
                </a:solidFill>
              </a:defRPr>
            </a:lvl1pPr>
            <a:lvl2pPr marL="457147" indent="0" algn="ctr">
              <a:buNone/>
              <a:defRPr sz="1999"/>
            </a:lvl2pPr>
            <a:lvl3pPr marL="914296" indent="0" algn="ctr">
              <a:buNone/>
              <a:defRPr sz="1800"/>
            </a:lvl3pPr>
            <a:lvl4pPr marL="1371443" indent="0" algn="ctr">
              <a:buNone/>
              <a:defRPr sz="1600"/>
            </a:lvl4pPr>
            <a:lvl5pPr marL="1828590" indent="0" algn="ctr">
              <a:buNone/>
              <a:defRPr sz="1600"/>
            </a:lvl5pPr>
            <a:lvl6pPr marL="2285738" indent="0" algn="ctr">
              <a:buNone/>
              <a:defRPr sz="1600"/>
            </a:lvl6pPr>
            <a:lvl7pPr marL="2742885" indent="0" algn="ctr">
              <a:buNone/>
              <a:defRPr sz="1600"/>
            </a:lvl7pPr>
            <a:lvl8pPr marL="3200032" indent="0" algn="ctr">
              <a:buNone/>
              <a:defRPr sz="1600"/>
            </a:lvl8pPr>
            <a:lvl9pPr marL="3657181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008343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" y="2"/>
            <a:ext cx="12192000" cy="34289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82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4" y="1122363"/>
            <a:ext cx="10156298" cy="1240348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1" y="0"/>
            <a:ext cx="0" cy="2362711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838202" y="4160828"/>
            <a:ext cx="10889439" cy="1620145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 marL="457147" indent="0" algn="ctr">
              <a:buNone/>
              <a:defRPr sz="1999"/>
            </a:lvl2pPr>
            <a:lvl3pPr marL="914296" indent="0" algn="ctr">
              <a:buNone/>
              <a:defRPr sz="1800"/>
            </a:lvl3pPr>
            <a:lvl4pPr marL="1371443" indent="0" algn="ctr">
              <a:buNone/>
              <a:defRPr sz="1600"/>
            </a:lvl4pPr>
            <a:lvl5pPr marL="1828590" indent="0" algn="ctr">
              <a:buNone/>
              <a:defRPr sz="1600"/>
            </a:lvl5pPr>
            <a:lvl6pPr marL="2285738" indent="0" algn="ctr">
              <a:buNone/>
              <a:defRPr sz="1600"/>
            </a:lvl6pPr>
            <a:lvl7pPr marL="2742885" indent="0" algn="ctr">
              <a:buNone/>
              <a:defRPr sz="1600"/>
            </a:lvl7pPr>
            <a:lvl8pPr marL="3200032" indent="0" algn="ctr">
              <a:buNone/>
              <a:defRPr sz="1600"/>
            </a:lvl8pPr>
            <a:lvl9pPr marL="3657181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88283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" y="2"/>
            <a:ext cx="12192000" cy="3428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82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4" y="1122363"/>
            <a:ext cx="10156298" cy="1240348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1" y="0"/>
            <a:ext cx="0" cy="2362711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838202" y="4160828"/>
            <a:ext cx="10889439" cy="1620145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 marL="457147" indent="0" algn="ctr">
              <a:buNone/>
              <a:defRPr sz="1999"/>
            </a:lvl2pPr>
            <a:lvl3pPr marL="914296" indent="0" algn="ctr">
              <a:buNone/>
              <a:defRPr sz="1800"/>
            </a:lvl3pPr>
            <a:lvl4pPr marL="1371443" indent="0" algn="ctr">
              <a:buNone/>
              <a:defRPr sz="1600"/>
            </a:lvl4pPr>
            <a:lvl5pPr marL="1828590" indent="0" algn="ctr">
              <a:buNone/>
              <a:defRPr sz="1600"/>
            </a:lvl5pPr>
            <a:lvl6pPr marL="2285738" indent="0" algn="ctr">
              <a:buNone/>
              <a:defRPr sz="1600"/>
            </a:lvl6pPr>
            <a:lvl7pPr marL="2742885" indent="0" algn="ctr">
              <a:buNone/>
              <a:defRPr sz="1600"/>
            </a:lvl7pPr>
            <a:lvl8pPr marL="3200032" indent="0" algn="ctr">
              <a:buNone/>
              <a:defRPr sz="1600"/>
            </a:lvl8pPr>
            <a:lvl9pPr marL="3657181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18401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905698" cy="388190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/>
            </a:lvl1pPr>
            <a:lvl2pPr>
              <a:lnSpc>
                <a:spcPct val="100000"/>
              </a:lnSpc>
              <a:spcAft>
                <a:spcPts val="1800"/>
              </a:spcAft>
              <a:defRPr/>
            </a:lvl2pPr>
            <a:lvl3pPr>
              <a:lnSpc>
                <a:spcPct val="100000"/>
              </a:lnSpc>
              <a:spcAft>
                <a:spcPts val="1800"/>
              </a:spcAft>
              <a:defRPr/>
            </a:lvl3pPr>
            <a:lvl4pPr>
              <a:lnSpc>
                <a:spcPct val="100000"/>
              </a:lnSpc>
              <a:spcAft>
                <a:spcPts val="1800"/>
              </a:spcAft>
              <a:defRPr/>
            </a:lvl4pPr>
            <a:lvl5pPr>
              <a:lnSpc>
                <a:spcPct val="100000"/>
              </a:lnSpc>
              <a:spcAft>
                <a:spcPts val="1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83820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1"/>
            <a:ext cx="10515600" cy="782358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941472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6"/>
            <a:ext cx="5328001" cy="3906435"/>
          </a:xfrm>
        </p:spPr>
        <p:txBody>
          <a:bodyPr>
            <a:noAutofit/>
          </a:bodyPr>
          <a:lstStyle>
            <a:lvl1pPr>
              <a:spcAft>
                <a:spcPts val="1800"/>
              </a:spcAft>
              <a:defRPr/>
            </a:lvl1pPr>
            <a:lvl2pPr>
              <a:spcAft>
                <a:spcPts val="1800"/>
              </a:spcAft>
              <a:defRPr/>
            </a:lvl2pPr>
            <a:lvl3pPr>
              <a:spcAft>
                <a:spcPts val="1800"/>
              </a:spcAft>
              <a:defRPr/>
            </a:lvl3pPr>
            <a:lvl4pPr>
              <a:spcAft>
                <a:spcPts val="1800"/>
              </a:spcAft>
              <a:defRPr/>
            </a:lvl4pPr>
            <a:lvl5pPr>
              <a:spcAft>
                <a:spcPts val="1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249" y="1825626"/>
            <a:ext cx="5328001" cy="3906435"/>
          </a:xfrm>
          <a:noFill/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83820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970722" y="482861"/>
            <a:ext cx="10515600" cy="782358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177483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6"/>
            <a:ext cx="5328001" cy="3906435"/>
          </a:xfrm>
        </p:spPr>
        <p:txBody>
          <a:bodyPr>
            <a:noAutofit/>
          </a:bodyPr>
          <a:lstStyle>
            <a:lvl3pPr>
              <a:spcBef>
                <a:spcPts val="0"/>
              </a:spcBef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249" y="1825626"/>
            <a:ext cx="5328001" cy="3906435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83820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970722" y="482861"/>
            <a:ext cx="10515600" cy="782358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12684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6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604980" y="1825625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8371762" y="1825625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83820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970722" y="482861"/>
            <a:ext cx="10515600" cy="782358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243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8D58619-8012-9B7D-9C59-16671B374575}"/>
              </a:ext>
            </a:extLst>
          </p:cNvPr>
          <p:cNvSpPr/>
          <p:nvPr userDrawn="1"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8">
            <a:extLst>
              <a:ext uri="{FF2B5EF4-FFF2-40B4-BE49-F238E27FC236}">
                <a16:creationId xmlns:a16="http://schemas.microsoft.com/office/drawing/2014/main" id="{A0835BD4-2C09-6FBA-FC30-3BD6A28667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81374854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2"/>
            <a:ext cx="5157787" cy="823913"/>
          </a:xfrm>
        </p:spPr>
        <p:txBody>
          <a:bodyPr wrap="square" anchor="b"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147" indent="0">
              <a:buNone/>
              <a:defRPr sz="1999" b="1"/>
            </a:lvl2pPr>
            <a:lvl3pPr marL="914296" indent="0">
              <a:buNone/>
              <a:defRPr sz="1800" b="1"/>
            </a:lvl3pPr>
            <a:lvl4pPr marL="1371443" indent="0">
              <a:buNone/>
              <a:defRPr sz="1600" b="1"/>
            </a:lvl4pPr>
            <a:lvl5pPr marL="1828590" indent="0">
              <a:buNone/>
              <a:defRPr sz="1600" b="1"/>
            </a:lvl5pPr>
            <a:lvl6pPr marL="2285738" indent="0">
              <a:buNone/>
              <a:defRPr sz="1600" b="1"/>
            </a:lvl6pPr>
            <a:lvl7pPr marL="2742885" indent="0">
              <a:buNone/>
              <a:defRPr sz="1600" b="1"/>
            </a:lvl7pPr>
            <a:lvl8pPr marL="3200032" indent="0">
              <a:buNone/>
              <a:defRPr sz="1600" b="1"/>
            </a:lvl8pPr>
            <a:lvl9pPr marL="365718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097332"/>
          </a:xfrm>
        </p:spPr>
        <p:txBody>
          <a:bodyPr wrap="square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2"/>
            <a:ext cx="5183188" cy="823913"/>
          </a:xfrm>
          <a:noFill/>
        </p:spPr>
        <p:txBody>
          <a:bodyPr wrap="square" anchor="b"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147" indent="0">
              <a:buNone/>
              <a:defRPr sz="1999" b="1"/>
            </a:lvl2pPr>
            <a:lvl3pPr marL="914296" indent="0">
              <a:buNone/>
              <a:defRPr sz="1800" b="1"/>
            </a:lvl3pPr>
            <a:lvl4pPr marL="1371443" indent="0">
              <a:buNone/>
              <a:defRPr sz="1600" b="1"/>
            </a:lvl4pPr>
            <a:lvl5pPr marL="1828590" indent="0">
              <a:buNone/>
              <a:defRPr sz="1600" b="1"/>
            </a:lvl5pPr>
            <a:lvl6pPr marL="2285738" indent="0">
              <a:buNone/>
              <a:defRPr sz="1600" b="1"/>
            </a:lvl6pPr>
            <a:lvl7pPr marL="2742885" indent="0">
              <a:buNone/>
              <a:defRPr sz="1600" b="1"/>
            </a:lvl7pPr>
            <a:lvl8pPr marL="3200032" indent="0">
              <a:buNone/>
              <a:defRPr sz="1600" b="1"/>
            </a:lvl8pPr>
            <a:lvl9pPr marL="365718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6"/>
            <a:ext cx="5183188" cy="3097332"/>
          </a:xfrm>
        </p:spPr>
        <p:txBody>
          <a:bodyPr wrap="square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83820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970722" y="482861"/>
            <a:ext cx="10515600" cy="782358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004639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20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1"/>
            <a:ext cx="10515600" cy="782358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67765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59634" y="-59635"/>
            <a:ext cx="6155635" cy="6983896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3214048" y="1992573"/>
            <a:ext cx="8550322" cy="36166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82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9447" y="743803"/>
            <a:ext cx="544923" cy="54492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8331" y="1992573"/>
            <a:ext cx="8226040" cy="3616658"/>
          </a:xfrm>
          <a:solidFill>
            <a:schemeClr val="bg1"/>
          </a:solidFill>
        </p:spPr>
        <p:txBody>
          <a:bodyPr lIns="360000" tIns="360000" rIns="360000" bIns="360000" anchor="ctr" anchorCtr="0">
            <a:noAutofit/>
          </a:bodyPr>
          <a:lstStyle>
            <a:lvl1pPr marL="0" indent="0">
              <a:buFontTx/>
              <a:buNone/>
              <a:defRPr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5646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Content (half p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7057" y="1825626"/>
            <a:ext cx="4926841" cy="3769957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6817056" y="482861"/>
            <a:ext cx="4669266" cy="782358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46382" y="-46383"/>
            <a:ext cx="6142383" cy="6964017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02266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20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1"/>
            <a:ext cx="10515600" cy="782358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70722" y="2284668"/>
            <a:ext cx="3141663" cy="2090736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901451" y="2284670"/>
            <a:ext cx="3141663" cy="2090736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436087" y="2284668"/>
            <a:ext cx="3141663" cy="2090736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1206773" y="4038686"/>
            <a:ext cx="2669558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1999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4672139" y="4041945"/>
            <a:ext cx="2669558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1999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8137503" y="4037438"/>
            <a:ext cx="2669558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1999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7399032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20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1"/>
            <a:ext cx="10515600" cy="782358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713869" y="2159956"/>
            <a:ext cx="2461591" cy="1638158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713868" y="3968881"/>
            <a:ext cx="2461591" cy="1638158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324548" y="2159957"/>
            <a:ext cx="2461593" cy="1638159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8935227" y="3968880"/>
            <a:ext cx="2520000" cy="1638158"/>
          </a:xfrm>
          <a:noFill/>
        </p:spPr>
        <p:txBody>
          <a:bodyPr tIns="90000"/>
          <a:lstStyle>
            <a:lvl1pPr marL="0" indent="0" algn="l">
              <a:buNone/>
              <a:defRPr sz="1999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1033617" y="2159959"/>
            <a:ext cx="2520000" cy="1638159"/>
          </a:xfrm>
          <a:noFill/>
        </p:spPr>
        <p:txBody>
          <a:bodyPr tIns="90000"/>
          <a:lstStyle>
            <a:lvl1pPr marL="0" indent="0" algn="r">
              <a:buNone/>
              <a:defRPr sz="1999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6324550" y="3968880"/>
            <a:ext cx="2461591" cy="1638158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20"/>
          </p:nvPr>
        </p:nvSpPr>
        <p:spPr>
          <a:xfrm>
            <a:off x="1033617" y="3968881"/>
            <a:ext cx="2520000" cy="1638158"/>
          </a:xfrm>
          <a:noFill/>
        </p:spPr>
        <p:txBody>
          <a:bodyPr tIns="90000"/>
          <a:lstStyle>
            <a:lvl1pPr marL="0" indent="0" algn="r">
              <a:buNone/>
              <a:defRPr sz="1999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21"/>
          </p:nvPr>
        </p:nvSpPr>
        <p:spPr>
          <a:xfrm>
            <a:off x="8966322" y="2159957"/>
            <a:ext cx="2520000" cy="1638159"/>
          </a:xfrm>
          <a:noFill/>
        </p:spPr>
        <p:txBody>
          <a:bodyPr tIns="90000"/>
          <a:lstStyle>
            <a:lvl1pPr marL="0" indent="0" algn="l">
              <a:buNone/>
              <a:defRPr sz="1999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2464064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" y="1"/>
            <a:ext cx="12192000" cy="3429001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2646644"/>
            <a:ext cx="10515600" cy="782358"/>
          </a:xfrm>
          <a:solidFill>
            <a:schemeClr val="bg1"/>
          </a:solidFill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838201" y="3630614"/>
            <a:ext cx="10515600" cy="2035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7783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8844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145A3C0-5810-CECB-04D1-E370BADB2EE8}"/>
              </a:ext>
            </a:extLst>
          </p:cNvPr>
          <p:cNvSpPr/>
          <p:nvPr userDrawn="1"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0155"/>
            <a:ext cx="10515600" cy="816904"/>
          </a:xfrm>
          <a:solidFill>
            <a:schemeClr val="bg1"/>
          </a:solidFill>
        </p:spPr>
        <p:txBody>
          <a:bodyPr lIns="180000" tIns="144000" rIns="144000" bIns="144000" anchor="ctr"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482397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BD178DF-B2B3-E383-43AA-D54BBF2273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C194F48-423C-93CB-1A61-CE12CAB5B4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10" name="Footer Placeholder 8">
            <a:extLst>
              <a:ext uri="{FF2B5EF4-FFF2-40B4-BE49-F238E27FC236}">
                <a16:creationId xmlns:a16="http://schemas.microsoft.com/office/drawing/2014/main" id="{5037411D-B917-4DD6-582A-69CDCB27DA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540935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9526B31-D383-5ABA-08B1-8097743DECE0}"/>
              </a:ext>
            </a:extLst>
          </p:cNvPr>
          <p:cNvSpPr/>
          <p:nvPr userDrawn="1"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0155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482397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 descr="A blue flag with yellow stars&#10;&#10;Description automatically generated">
            <a:extLst>
              <a:ext uri="{FF2B5EF4-FFF2-40B4-BE49-F238E27FC236}">
                <a16:creationId xmlns:a16="http://schemas.microsoft.com/office/drawing/2014/main" id="{D7151F52-9DDF-CEC4-58EC-587B7A1D77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8" name="Picture 7" descr="A blue flag with yellow stars&#10;&#10;Description automatically generated">
            <a:extLst>
              <a:ext uri="{FF2B5EF4-FFF2-40B4-BE49-F238E27FC236}">
                <a16:creationId xmlns:a16="http://schemas.microsoft.com/office/drawing/2014/main" id="{8B94F84F-1590-9DE6-C3AC-9FBA58E40E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sp>
        <p:nvSpPr>
          <p:cNvPr id="10" name="Footer Placeholder 8">
            <a:extLst>
              <a:ext uri="{FF2B5EF4-FFF2-40B4-BE49-F238E27FC236}">
                <a16:creationId xmlns:a16="http://schemas.microsoft.com/office/drawing/2014/main" id="{6D8387C3-85B8-44CF-42FB-C414F5876B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498516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BBD8A8F-01F7-069C-2D69-AFCA2F78DF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38473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87499CD-21D1-84C4-7FD1-F33A396395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3A7104ED-A036-D2F4-B40F-5A65C505AC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39922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and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509BE7C2-2602-0313-8D83-EAB1C755A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38473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342900" indent="-342900">
              <a:buClr>
                <a:schemeClr val="tx2"/>
              </a:buClr>
              <a:buSzPct val="150000"/>
              <a:buFont typeface="Arial" panose="020B0604020202020204" pitchFamily="34" charset="0"/>
              <a:buChar char="•"/>
              <a:defRPr sz="2000"/>
            </a:lvl1pPr>
            <a:lvl2pPr>
              <a:buClr>
                <a:schemeClr val="tx2"/>
              </a:buClr>
              <a:buSzPct val="100000"/>
              <a:defRPr sz="1800"/>
            </a:lvl2pPr>
            <a:lvl3pPr>
              <a:buClr>
                <a:schemeClr val="tx2"/>
              </a:buClr>
              <a:defRPr sz="1600"/>
            </a:lvl3pPr>
            <a:lvl4pPr>
              <a:buClr>
                <a:schemeClr val="tx2"/>
              </a:buClr>
              <a:defRPr sz="140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5D43C2E6-DFE0-78B7-AEF2-E94F28383C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2BE520F0-58F1-06F4-10C5-832EFDCE68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749006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41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5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48.xml"/><Relationship Id="rId19" Type="http://schemas.openxmlformats.org/officeDocument/2006/relationships/slideLayout" Target="../slideLayouts/slideLayout57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0FE374-A678-A684-FA4B-26330CF65F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4A1E0C-386D-FF7A-6872-1942CD43357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838200" y="365126"/>
            <a:ext cx="10515600" cy="8169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EE66B9-5E84-94E6-4EDD-A9E25FB078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42619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0"/>
            <a:endParaRPr lang="en-US" dirty="0"/>
          </a:p>
          <a:p>
            <a:pPr lvl="1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F653097-A9FD-84E7-4EFA-47C8DA4850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Picture 4" descr="A close-up of a line&#10;&#10;Description automatically generated" hidden="1">
            <a:extLst>
              <a:ext uri="{FF2B5EF4-FFF2-40B4-BE49-F238E27FC236}">
                <a16:creationId xmlns:a16="http://schemas.microsoft.com/office/drawing/2014/main" id="{CE57FDCE-6642-0FA5-3739-FA81457769C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1" cstate="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D640C55-B1A0-5DE0-B0E4-F05DE5506E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8" name="Picture 7" descr="A close-up of a line&#10;&#10;Description automatically generated" hidden="1">
            <a:extLst>
              <a:ext uri="{FF2B5EF4-FFF2-40B4-BE49-F238E27FC236}">
                <a16:creationId xmlns:a16="http://schemas.microsoft.com/office/drawing/2014/main" id="{A12B438D-C839-BF7B-253A-401802D9F2AC}"/>
              </a:ext>
            </a:extLst>
          </p:cNvPr>
          <p:cNvPicPr/>
          <p:nvPr userDrawn="1"/>
        </p:nvPicPr>
        <p:blipFill>
          <a:blip r:embed="rId41" cstate="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756ABFE-DCB4-5FCC-525D-A462F5BB02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29934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  <p:sldLayoutId id="2147483936" r:id="rId16"/>
    <p:sldLayoutId id="2147483937" r:id="rId17"/>
    <p:sldLayoutId id="2147483938" r:id="rId18"/>
    <p:sldLayoutId id="2147483939" r:id="rId19"/>
    <p:sldLayoutId id="2147483940" r:id="rId20"/>
    <p:sldLayoutId id="2147483941" r:id="rId21"/>
    <p:sldLayoutId id="2147483942" r:id="rId22"/>
    <p:sldLayoutId id="2147483943" r:id="rId23"/>
    <p:sldLayoutId id="2147483944" r:id="rId24"/>
    <p:sldLayoutId id="2147483945" r:id="rId25"/>
    <p:sldLayoutId id="2147483946" r:id="rId26"/>
    <p:sldLayoutId id="2147483947" r:id="rId27"/>
    <p:sldLayoutId id="2147483948" r:id="rId28"/>
    <p:sldLayoutId id="2147483949" r:id="rId29"/>
    <p:sldLayoutId id="2147483950" r:id="rId30"/>
    <p:sldLayoutId id="2147483951" r:id="rId31"/>
    <p:sldLayoutId id="2147483952" r:id="rId32"/>
    <p:sldLayoutId id="2147483953" r:id="rId33"/>
    <p:sldLayoutId id="2147483954" r:id="rId34"/>
    <p:sldLayoutId id="2147483955" r:id="rId35"/>
    <p:sldLayoutId id="2147483956" r:id="rId36"/>
    <p:sldLayoutId id="2147483957" r:id="rId37"/>
    <p:sldLayoutId id="2147483958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2160" userDrawn="1">
          <p15:clr>
            <a:srgbClr val="F26B43"/>
          </p15:clr>
        </p15:guide>
        <p15:guide id="4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482861"/>
            <a:ext cx="10515600" cy="782358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3881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2" y="6131288"/>
            <a:ext cx="2743199" cy="3651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52" y="6045989"/>
            <a:ext cx="1715733" cy="45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16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61" r:id="rId2"/>
    <p:sldLayoutId id="2147483962" r:id="rId3"/>
    <p:sldLayoutId id="2147483963" r:id="rId4"/>
    <p:sldLayoutId id="2147483964" r:id="rId5"/>
    <p:sldLayoutId id="2147483965" r:id="rId6"/>
    <p:sldLayoutId id="2147483966" r:id="rId7"/>
    <p:sldLayoutId id="2147483967" r:id="rId8"/>
    <p:sldLayoutId id="2147483968" r:id="rId9"/>
    <p:sldLayoutId id="2147483969" r:id="rId10"/>
    <p:sldLayoutId id="2147483970" r:id="rId11"/>
    <p:sldLayoutId id="2147483971" r:id="rId12"/>
    <p:sldLayoutId id="2147483972" r:id="rId13"/>
    <p:sldLayoutId id="2147483973" r:id="rId14"/>
    <p:sldLayoutId id="2147483974" r:id="rId15"/>
    <p:sldLayoutId id="2147483975" r:id="rId16"/>
    <p:sldLayoutId id="2147483976" r:id="rId17"/>
    <p:sldLayoutId id="2147483977" r:id="rId18"/>
    <p:sldLayoutId id="2147483978" r:id="rId19"/>
  </p:sldLayoutIdLst>
  <p:hf sldNum="0" hdr="0" ftr="0" dt="0"/>
  <p:txStyles>
    <p:titleStyle>
      <a:lvl1pPr algn="l" defTabSz="914296" rtl="0" eaLnBrk="1" latinLnBrk="0" hangingPunct="1">
        <a:lnSpc>
          <a:spcPct val="90000"/>
        </a:lnSpc>
        <a:spcBef>
          <a:spcPct val="0"/>
        </a:spcBef>
        <a:buNone/>
        <a:defRPr sz="3999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574" indent="-228574" algn="l" defTabSz="914296" rtl="0" eaLnBrk="1" latinLnBrk="0" hangingPunct="1">
        <a:lnSpc>
          <a:spcPct val="100000"/>
        </a:lnSpc>
        <a:spcBef>
          <a:spcPts val="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1pPr>
      <a:lvl2pPr marL="685721" indent="-228574" algn="l" defTabSz="914296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869" indent="-228574" algn="l" defTabSz="914296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16" indent="-228574" algn="l" defTabSz="914296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3" indent="-228574" algn="l" defTabSz="914296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2" indent="-228574" algn="l" defTabSz="91429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59" indent="-228574" algn="l" defTabSz="91429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06" indent="-228574" algn="l" defTabSz="91429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54" indent="-228574" algn="l" defTabSz="91429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7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3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3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5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1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creativecommons.org/licenses/by/4.0/" TargetMode="External"/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504D590-9922-C06A-407C-2B718394A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7639"/>
            <a:ext cx="10515600" cy="1020337"/>
          </a:xfrm>
        </p:spPr>
        <p:txBody>
          <a:bodyPr/>
          <a:lstStyle/>
          <a:p>
            <a:r>
              <a:rPr lang="en-US" sz="6600" dirty="0"/>
              <a:t>Landscape of EOSC Nodes and Projects</a:t>
            </a:r>
            <a:endParaRPr lang="en-IE" sz="66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E68706F-E58B-D844-F68A-2379B7D107A7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11566" y="4630596"/>
            <a:ext cx="9353366" cy="829204"/>
          </a:xfrm>
        </p:spPr>
        <p:txBody>
          <a:bodyPr/>
          <a:lstStyle/>
          <a:p>
            <a:r>
              <a:rPr lang="en-US" dirty="0"/>
              <a:t>Joint session of the EOSC Federation build-up group and the EOSC Projects Coordination meeting</a:t>
            </a:r>
          </a:p>
          <a:p>
            <a:r>
              <a:rPr lang="en-US" dirty="0"/>
              <a:t>8 July 2026</a:t>
            </a:r>
            <a:endParaRPr lang="en-IE" dirty="0"/>
          </a:p>
        </p:txBody>
      </p:sp>
      <p:pic>
        <p:nvPicPr>
          <p:cNvPr id="9" name="Picture 8" descr="European Commission">
            <a:extLst>
              <a:ext uri="{FF2B5EF4-FFF2-40B4-BE49-F238E27FC236}">
                <a16:creationId xmlns:a16="http://schemas.microsoft.com/office/drawing/2014/main" id="{179F3FC9-B6FB-BFA2-12E7-546955BFD0B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3383" y="5738784"/>
            <a:ext cx="2544024" cy="9410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BC858C-0F20-7077-E055-B58E19BE9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0FF90-9397-8B09-5B00-BC3DD3EDF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360000"/>
            <a:ext cx="10515600" cy="816904"/>
          </a:xfrm>
        </p:spPr>
        <p:txBody>
          <a:bodyPr/>
          <a:lstStyle/>
          <a:p>
            <a:r>
              <a:rPr lang="en-US" sz="3800" dirty="0"/>
              <a:t>Horizon Europe support to EOSC</a:t>
            </a:r>
            <a:endParaRPr lang="en-IE" sz="3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FABBAD-5543-8357-A696-DE75B7DE66E2}"/>
              </a:ext>
            </a:extLst>
          </p:cNvPr>
          <p:cNvSpPr txBox="1"/>
          <p:nvPr/>
        </p:nvSpPr>
        <p:spPr>
          <a:xfrm>
            <a:off x="1361874" y="1796780"/>
            <a:ext cx="9085694" cy="479105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12001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34 grants  //  711 participants  //  370 unique participants</a:t>
            </a:r>
          </a:p>
          <a:p>
            <a:pPr marL="12001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1 procurement (EU Node)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12001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5 topics  //  13 projects</a:t>
            </a:r>
          </a:p>
          <a:p>
            <a:pPr marL="1657350" marR="0" lvl="3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EOSC Nodes with federating capabilities for the EOSC Federation</a:t>
            </a:r>
          </a:p>
          <a:p>
            <a:pPr marL="1657350" marR="0" lvl="3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FAIR Integration for Enhanced Research Data in the EOSC ecosystem and beyond</a:t>
            </a:r>
          </a:p>
          <a:p>
            <a:pPr marL="1657350" marR="0" lvl="3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Advancing AI-readiness and Machine-Actionability in the EOSC Ecosystem</a:t>
            </a:r>
          </a:p>
          <a:p>
            <a:pPr marL="1657350" marR="0" lvl="3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Data stewards, skills and training for Open Science and FAIR practices</a:t>
            </a:r>
          </a:p>
          <a:p>
            <a:pPr marL="1657350" marR="0" lvl="3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IE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Using Generative AI (GenAI4EU) for Scientific Research via EOSC</a:t>
            </a:r>
            <a:endParaRPr kumimoji="0" lang="en-I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12001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4 topics //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4BA7E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2026 call closed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//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2027 call opening on 9 March</a:t>
            </a:r>
          </a:p>
          <a:p>
            <a:pPr marL="1657350" marR="0" lvl="3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4BA7E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Uptake of FAIR data management practices and of EOSC by research communities and research infrastructures</a:t>
            </a:r>
          </a:p>
          <a:p>
            <a:pPr marL="1657350" marR="0" lvl="3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4BA7E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Trusted frameworks for secure and efficient data sharing in EOSC</a:t>
            </a:r>
          </a:p>
          <a:p>
            <a:pPr marL="1657350" marR="0" lvl="3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Expanding and deepening the EOSC Federation</a:t>
            </a:r>
          </a:p>
          <a:p>
            <a:pPr marL="1657350" marR="0" lvl="3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Strengthening the potential of the EOSC for knowledge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valorisation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and industry academia collaboration</a:t>
            </a:r>
          </a:p>
          <a:p>
            <a:pPr marL="12001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1 procurement (EU Node)</a:t>
            </a:r>
          </a:p>
          <a:p>
            <a:pPr marL="12001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800" kern="1200" dirty="0">
                <a:solidFill>
                  <a:prstClr val="black"/>
                </a:solidFill>
                <a:ea typeface="+mn-ea"/>
              </a:rPr>
              <a:t>2 GIBs: EOSC Observatory + Coordination &amp; Support to EOSC Federation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1E9DBDA-877E-BEF2-2112-D47EF2B34403}"/>
              </a:ext>
            </a:extLst>
          </p:cNvPr>
          <p:cNvSpPr txBox="1"/>
          <p:nvPr/>
        </p:nvSpPr>
        <p:spPr>
          <a:xfrm>
            <a:off x="356680" y="1801762"/>
            <a:ext cx="1939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2021 - 2024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BE985F-FE9A-CDE5-9C75-300BD6BE9588}"/>
              </a:ext>
            </a:extLst>
          </p:cNvPr>
          <p:cNvSpPr txBox="1"/>
          <p:nvPr/>
        </p:nvSpPr>
        <p:spPr>
          <a:xfrm>
            <a:off x="838200" y="1194766"/>
            <a:ext cx="948446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Around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€500 million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under the EOSC partnership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98FF4FC-FC24-48AE-E4D3-D0E70CB1B11E}"/>
              </a:ext>
            </a:extLst>
          </p:cNvPr>
          <p:cNvCxnSpPr/>
          <p:nvPr/>
        </p:nvCxnSpPr>
        <p:spPr>
          <a:xfrm flipH="1">
            <a:off x="922786" y="1608746"/>
            <a:ext cx="9504000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75A8CE9A-B517-FF47-C341-97F14297A8E3}"/>
              </a:ext>
            </a:extLst>
          </p:cNvPr>
          <p:cNvSpPr txBox="1"/>
          <p:nvPr/>
        </p:nvSpPr>
        <p:spPr>
          <a:xfrm>
            <a:off x="731769" y="4180438"/>
            <a:ext cx="15862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2026 - 2027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0EF6BA1-9AEE-8768-A6EE-E4818CDD3E28}"/>
              </a:ext>
            </a:extLst>
          </p:cNvPr>
          <p:cNvSpPr txBox="1"/>
          <p:nvPr/>
        </p:nvSpPr>
        <p:spPr>
          <a:xfrm>
            <a:off x="1016042" y="2506583"/>
            <a:ext cx="12908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29424909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C6B6F1-D240-B49D-2421-FF9185F6C0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EC927-8D27-D074-16FD-E854EA39B1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1" y="365126"/>
            <a:ext cx="11601450" cy="816904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fr-BE" dirty="0"/>
              <a:t>Horizon Europe EOSC </a:t>
            </a:r>
            <a:r>
              <a:rPr lang="fr-BE" dirty="0" err="1"/>
              <a:t>projects</a:t>
            </a:r>
            <a:br>
              <a:rPr lang="fr-BE" dirty="0"/>
            </a:br>
            <a:r>
              <a:rPr lang="fr-BE" sz="1800" b="1" i="1" dirty="0"/>
              <a:t>33 </a:t>
            </a:r>
            <a:r>
              <a:rPr lang="fr-BE" sz="1800" b="1" i="1" dirty="0" err="1"/>
              <a:t>ongoing</a:t>
            </a:r>
            <a:r>
              <a:rPr lang="fr-BE" sz="1800" b="1" i="1" dirty="0"/>
              <a:t> &amp; </a:t>
            </a:r>
            <a:r>
              <a:rPr lang="fr-BE" sz="1800" b="1" i="1" dirty="0" err="1"/>
              <a:t>kicking</a:t>
            </a:r>
            <a:r>
              <a:rPr lang="fr-BE" sz="1800" b="1" i="1" dirty="0"/>
              <a:t>-off </a:t>
            </a:r>
            <a:r>
              <a:rPr lang="fr-BE" sz="1800" b="1" i="1" dirty="0" err="1"/>
              <a:t>projects</a:t>
            </a:r>
            <a:r>
              <a:rPr lang="fr-BE" sz="1800" b="1" i="1" dirty="0"/>
              <a:t> / 686 participations / 357 participants / EUR 247 million EU contribution</a:t>
            </a:r>
            <a:endParaRPr lang="en-IE" b="1" i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B54A157-C202-FF47-1610-119C0EAA6AD6}"/>
              </a:ext>
            </a:extLst>
          </p:cNvPr>
          <p:cNvSpPr/>
          <p:nvPr/>
        </p:nvSpPr>
        <p:spPr>
          <a:xfrm>
            <a:off x="10601324" y="5667226"/>
            <a:ext cx="1400175" cy="1000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C3F4D1-06A1-4854-4974-5044371CBD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15405"/>
            <a:ext cx="11353800" cy="509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6682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D5135E6-A702-0DD4-44A0-FD7B614967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06498"/>
              </p:ext>
            </p:extLst>
          </p:nvPr>
        </p:nvGraphicFramePr>
        <p:xfrm>
          <a:off x="145472" y="228600"/>
          <a:ext cx="11710554" cy="6467669"/>
        </p:xfrm>
        <a:graphic>
          <a:graphicData uri="http://schemas.openxmlformats.org/drawingml/2006/table">
            <a:tbl>
              <a:tblPr/>
              <a:tblGrid>
                <a:gridCol w="1481850">
                  <a:extLst>
                    <a:ext uri="{9D8B030D-6E8A-4147-A177-3AD203B41FA5}">
                      <a16:colId xmlns:a16="http://schemas.microsoft.com/office/drawing/2014/main" val="1335420799"/>
                    </a:ext>
                  </a:extLst>
                </a:gridCol>
                <a:gridCol w="852392">
                  <a:extLst>
                    <a:ext uri="{9D8B030D-6E8A-4147-A177-3AD203B41FA5}">
                      <a16:colId xmlns:a16="http://schemas.microsoft.com/office/drawing/2014/main" val="1980506522"/>
                    </a:ext>
                  </a:extLst>
                </a:gridCol>
                <a:gridCol w="852392">
                  <a:extLst>
                    <a:ext uri="{9D8B030D-6E8A-4147-A177-3AD203B41FA5}">
                      <a16:colId xmlns:a16="http://schemas.microsoft.com/office/drawing/2014/main" val="2302238318"/>
                    </a:ext>
                  </a:extLst>
                </a:gridCol>
                <a:gridCol w="852392">
                  <a:extLst>
                    <a:ext uri="{9D8B030D-6E8A-4147-A177-3AD203B41FA5}">
                      <a16:colId xmlns:a16="http://schemas.microsoft.com/office/drawing/2014/main" val="2628716077"/>
                    </a:ext>
                  </a:extLst>
                </a:gridCol>
                <a:gridCol w="852392">
                  <a:extLst>
                    <a:ext uri="{9D8B030D-6E8A-4147-A177-3AD203B41FA5}">
                      <a16:colId xmlns:a16="http://schemas.microsoft.com/office/drawing/2014/main" val="1326652791"/>
                    </a:ext>
                  </a:extLst>
                </a:gridCol>
                <a:gridCol w="852392">
                  <a:extLst>
                    <a:ext uri="{9D8B030D-6E8A-4147-A177-3AD203B41FA5}">
                      <a16:colId xmlns:a16="http://schemas.microsoft.com/office/drawing/2014/main" val="3488341635"/>
                    </a:ext>
                  </a:extLst>
                </a:gridCol>
                <a:gridCol w="852392">
                  <a:extLst>
                    <a:ext uri="{9D8B030D-6E8A-4147-A177-3AD203B41FA5}">
                      <a16:colId xmlns:a16="http://schemas.microsoft.com/office/drawing/2014/main" val="3474419318"/>
                    </a:ext>
                  </a:extLst>
                </a:gridCol>
                <a:gridCol w="852392">
                  <a:extLst>
                    <a:ext uri="{9D8B030D-6E8A-4147-A177-3AD203B41FA5}">
                      <a16:colId xmlns:a16="http://schemas.microsoft.com/office/drawing/2014/main" val="1073570175"/>
                    </a:ext>
                  </a:extLst>
                </a:gridCol>
                <a:gridCol w="852392">
                  <a:extLst>
                    <a:ext uri="{9D8B030D-6E8A-4147-A177-3AD203B41FA5}">
                      <a16:colId xmlns:a16="http://schemas.microsoft.com/office/drawing/2014/main" val="1730965973"/>
                    </a:ext>
                  </a:extLst>
                </a:gridCol>
                <a:gridCol w="852392">
                  <a:extLst>
                    <a:ext uri="{9D8B030D-6E8A-4147-A177-3AD203B41FA5}">
                      <a16:colId xmlns:a16="http://schemas.microsoft.com/office/drawing/2014/main" val="2531516971"/>
                    </a:ext>
                  </a:extLst>
                </a:gridCol>
                <a:gridCol w="852392">
                  <a:extLst>
                    <a:ext uri="{9D8B030D-6E8A-4147-A177-3AD203B41FA5}">
                      <a16:colId xmlns:a16="http://schemas.microsoft.com/office/drawing/2014/main" val="4151247676"/>
                    </a:ext>
                  </a:extLst>
                </a:gridCol>
                <a:gridCol w="852392">
                  <a:extLst>
                    <a:ext uri="{9D8B030D-6E8A-4147-A177-3AD203B41FA5}">
                      <a16:colId xmlns:a16="http://schemas.microsoft.com/office/drawing/2014/main" val="4283401967"/>
                    </a:ext>
                  </a:extLst>
                </a:gridCol>
                <a:gridCol w="852392">
                  <a:extLst>
                    <a:ext uri="{9D8B030D-6E8A-4147-A177-3AD203B41FA5}">
                      <a16:colId xmlns:a16="http://schemas.microsoft.com/office/drawing/2014/main" val="595996739"/>
                    </a:ext>
                  </a:extLst>
                </a:gridCol>
              </a:tblGrid>
              <a:tr h="530888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I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Project  /  keywords</a:t>
                      </a:r>
                    </a:p>
                    <a:p>
                      <a:pPr algn="l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EOSC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E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data, reposit, fair, </a:t>
                      </a:r>
                      <a:r>
                        <a:rPr lang="en-IE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curat</a:t>
                      </a:r>
                      <a:endParaRPr lang="en-IE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open </a:t>
                      </a:r>
                      <a:r>
                        <a:rPr lang="en-IE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scien</a:t>
                      </a:r>
                      <a:endParaRPr lang="en-IE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E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federat</a:t>
                      </a: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node, AAI, </a:t>
                      </a:r>
                      <a:r>
                        <a:rPr lang="en-IE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catalog</a:t>
                      </a: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trust, </a:t>
                      </a:r>
                      <a:r>
                        <a:rPr lang="en-IE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sensit</a:t>
                      </a:r>
                      <a:endParaRPr lang="en-IE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infra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interop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service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stewa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skill, train, learn, educ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use </a:t>
                      </a:r>
                      <a:r>
                        <a:rPr lang="en-IE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cas</a:t>
                      </a:r>
                      <a:endParaRPr lang="en-IE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software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6511482"/>
                  </a:ext>
                </a:extLst>
              </a:tr>
              <a:tr h="185851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IE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AquaINFRA</a:t>
                      </a:r>
                      <a:endParaRPr lang="en-IE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7581497"/>
                  </a:ext>
                </a:extLst>
              </a:tr>
              <a:tr h="185851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HORIZON-ZEN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C07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182357"/>
                  </a:ext>
                </a:extLst>
              </a:tr>
              <a:tr h="185851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EVERSE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B2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6593120"/>
                  </a:ext>
                </a:extLst>
              </a:tr>
              <a:tr h="185851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OSCARS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F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7469733"/>
                  </a:ext>
                </a:extLst>
              </a:tr>
              <a:tr h="185851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TITAN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087963"/>
                  </a:ext>
                </a:extLst>
              </a:tr>
              <a:tr h="185851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IE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OSTrails</a:t>
                      </a:r>
                      <a:endParaRPr lang="en-IE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F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F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3910794"/>
                  </a:ext>
                </a:extLst>
              </a:tr>
              <a:tr h="185851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EOSC-ENTRUST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C07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7896105"/>
                  </a:ext>
                </a:extLst>
              </a:tr>
              <a:tr h="185851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EOSC Beyond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C07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6885061"/>
                  </a:ext>
                </a:extLst>
              </a:tr>
              <a:tr h="185851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SIESTA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F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7280551"/>
                  </a:ext>
                </a:extLst>
              </a:tr>
              <a:tr h="185851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EOSC Track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C07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627214"/>
                  </a:ext>
                </a:extLst>
              </a:tr>
              <a:tr h="185851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LUMEN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0615197"/>
                  </a:ext>
                </a:extLst>
              </a:tr>
              <a:tr h="185851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EOSC EDEN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1543295"/>
                  </a:ext>
                </a:extLst>
              </a:tr>
              <a:tr h="185851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FIDELIS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A37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8854437"/>
                  </a:ext>
                </a:extLst>
              </a:tr>
              <a:tr h="185851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I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EOSC Data Commons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C07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3922313"/>
                  </a:ext>
                </a:extLst>
              </a:tr>
              <a:tr h="211244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IE" sz="99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CLIMATE-ADAPT4EOSC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F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F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6072120"/>
                  </a:ext>
                </a:extLst>
              </a:tr>
              <a:tr h="185851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RAISE Suite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6392100"/>
                  </a:ext>
                </a:extLst>
              </a:tr>
              <a:tr h="185851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IE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DataGEMS</a:t>
                      </a:r>
                      <a:endParaRPr lang="en-IE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A37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F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720495"/>
                  </a:ext>
                </a:extLst>
              </a:tr>
              <a:tr h="185851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EOSC United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F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C07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F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4520482"/>
                  </a:ext>
                </a:extLst>
              </a:tr>
              <a:tr h="185851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STARDAST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F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F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B27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9490842"/>
                  </a:ext>
                </a:extLst>
              </a:tr>
              <a:tr h="185851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EOSC-CONNECT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C07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B27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0377654"/>
                  </a:ext>
                </a:extLst>
              </a:tr>
              <a:tr h="185851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RenAI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8754855"/>
                  </a:ext>
                </a:extLst>
              </a:tr>
              <a:tr h="185851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EOSC4ALL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B27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A37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0512064"/>
                  </a:ext>
                </a:extLst>
              </a:tr>
              <a:tr h="185851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CDIF4EOSC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B27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C07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F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3859309"/>
                  </a:ext>
                </a:extLst>
              </a:tr>
              <a:tr h="185851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EOSC </a:t>
                      </a:r>
                      <a:r>
                        <a:rPr lang="en-IE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AIssistant</a:t>
                      </a:r>
                      <a:endParaRPr lang="en-IE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957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C07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0106835"/>
                  </a:ext>
                </a:extLst>
              </a:tr>
              <a:tr h="185851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EOSC-ARENA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A37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C07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4068359"/>
                  </a:ext>
                </a:extLst>
              </a:tr>
              <a:tr h="185851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FLUID-AI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F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474399"/>
                  </a:ext>
                </a:extLst>
              </a:tr>
              <a:tr h="185851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RAISE-CONNECT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5590974"/>
                  </a:ext>
                </a:extLst>
              </a:tr>
              <a:tr h="185851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EOSC Mesh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867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957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4998643"/>
                  </a:ext>
                </a:extLst>
              </a:tr>
              <a:tr h="185851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AI4SOCIALPLUS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957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F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469100"/>
                  </a:ext>
                </a:extLst>
              </a:tr>
              <a:tr h="185851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EOSC-Marine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C07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F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9978840"/>
                  </a:ext>
                </a:extLst>
              </a:tr>
              <a:tr h="185851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I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GenAI4Earth</a:t>
                      </a:r>
                    </a:p>
                  </a:txBody>
                  <a:tcPr marL="5175" marR="5175" marT="5175" marB="0" anchor="b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A37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A37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8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75" marR="5175" marT="517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67451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92699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6FBFF2-330F-569F-C3F1-B16B7A8700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0FE7B38-74F0-A560-37AE-142B3DAC5B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2824731"/>
              </p:ext>
            </p:extLst>
          </p:nvPr>
        </p:nvGraphicFramePr>
        <p:xfrm>
          <a:off x="782444" y="1375317"/>
          <a:ext cx="10627111" cy="414528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583232">
                  <a:extLst>
                    <a:ext uri="{9D8B030D-6E8A-4147-A177-3AD203B41FA5}">
                      <a16:colId xmlns:a16="http://schemas.microsoft.com/office/drawing/2014/main" val="17996415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621542511"/>
                    </a:ext>
                  </a:extLst>
                </a:gridCol>
                <a:gridCol w="4540522">
                  <a:extLst>
                    <a:ext uri="{9D8B030D-6E8A-4147-A177-3AD203B41FA5}">
                      <a16:colId xmlns:a16="http://schemas.microsoft.com/office/drawing/2014/main" val="3848871248"/>
                    </a:ext>
                  </a:extLst>
                </a:gridCol>
                <a:gridCol w="4295077">
                  <a:extLst>
                    <a:ext uri="{9D8B030D-6E8A-4147-A177-3AD203B41FA5}">
                      <a16:colId xmlns:a16="http://schemas.microsoft.com/office/drawing/2014/main" val="28950485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EOSC Federation / Nodes</a:t>
                      </a:r>
                      <a:endParaRPr lang="en-I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EOSC projects</a:t>
                      </a:r>
                      <a:endParaRPr lang="en-I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53417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Application process</a:t>
                      </a:r>
                      <a:endParaRPr lang="en-I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I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Non-competitive; restricted; criteria-based</a:t>
                      </a:r>
                      <a:endParaRPr lang="en-IE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Competitive; open</a:t>
                      </a:r>
                      <a:endParaRPr lang="en-IE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4281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Work plan</a:t>
                      </a:r>
                      <a:endParaRPr lang="en-I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I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Project Charters</a:t>
                      </a:r>
                      <a:endParaRPr lang="en-IE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Grant Description of the Action</a:t>
                      </a:r>
                      <a:endParaRPr lang="en-IE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62794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Duration</a:t>
                      </a:r>
                      <a:endParaRPr lang="en-I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I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Non-limited</a:t>
                      </a:r>
                    </a:p>
                    <a:p>
                      <a:r>
                        <a:rPr lang="en-US" b="1" dirty="0"/>
                        <a:t>Time-bound tasks in project charters</a:t>
                      </a:r>
                      <a:endParaRPr lang="en-IE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Fixed</a:t>
                      </a:r>
                      <a:endParaRPr lang="en-IE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23126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Scope</a:t>
                      </a:r>
                      <a:endParaRPr lang="en-I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I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Flexible; continuously evolving</a:t>
                      </a:r>
                      <a:endParaRPr lang="en-IE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Fixed</a:t>
                      </a:r>
                      <a:endParaRPr lang="en-IE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5433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Delivery</a:t>
                      </a:r>
                      <a:endParaRPr lang="en-I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I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Flexible; voluntary</a:t>
                      </a:r>
                      <a:endParaRPr lang="en-IE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Limited flexibility; obligatory</a:t>
                      </a:r>
                      <a:endParaRPr lang="en-IE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7201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Funding</a:t>
                      </a:r>
                      <a:endParaRPr lang="en-I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I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Not secured</a:t>
                      </a:r>
                      <a:endParaRPr lang="en-IE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Yes</a:t>
                      </a:r>
                      <a:endParaRPr lang="en-IE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8324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Governance</a:t>
                      </a:r>
                      <a:endParaRPr lang="en-I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I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MoU + Tripartite</a:t>
                      </a:r>
                      <a:endParaRPr lang="en-IE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Self-governed</a:t>
                      </a:r>
                      <a:endParaRPr lang="en-IE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1726298"/>
                  </a:ext>
                </a:extLst>
              </a:tr>
              <a:tr h="401506"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Monitoring &amp; reporting</a:t>
                      </a:r>
                      <a:endParaRPr lang="en-I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I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To Fed governance, against project charter and Fed roadmap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To REA, against contractually binding obligations under GA</a:t>
                      </a:r>
                      <a:endParaRPr lang="en-IE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501826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60453786-13E5-D9E4-6D2D-19C059809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1" y="223878"/>
            <a:ext cx="11601450" cy="816904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sz="3600" dirty="0"/>
              <a:t>Highlighted characteristics of EOSC Nodes &amp; projects</a:t>
            </a:r>
            <a:endParaRPr lang="en-IE" sz="3600" dirty="0"/>
          </a:p>
        </p:txBody>
      </p:sp>
    </p:spTree>
    <p:extLst>
      <p:ext uri="{BB962C8B-B14F-4D97-AF65-F5344CB8AC3E}">
        <p14:creationId xmlns:p14="http://schemas.microsoft.com/office/powerpoint/2010/main" val="16693157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D60345-3812-18BC-FD4F-F95CD8014D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ack and white image of a wave&#10;&#10;AI-generated content may be incorrect.">
            <a:extLst>
              <a:ext uri="{FF2B5EF4-FFF2-40B4-BE49-F238E27FC236}">
                <a16:creationId xmlns:a16="http://schemas.microsoft.com/office/drawing/2014/main" id="{E672A905-B42E-8689-BDC3-7D029A2CA5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155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40ECEF6-5FB9-7015-CFBB-4865A322C42A}"/>
              </a:ext>
            </a:extLst>
          </p:cNvPr>
          <p:cNvSpPr/>
          <p:nvPr/>
        </p:nvSpPr>
        <p:spPr>
          <a:xfrm>
            <a:off x="2943922" y="11155"/>
            <a:ext cx="6512312" cy="323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CE0DAE7-6E73-0E7C-8766-7E27CD9B1B76}"/>
              </a:ext>
            </a:extLst>
          </p:cNvPr>
          <p:cNvSpPr/>
          <p:nvPr/>
        </p:nvSpPr>
        <p:spPr>
          <a:xfrm>
            <a:off x="1003610" y="334537"/>
            <a:ext cx="10404088" cy="6188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189050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12A993-9395-0DB3-E01B-89966210E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ack and white image of a wave&#10;&#10;AI-generated content may be incorrect.">
            <a:extLst>
              <a:ext uri="{FF2B5EF4-FFF2-40B4-BE49-F238E27FC236}">
                <a16:creationId xmlns:a16="http://schemas.microsoft.com/office/drawing/2014/main" id="{F393A72F-1373-995F-9072-80D5DCF632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155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CB422D3-5897-57A2-33FB-B7E4D27AA75F}"/>
              </a:ext>
            </a:extLst>
          </p:cNvPr>
          <p:cNvSpPr/>
          <p:nvPr/>
        </p:nvSpPr>
        <p:spPr>
          <a:xfrm>
            <a:off x="2943922" y="11155"/>
            <a:ext cx="6512312" cy="323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526150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D7F52F0C-DFF4-FD4E-E2BB-5AC3CFB9F3B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9361861"/>
              </p:ext>
            </p:extLst>
          </p:nvPr>
        </p:nvGraphicFramePr>
        <p:xfrm>
          <a:off x="1460810" y="568712"/>
          <a:ext cx="10002644" cy="5564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E377D88-33F8-363C-4FE2-B39F5431671A}"/>
              </a:ext>
            </a:extLst>
          </p:cNvPr>
          <p:cNvSpPr txBox="1"/>
          <p:nvPr/>
        </p:nvSpPr>
        <p:spPr>
          <a:xfrm>
            <a:off x="7813289" y="713680"/>
            <a:ext cx="36724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4.2 </a:t>
            </a:r>
          </a:p>
          <a:p>
            <a:r>
              <a:rPr lang="en-US" sz="1600" b="1" dirty="0"/>
              <a:t>average Node leads or contributors per project </a:t>
            </a:r>
            <a:endParaRPr lang="en-IE" sz="16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5E9B0C-D648-AD3F-1E73-4051D2CB591D}"/>
              </a:ext>
            </a:extLst>
          </p:cNvPr>
          <p:cNvSpPr txBox="1"/>
          <p:nvPr/>
        </p:nvSpPr>
        <p:spPr>
          <a:xfrm>
            <a:off x="33453" y="871806"/>
            <a:ext cx="149695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IE" b="1" dirty="0"/>
              <a:t>Participations of Node leads or contributors</a:t>
            </a:r>
          </a:p>
        </p:txBody>
      </p:sp>
    </p:spTree>
    <p:extLst>
      <p:ext uri="{BB962C8B-B14F-4D97-AF65-F5344CB8AC3E}">
        <p14:creationId xmlns:p14="http://schemas.microsoft.com/office/powerpoint/2010/main" val="36015215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AABCC805-9777-C8B4-6F71-89E3E5CC03C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7331847"/>
              </p:ext>
            </p:extLst>
          </p:nvPr>
        </p:nvGraphicFramePr>
        <p:xfrm>
          <a:off x="1538866" y="947856"/>
          <a:ext cx="10224000" cy="4705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4CA17209-C128-2634-FE49-F78840A4F535}"/>
              </a:ext>
            </a:extLst>
          </p:cNvPr>
          <p:cNvSpPr txBox="1"/>
          <p:nvPr/>
        </p:nvSpPr>
        <p:spPr>
          <a:xfrm>
            <a:off x="144966" y="1506255"/>
            <a:ext cx="140505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b="1" dirty="0"/>
              <a:t>Average participations</a:t>
            </a:r>
            <a:r>
              <a:rPr lang="en-IE" b="1" dirty="0"/>
              <a:t> per Node lead or contributor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278F3B-FDC9-CEFC-6FE7-A44E27E311D4}"/>
              </a:ext>
            </a:extLst>
          </p:cNvPr>
          <p:cNvSpPr txBox="1"/>
          <p:nvPr/>
        </p:nvSpPr>
        <p:spPr>
          <a:xfrm>
            <a:off x="4288662" y="613317"/>
            <a:ext cx="29645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3.0 </a:t>
            </a:r>
          </a:p>
          <a:p>
            <a:r>
              <a:rPr lang="en-US" sz="1600" b="1" dirty="0"/>
              <a:t>average participations</a:t>
            </a:r>
          </a:p>
          <a:p>
            <a:r>
              <a:rPr lang="en-US" sz="1600" b="1" dirty="0"/>
              <a:t>per Node lead or contributor</a:t>
            </a:r>
            <a:endParaRPr lang="en-IE" sz="1600" b="1" dirty="0"/>
          </a:p>
          <a:p>
            <a:endParaRPr lang="en-IE" sz="16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743C8B-BF1A-1E59-CA66-61A1640A79E3}"/>
              </a:ext>
            </a:extLst>
          </p:cNvPr>
          <p:cNvSpPr txBox="1"/>
          <p:nvPr/>
        </p:nvSpPr>
        <p:spPr>
          <a:xfrm>
            <a:off x="7635694" y="613317"/>
            <a:ext cx="31791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2.2m </a:t>
            </a:r>
            <a:r>
              <a:rPr lang="en-US" sz="2000" b="1" dirty="0"/>
              <a:t>(1.6m*)</a:t>
            </a:r>
            <a:r>
              <a:rPr lang="en-US" sz="3200" b="1" dirty="0"/>
              <a:t> </a:t>
            </a:r>
          </a:p>
          <a:p>
            <a:r>
              <a:rPr lang="en-US" sz="1600" b="1" dirty="0"/>
              <a:t>average EU contribution (EUR)</a:t>
            </a:r>
            <a:br>
              <a:rPr lang="en-US" sz="1600" b="1" dirty="0"/>
            </a:br>
            <a:r>
              <a:rPr lang="en-US" sz="1600" b="1" dirty="0"/>
              <a:t>to Node lead or contributor</a:t>
            </a:r>
            <a:endParaRPr lang="en-IE" sz="16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B13DDA0-1421-0C3C-D9B6-DB573D83B086}"/>
              </a:ext>
            </a:extLst>
          </p:cNvPr>
          <p:cNvSpPr txBox="1"/>
          <p:nvPr/>
        </p:nvSpPr>
        <p:spPr>
          <a:xfrm>
            <a:off x="7603201" y="1648971"/>
            <a:ext cx="36173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31% </a:t>
            </a:r>
            <a:r>
              <a:rPr lang="en-US" sz="2000" b="1" dirty="0"/>
              <a:t>(24%*)</a:t>
            </a:r>
            <a:endParaRPr lang="en-US" sz="3200" b="1" dirty="0"/>
          </a:p>
          <a:p>
            <a:r>
              <a:rPr lang="en-US" sz="1600" b="1" dirty="0"/>
              <a:t>of total EU contribution to projects</a:t>
            </a:r>
            <a:endParaRPr lang="en-IE" sz="16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00710F-FB37-CB24-9C4F-C563FA800633}"/>
              </a:ext>
            </a:extLst>
          </p:cNvPr>
          <p:cNvSpPr txBox="1"/>
          <p:nvPr/>
        </p:nvSpPr>
        <p:spPr>
          <a:xfrm flipH="1">
            <a:off x="388618" y="6463145"/>
            <a:ext cx="66044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*Not counting the EUR 18.5m to CNRS under OSCARS FSTP</a:t>
            </a:r>
            <a:endParaRPr lang="en-IE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039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E9B199-53D6-53E0-BAC4-7B623B9809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76B02D-E609-7322-82D5-FBF2A88B7F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err="1"/>
              <a:t>Maximising</a:t>
            </a:r>
            <a:r>
              <a:rPr lang="fr-BE" dirty="0"/>
              <a:t> the coordination </a:t>
            </a:r>
            <a:r>
              <a:rPr lang="fr-BE" dirty="0" err="1"/>
              <a:t>between</a:t>
            </a:r>
            <a:r>
              <a:rPr lang="fr-BE" dirty="0"/>
              <a:t> EOSC </a:t>
            </a:r>
            <a:r>
              <a:rPr lang="fr-BE" dirty="0" err="1"/>
              <a:t>Nodes</a:t>
            </a:r>
            <a:r>
              <a:rPr lang="fr-BE" dirty="0"/>
              <a:t> &amp; </a:t>
            </a:r>
            <a:r>
              <a:rPr lang="fr-BE" dirty="0" err="1"/>
              <a:t>projects</a:t>
            </a:r>
            <a:endParaRPr lang="en-IE" i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9B2F89-5281-86BC-6273-3FA86CA27384}"/>
              </a:ext>
            </a:extLst>
          </p:cNvPr>
          <p:cNvSpPr txBox="1"/>
          <p:nvPr/>
        </p:nvSpPr>
        <p:spPr>
          <a:xfrm>
            <a:off x="838200" y="1582271"/>
            <a:ext cx="10183238" cy="472437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n-IE" sz="1800" dirty="0"/>
              <a:t>Activities from all EOSC projects are relevant for the development of the EOSC Federation.</a:t>
            </a:r>
          </a:p>
          <a:p>
            <a:pPr marL="342900" indent="-342900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n-IE" sz="1800" dirty="0"/>
              <a:t>Almost all EOSC Nodes benefit from participating in several ongoing EOSC projects.</a:t>
            </a:r>
          </a:p>
          <a:p>
            <a:pPr marL="342900" indent="-342900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n-IE" sz="1800" dirty="0"/>
              <a:t>Some EOSC projects already (or are expected to) directly support, align with and contribute to the development of the Federation, e.g. EOSC United, EOSC Gravity, EOSC Beyond, 25-01 projects.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IE" sz="1800" dirty="0"/>
              <a:t>All projects are strongly encouraged to seek opportunities, where relevant, to:</a:t>
            </a:r>
          </a:p>
          <a:p>
            <a:pPr marL="809625" indent="-36195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IE" sz="1800" dirty="0"/>
              <a:t>contribute and support the activities of the Federation and its Working Groups</a:t>
            </a:r>
          </a:p>
          <a:p>
            <a:pPr marL="809625" indent="-36195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IE" sz="1800" dirty="0"/>
              <a:t>support onboarding relevant results and/or integrate services in the EOSC Federation</a:t>
            </a:r>
          </a:p>
          <a:p>
            <a:pPr marL="809625" indent="-36195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IE" sz="1800" dirty="0"/>
              <a:t>develop and/or adopt standards and technologies that are compatible and interoperable with the EOSC Federation</a:t>
            </a:r>
          </a:p>
          <a:p>
            <a:pPr marL="809625" indent="-361950">
              <a:spcBef>
                <a:spcPts val="60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n-IE" sz="1800" dirty="0"/>
              <a:t>use EOSC resources and provide feedback to support continuous improvement of the Federation’s offer to end-users.</a:t>
            </a:r>
          </a:p>
        </p:txBody>
      </p:sp>
    </p:spTree>
    <p:extLst>
      <p:ext uri="{BB962C8B-B14F-4D97-AF65-F5344CB8AC3E}">
        <p14:creationId xmlns:p14="http://schemas.microsoft.com/office/powerpoint/2010/main" val="13743237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AE4941-3161-FF35-3A58-E257277B65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25946-0EE0-B676-9744-ACF30AB79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err="1"/>
              <a:t>Maximising</a:t>
            </a:r>
            <a:r>
              <a:rPr lang="fr-BE" dirty="0"/>
              <a:t> the coordination </a:t>
            </a:r>
            <a:r>
              <a:rPr lang="fr-BE" dirty="0" err="1"/>
              <a:t>between</a:t>
            </a:r>
            <a:r>
              <a:rPr lang="fr-BE" dirty="0"/>
              <a:t> EOSC </a:t>
            </a:r>
            <a:r>
              <a:rPr lang="fr-BE" dirty="0" err="1"/>
              <a:t>Nodes</a:t>
            </a:r>
            <a:r>
              <a:rPr lang="fr-BE" dirty="0"/>
              <a:t> &amp; </a:t>
            </a:r>
            <a:r>
              <a:rPr lang="fr-BE" dirty="0" err="1"/>
              <a:t>projects</a:t>
            </a:r>
            <a:endParaRPr lang="en-IE" i="1" dirty="0"/>
          </a:p>
        </p:txBody>
      </p:sp>
      <p:pic>
        <p:nvPicPr>
          <p:cNvPr id="4" name="Picture 3" descr="A diagram of a science infrastructure&#10;&#10;AI-generated content may be incorrect.">
            <a:extLst>
              <a:ext uri="{FF2B5EF4-FFF2-40B4-BE49-F238E27FC236}">
                <a16:creationId xmlns:a16="http://schemas.microsoft.com/office/drawing/2014/main" id="{C6027D9A-81E6-CDCC-8C77-0EB480324C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958" y="1515832"/>
            <a:ext cx="6696084" cy="49770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60443C9-106D-2328-F2A7-D24729415913}"/>
              </a:ext>
            </a:extLst>
          </p:cNvPr>
          <p:cNvSpPr txBox="1"/>
          <p:nvPr/>
        </p:nvSpPr>
        <p:spPr>
          <a:xfrm>
            <a:off x="2647025" y="6495769"/>
            <a:ext cx="24641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EOSC Federation Handbook</a:t>
            </a:r>
            <a:endParaRPr lang="en-IE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696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FC931B-AADB-37CD-EE9B-E69B0BD4E2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9D8002D-B56C-E424-A807-F91D0E5B03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EOSC Federation</a:t>
            </a:r>
            <a:endParaRPr lang="en-IE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680A9E-FC37-374A-D3D6-020A9420E71C}"/>
              </a:ext>
            </a:extLst>
          </p:cNvPr>
          <p:cNvSpPr txBox="1"/>
          <p:nvPr/>
        </p:nvSpPr>
        <p:spPr>
          <a:xfrm>
            <a:off x="203532" y="2176066"/>
            <a:ext cx="559358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000" dirty="0"/>
              <a:t>The EOSC Federation is built</a:t>
            </a:r>
          </a:p>
          <a:p>
            <a:pPr algn="ctr">
              <a:spcAft>
                <a:spcPts val="600"/>
              </a:spcAft>
            </a:pPr>
            <a:r>
              <a:rPr lang="en-US" sz="2000" dirty="0"/>
              <a:t>as a ‘system of systems’</a:t>
            </a:r>
          </a:p>
          <a:p>
            <a:pPr algn="ctr">
              <a:spcAft>
                <a:spcPts val="600"/>
              </a:spcAft>
            </a:pPr>
            <a:r>
              <a:rPr lang="en-US" sz="2000" b="1" dirty="0"/>
              <a:t>enabling sharing and interconnecting research data and services,</a:t>
            </a:r>
          </a:p>
          <a:p>
            <a:pPr algn="ctr">
              <a:spcAft>
                <a:spcPts val="600"/>
              </a:spcAft>
            </a:pPr>
            <a:r>
              <a:rPr lang="en-US" sz="2000" b="1" dirty="0"/>
              <a:t>across and within borders and disciplines,</a:t>
            </a:r>
          </a:p>
          <a:p>
            <a:pPr algn="ctr">
              <a:spcAft>
                <a:spcPts val="600"/>
              </a:spcAft>
            </a:pPr>
            <a:r>
              <a:rPr lang="en-US" sz="2000" b="1" dirty="0"/>
              <a:t>under a common governance.</a:t>
            </a:r>
            <a:endParaRPr lang="en-IE" sz="2000" b="1" dirty="0"/>
          </a:p>
        </p:txBody>
      </p:sp>
      <p:pic>
        <p:nvPicPr>
          <p:cNvPr id="9" name="Picture 8" descr="A diagram of a science infrastructure&#10;&#10;AI-generated content may be incorrect.">
            <a:extLst>
              <a:ext uri="{FF2B5EF4-FFF2-40B4-BE49-F238E27FC236}">
                <a16:creationId xmlns:a16="http://schemas.microsoft.com/office/drawing/2014/main" id="{F45E572A-B601-2BF3-D0EA-A8B8610144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1715" y="1444662"/>
            <a:ext cx="5834514" cy="433665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523C108-D333-825D-DAF6-6796C2689117}"/>
              </a:ext>
            </a:extLst>
          </p:cNvPr>
          <p:cNvSpPr txBox="1"/>
          <p:nvPr/>
        </p:nvSpPr>
        <p:spPr>
          <a:xfrm>
            <a:off x="5982510" y="5800775"/>
            <a:ext cx="24641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EOSC Federation Handbook</a:t>
            </a:r>
            <a:endParaRPr lang="en-IE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9210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589FAE5-D3E9-8389-A22F-2F63C0FC09E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2256739"/>
            <a:ext cx="10515600" cy="1020337"/>
          </a:xfrm>
        </p:spPr>
        <p:txBody>
          <a:bodyPr/>
          <a:lstStyle/>
          <a:p>
            <a:r>
              <a:rPr lang="en-US" sz="8000" dirty="0"/>
              <a:t>Thank you</a:t>
            </a:r>
            <a:endParaRPr lang="en-GB" sz="80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55C0DC-F406-3C80-40AD-12D2D17E9A9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3996499"/>
            <a:ext cx="10515600" cy="575501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Google Shape;445;p20">
            <a:extLst>
              <a:ext uri="{FF2B5EF4-FFF2-40B4-BE49-F238E27FC236}">
                <a16:creationId xmlns:a16="http://schemas.microsoft.com/office/drawing/2014/main" id="{38E61E29-8603-546B-ECBD-D4F8E851B3FC}"/>
              </a:ext>
            </a:extLst>
          </p:cNvPr>
          <p:cNvSpPr txBox="1"/>
          <p:nvPr/>
        </p:nvSpPr>
        <p:spPr>
          <a:xfrm>
            <a:off x="838200" y="4652301"/>
            <a:ext cx="8941016" cy="8771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dirty="0">
                <a:solidFill>
                  <a:schemeClr val="tx2"/>
                </a:solidFill>
                <a:latin typeface="+mj-lt"/>
                <a:ea typeface="Arial"/>
                <a:cs typeface="Arial"/>
                <a:sym typeface="Arial"/>
              </a:rPr>
              <a:t>© European Union 2026</a:t>
            </a:r>
            <a:endParaRPr sz="1200" dirty="0">
              <a:solidFill>
                <a:schemeClr val="tx2"/>
              </a:solidFill>
              <a:latin typeface="+mj-lt"/>
            </a:endParaRPr>
          </a:p>
          <a:p>
            <a:pPr marL="0" marR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chemeClr val="tx2"/>
                </a:solidFill>
                <a:latin typeface="+mj-lt"/>
                <a:ea typeface="Arial"/>
                <a:cs typeface="Arial"/>
                <a:sym typeface="Arial"/>
              </a:rPr>
              <a:t>Unless otherwise noted the reuse of this presentation is authorised under the </a:t>
            </a:r>
            <a:r>
              <a:rPr lang="en-GB" sz="1200" u="sng" dirty="0">
                <a:solidFill>
                  <a:schemeClr val="tx2"/>
                </a:solidFill>
                <a:latin typeface="+mj-lt"/>
                <a:ea typeface="Arial"/>
                <a:cs typeface="Arial"/>
                <a:sym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 4.0</a:t>
            </a:r>
            <a:r>
              <a:rPr lang="en-GB" sz="1200" dirty="0">
                <a:solidFill>
                  <a:schemeClr val="tx2"/>
                </a:solidFill>
                <a:latin typeface="+mj-lt"/>
                <a:ea typeface="Arial"/>
                <a:cs typeface="Arial"/>
                <a:sym typeface="Arial"/>
              </a:rPr>
              <a:t> license. For any use or reproduction of elements that are not owned by the EU, permission may need to be sought directly from the respective right holders.</a:t>
            </a:r>
            <a:endParaRPr sz="1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2" name="Google Shape;412;p46">
            <a:extLst>
              <a:ext uri="{FF2B5EF4-FFF2-40B4-BE49-F238E27FC236}">
                <a16:creationId xmlns:a16="http://schemas.microsoft.com/office/drawing/2014/main" id="{36D114E6-D0BC-BDB4-8662-B5C3F4389BB5}"/>
              </a:ext>
            </a:extLst>
          </p:cNvPr>
          <p:cNvSpPr txBox="1"/>
          <p:nvPr/>
        </p:nvSpPr>
        <p:spPr>
          <a:xfrm>
            <a:off x="9510079" y="0"/>
            <a:ext cx="2681921" cy="3693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BE" sz="1200" b="0" i="0" u="none" strike="noStrike" cap="none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Fill in copyright information.</a:t>
            </a:r>
            <a:endParaRPr sz="1200" b="0" i="0" u="none" strike="noStrike" cap="none" dirty="0">
              <a:solidFill>
                <a:schemeClr val="bg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783722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C4826F-326B-4632-3C8F-E05FB0BB78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54017F5-28F2-727B-65C0-5C8B3B51D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4854"/>
            <a:ext cx="10515600" cy="816904"/>
          </a:xfrm>
        </p:spPr>
        <p:txBody>
          <a:bodyPr/>
          <a:lstStyle/>
          <a:p>
            <a:r>
              <a:rPr lang="en-US" sz="2000" i="1" dirty="0"/>
              <a:t>The EOSC Federation is built as a ‘system of systems’ enabling </a:t>
            </a:r>
            <a:r>
              <a:rPr lang="en-US" sz="2000" b="1" i="1" dirty="0"/>
              <a:t>sharing and interconnecting research data and services</a:t>
            </a:r>
            <a:r>
              <a:rPr lang="en-US" sz="2000" i="1" dirty="0"/>
              <a:t>, across and within borders and disciplines, under a common governance</a:t>
            </a:r>
            <a:br>
              <a:rPr lang="en-US" sz="2000" i="1" dirty="0"/>
            </a:br>
            <a:endParaRPr lang="en-IE" sz="2000" i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7E11BA-476F-DF14-F893-C467702A07D7}"/>
              </a:ext>
            </a:extLst>
          </p:cNvPr>
          <p:cNvSpPr txBox="1"/>
          <p:nvPr/>
        </p:nvSpPr>
        <p:spPr>
          <a:xfrm>
            <a:off x="875964" y="1258388"/>
            <a:ext cx="6233809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IE" sz="1800" b="1" dirty="0"/>
              <a:t>Core Federating Capabilities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IE" sz="1800" dirty="0"/>
              <a:t>Federated AAI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IE" sz="1800" dirty="0"/>
              <a:t>EOSC Catalogue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IE" sz="1800" dirty="0"/>
              <a:t>Helpdesk, Monitoring, Service Management System</a:t>
            </a:r>
          </a:p>
          <a:p>
            <a:pPr>
              <a:spcAft>
                <a:spcPts val="600"/>
              </a:spcAft>
            </a:pPr>
            <a:r>
              <a:rPr lang="en-IE" sz="1800" b="1" dirty="0"/>
              <a:t>Applications, uptake, engagement, …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IE" sz="1800" dirty="0"/>
              <a:t>Storage &amp; compute, VREs, file sync &amp; share, …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IE" sz="1800" dirty="0"/>
              <a:t>Cross-Node scientific use cases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IE" sz="1800" dirty="0"/>
              <a:t>Onboarding resources (e.g. Gravity FSTP)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IE" sz="1800" dirty="0"/>
              <a:t>EOSC User Forum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IE" sz="1800" dirty="0"/>
              <a:t>EOSC Academy</a:t>
            </a:r>
          </a:p>
        </p:txBody>
      </p:sp>
      <p:pic>
        <p:nvPicPr>
          <p:cNvPr id="3" name="Picture 2" descr="A document with text on it&#10;&#10;AI-generated content may be incorrect.">
            <a:extLst>
              <a:ext uri="{FF2B5EF4-FFF2-40B4-BE49-F238E27FC236}">
                <a16:creationId xmlns:a16="http://schemas.microsoft.com/office/drawing/2014/main" id="{E0B4E65C-9BCF-6FED-78A7-665041BDCC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3902" y="1015111"/>
            <a:ext cx="2343614" cy="285728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 descr="A document with text on it&#10;&#10;AI-generated content may be incorrect.">
            <a:extLst>
              <a:ext uri="{FF2B5EF4-FFF2-40B4-BE49-F238E27FC236}">
                <a16:creationId xmlns:a16="http://schemas.microsoft.com/office/drawing/2014/main" id="{D255E328-A449-0E92-173B-2BDBCB9082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6942" y="1493581"/>
            <a:ext cx="2110539" cy="28572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A document with text and numbers&#10;&#10;AI-generated content may be incorrect.">
            <a:extLst>
              <a:ext uri="{FF2B5EF4-FFF2-40B4-BE49-F238E27FC236}">
                <a16:creationId xmlns:a16="http://schemas.microsoft.com/office/drawing/2014/main" id="{9D62D8EA-1B71-FB9D-1BB1-4B1188DF9F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84404" y="1981065"/>
            <a:ext cx="2199883" cy="28482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 descr="A document with text on it&#10;&#10;AI-generated content may be incorrect.">
            <a:extLst>
              <a:ext uri="{FF2B5EF4-FFF2-40B4-BE49-F238E27FC236}">
                <a16:creationId xmlns:a16="http://schemas.microsoft.com/office/drawing/2014/main" id="{00CC7568-2387-6D20-F7FC-9C7E700DDA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06537" y="2484143"/>
            <a:ext cx="2061957" cy="28572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black cover with white text and colorful dots&#10;&#10;AI-generated content may be incorrect.">
            <a:extLst>
              <a:ext uri="{FF2B5EF4-FFF2-40B4-BE49-F238E27FC236}">
                <a16:creationId xmlns:a16="http://schemas.microsoft.com/office/drawing/2014/main" id="{5388540A-D6F0-DD1A-9C57-5256D4744EE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88646" y="2606245"/>
            <a:ext cx="2111602" cy="285728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CD7A418-AB4B-6527-845D-89195C99F655}"/>
              </a:ext>
            </a:extLst>
          </p:cNvPr>
          <p:cNvSpPr txBox="1"/>
          <p:nvPr/>
        </p:nvSpPr>
        <p:spPr>
          <a:xfrm>
            <a:off x="1149930" y="6298265"/>
            <a:ext cx="20393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>
                <a:solidFill>
                  <a:schemeClr val="bg1">
                    <a:lumMod val="65000"/>
                  </a:schemeClr>
                </a:solidFill>
              </a:rPr>
              <a:t>Ref. EOSC Association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4A3110-62F7-CE02-3338-223E9BD24E97}"/>
              </a:ext>
            </a:extLst>
          </p:cNvPr>
          <p:cNvSpPr txBox="1"/>
          <p:nvPr/>
        </p:nvSpPr>
        <p:spPr>
          <a:xfrm>
            <a:off x="2018465" y="5105983"/>
            <a:ext cx="40913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/>
              <a:t>Current count from all Nodes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DCC0CE-E1D7-29E3-F6D3-34233A4D056D}"/>
              </a:ext>
            </a:extLst>
          </p:cNvPr>
          <p:cNvSpPr txBox="1"/>
          <p:nvPr/>
        </p:nvSpPr>
        <p:spPr>
          <a:xfrm>
            <a:off x="1221209" y="5528523"/>
            <a:ext cx="1179093" cy="738664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194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1800" dirty="0">
                <a:solidFill>
                  <a:schemeClr val="bg1"/>
                </a:solidFill>
              </a:rPr>
              <a:t>services</a:t>
            </a:r>
            <a:endParaRPr lang="en-IE" sz="20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6B54F9-305A-F1F1-C472-BE5AB6B7B225}"/>
              </a:ext>
            </a:extLst>
          </p:cNvPr>
          <p:cNvSpPr txBox="1"/>
          <p:nvPr/>
        </p:nvSpPr>
        <p:spPr>
          <a:xfrm>
            <a:off x="2653607" y="5528523"/>
            <a:ext cx="1841443" cy="738664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82</a:t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1800" dirty="0">
                <a:solidFill>
                  <a:schemeClr val="bg1"/>
                </a:solidFill>
              </a:rPr>
              <a:t>repositories</a:t>
            </a:r>
            <a:endParaRPr lang="en-IE" sz="20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806FC2-B593-8E83-2F0A-DBA3FDD59EF2}"/>
              </a:ext>
            </a:extLst>
          </p:cNvPr>
          <p:cNvSpPr txBox="1"/>
          <p:nvPr/>
        </p:nvSpPr>
        <p:spPr>
          <a:xfrm>
            <a:off x="4706792" y="5528523"/>
            <a:ext cx="2039342" cy="738664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124</a:t>
            </a:r>
          </a:p>
          <a:p>
            <a:pPr algn="ctr"/>
            <a:r>
              <a:rPr lang="en-US" sz="1800" dirty="0">
                <a:solidFill>
                  <a:schemeClr val="bg1"/>
                </a:solidFill>
              </a:rPr>
              <a:t>use cases</a:t>
            </a:r>
            <a:endParaRPr lang="en-IE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863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83CBF-352D-D87B-FDFE-AB9F64BD1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4">
            <a:extLst>
              <a:ext uri="{FF2B5EF4-FFF2-40B4-BE49-F238E27FC236}">
                <a16:creationId xmlns:a16="http://schemas.microsoft.com/office/drawing/2014/main" id="{F8430359-15B1-3294-3B25-C2C225CEF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4854"/>
            <a:ext cx="10515600" cy="816904"/>
          </a:xfrm>
        </p:spPr>
        <p:txBody>
          <a:bodyPr/>
          <a:lstStyle/>
          <a:p>
            <a:r>
              <a:rPr lang="en-US" sz="2000" i="1" dirty="0"/>
              <a:t>The EOSC Federation is built as a ‘system of systems’ enabling sharing and interconnecting research data and services, </a:t>
            </a:r>
            <a:r>
              <a:rPr lang="en-US" sz="2000" b="1" i="1" dirty="0"/>
              <a:t>across and within borders and disciplines</a:t>
            </a:r>
            <a:r>
              <a:rPr lang="en-US" sz="2000" i="1" dirty="0"/>
              <a:t>, under a common governance</a:t>
            </a:r>
            <a:br>
              <a:rPr lang="en-US" sz="2000" i="1" dirty="0"/>
            </a:br>
            <a:endParaRPr lang="en-IE" sz="2000" i="1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5697BCF-9F2D-D075-8B29-B25C2E149559}"/>
              </a:ext>
            </a:extLst>
          </p:cNvPr>
          <p:cNvSpPr txBox="1">
            <a:spLocks/>
          </p:cNvSpPr>
          <p:nvPr/>
        </p:nvSpPr>
        <p:spPr>
          <a:xfrm>
            <a:off x="5897733" y="1422394"/>
            <a:ext cx="6086746" cy="45406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144000" tIns="144000" rIns="144000" bIns="144000" rtlCol="0">
            <a:no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50000"/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Capacity or ‘plan to get capacity’ to be community gateway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Tech specs for AAI &amp; catalogues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TRL &gt; 6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Min 5 persons (Coord, Oper, Leg, Cyber, Comms)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Min 1 multi-Node case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‘Willing to’ sign MoU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National: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MS/AC only; single or multinational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authority endorsement;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priority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on new Nodes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Thematic/e-infra: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international European collaborations; single or consortium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endorsement (if no legal form)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Thematic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: 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priority to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ESFRI Landmarks, ERICs, EIROs, Science Clusters, &amp; new thematic areas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e-infra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: 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priority to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collaborations featuring in the Data/Compute/ Digital domain of ESFRI Landscape Analysis 2024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48A561-F85B-FAE1-1058-1BDF8B4448C8}"/>
              </a:ext>
            </a:extLst>
          </p:cNvPr>
          <p:cNvSpPr txBox="1"/>
          <p:nvPr/>
        </p:nvSpPr>
        <p:spPr>
          <a:xfrm>
            <a:off x="732179" y="2313271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EU Node</a:t>
            </a:r>
            <a:endParaRPr lang="en-IE" sz="1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9FBD8E0-4C3E-1AB9-7F84-389E80AC1C37}"/>
              </a:ext>
            </a:extLst>
          </p:cNvPr>
          <p:cNvSpPr txBox="1"/>
          <p:nvPr/>
        </p:nvSpPr>
        <p:spPr>
          <a:xfrm>
            <a:off x="2209799" y="1921207"/>
            <a:ext cx="1370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+ 13 Nodes</a:t>
            </a:r>
            <a:endParaRPr lang="en-IE" sz="1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E90145-3755-5940-CD05-F12F790D89EE}"/>
              </a:ext>
            </a:extLst>
          </p:cNvPr>
          <p:cNvSpPr txBox="1"/>
          <p:nvPr/>
        </p:nvSpPr>
        <p:spPr>
          <a:xfrm>
            <a:off x="3756848" y="1513719"/>
            <a:ext cx="1370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+ 14 Nodes</a:t>
            </a:r>
            <a:endParaRPr lang="en-IE" sz="1800" dirty="0"/>
          </a:p>
        </p:txBody>
      </p:sp>
      <p:sp>
        <p:nvSpPr>
          <p:cNvPr id="12" name="L-Shape 11">
            <a:extLst>
              <a:ext uri="{FF2B5EF4-FFF2-40B4-BE49-F238E27FC236}">
                <a16:creationId xmlns:a16="http://schemas.microsoft.com/office/drawing/2014/main" id="{40EB1107-A099-8737-7EAC-90A39B74499C}"/>
              </a:ext>
            </a:extLst>
          </p:cNvPr>
          <p:cNvSpPr/>
          <p:nvPr/>
        </p:nvSpPr>
        <p:spPr>
          <a:xfrm rot="5400000">
            <a:off x="2829239" y="1750837"/>
            <a:ext cx="503552" cy="1533731"/>
          </a:xfrm>
          <a:prstGeom prst="corner">
            <a:avLst>
              <a:gd name="adj1" fmla="val 16120"/>
              <a:gd name="adj2" fmla="val 161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IE"/>
          </a:p>
        </p:txBody>
      </p:sp>
      <p:sp>
        <p:nvSpPr>
          <p:cNvPr id="19" name="L-Shape 18">
            <a:extLst>
              <a:ext uri="{FF2B5EF4-FFF2-40B4-BE49-F238E27FC236}">
                <a16:creationId xmlns:a16="http://schemas.microsoft.com/office/drawing/2014/main" id="{4BCFED5D-C9A3-56AA-ED6F-CCDE3044ABD5}"/>
              </a:ext>
            </a:extLst>
          </p:cNvPr>
          <p:cNvSpPr/>
          <p:nvPr/>
        </p:nvSpPr>
        <p:spPr>
          <a:xfrm rot="5400000">
            <a:off x="4353243" y="1339031"/>
            <a:ext cx="503552" cy="1533732"/>
          </a:xfrm>
          <a:prstGeom prst="corner">
            <a:avLst>
              <a:gd name="adj1" fmla="val 16120"/>
              <a:gd name="adj2" fmla="val 161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IE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002F109-9FC8-02EA-41AE-B3F69790D662}"/>
              </a:ext>
            </a:extLst>
          </p:cNvPr>
          <p:cNvSpPr txBox="1"/>
          <p:nvPr/>
        </p:nvSpPr>
        <p:spPr>
          <a:xfrm>
            <a:off x="437742" y="2873889"/>
            <a:ext cx="8354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Oct ‘24</a:t>
            </a:r>
            <a:endParaRPr lang="en-IE" sz="16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77EEC33-04CC-4721-30EA-D31D8C405DF0}"/>
              </a:ext>
            </a:extLst>
          </p:cNvPr>
          <p:cNvSpPr txBox="1"/>
          <p:nvPr/>
        </p:nvSpPr>
        <p:spPr>
          <a:xfrm>
            <a:off x="1961296" y="2850959"/>
            <a:ext cx="8691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Mar ‘25</a:t>
            </a:r>
            <a:endParaRPr lang="en-IE" sz="16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84A0E9A-F9CF-F796-6486-F996790853EB}"/>
              </a:ext>
            </a:extLst>
          </p:cNvPr>
          <p:cNvSpPr txBox="1"/>
          <p:nvPr/>
        </p:nvSpPr>
        <p:spPr>
          <a:xfrm>
            <a:off x="3566842" y="2863981"/>
            <a:ext cx="8338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Apr ‘26</a:t>
            </a:r>
            <a:endParaRPr lang="en-IE" sz="1600" dirty="0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0C6A8ECB-9663-3321-A243-D2A3D07DB7AB}"/>
              </a:ext>
            </a:extLst>
          </p:cNvPr>
          <p:cNvCxnSpPr>
            <a:cxnSpLocks/>
          </p:cNvCxnSpPr>
          <p:nvPr/>
        </p:nvCxnSpPr>
        <p:spPr>
          <a:xfrm flipV="1">
            <a:off x="689742" y="2850959"/>
            <a:ext cx="4848613" cy="0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7" name="L-Shape 26">
            <a:extLst>
              <a:ext uri="{FF2B5EF4-FFF2-40B4-BE49-F238E27FC236}">
                <a16:creationId xmlns:a16="http://schemas.microsoft.com/office/drawing/2014/main" id="{8A0D88F5-32C6-FA30-024B-995BADBDF494}"/>
              </a:ext>
            </a:extLst>
          </p:cNvPr>
          <p:cNvSpPr/>
          <p:nvPr/>
        </p:nvSpPr>
        <p:spPr>
          <a:xfrm rot="5400000">
            <a:off x="1509526" y="1955723"/>
            <a:ext cx="94968" cy="1533731"/>
          </a:xfrm>
          <a:prstGeom prst="corner">
            <a:avLst>
              <a:gd name="adj1" fmla="val 16120"/>
              <a:gd name="adj2" fmla="val 10000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IE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6464DA-1AF8-701E-6B2A-DD40EF4F0368}"/>
              </a:ext>
            </a:extLst>
          </p:cNvPr>
          <p:cNvSpPr txBox="1"/>
          <p:nvPr/>
        </p:nvSpPr>
        <p:spPr>
          <a:xfrm>
            <a:off x="488003" y="4542823"/>
            <a:ext cx="491306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800" dirty="0"/>
              <a:t>Evolving enrolment procedure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800" dirty="0"/>
              <a:t>3</a:t>
            </a:r>
            <a:r>
              <a:rPr lang="en-US" sz="1800" baseline="30000" dirty="0"/>
              <a:t>rd</a:t>
            </a:r>
            <a:r>
              <a:rPr lang="en-US" sz="1800" dirty="0"/>
              <a:t> wave planned for end ‘26 – early ‘27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1800" dirty="0"/>
              <a:t>Towards a full-fledged EOSC Federation enrolment policy &amp; process</a:t>
            </a:r>
            <a:endParaRPr lang="en-IE" sz="18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E6FADA7-5755-CBF8-8570-E2F196B4FEA1}"/>
              </a:ext>
            </a:extLst>
          </p:cNvPr>
          <p:cNvSpPr txBox="1"/>
          <p:nvPr/>
        </p:nvSpPr>
        <p:spPr>
          <a:xfrm>
            <a:off x="5858821" y="1129368"/>
            <a:ext cx="60943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/>
              <a:t>Criteria for 2</a:t>
            </a:r>
            <a:r>
              <a:rPr lang="en-US" sz="1600" b="1" baseline="30000" dirty="0"/>
              <a:t>nd</a:t>
            </a:r>
            <a:r>
              <a:rPr lang="en-US" sz="1600" b="1" dirty="0"/>
              <a:t> wave enrolment</a:t>
            </a:r>
            <a:endParaRPr lang="en-IE" sz="1600" b="1" dirty="0"/>
          </a:p>
        </p:txBody>
      </p:sp>
    </p:spTree>
    <p:extLst>
      <p:ext uri="{BB962C8B-B14F-4D97-AF65-F5344CB8AC3E}">
        <p14:creationId xmlns:p14="http://schemas.microsoft.com/office/powerpoint/2010/main" val="1687350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8B0DBE6-5720-75FD-CE5C-E79C1226D2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5820" y="4560791"/>
            <a:ext cx="3078128" cy="144672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F5E6082-50E8-8F1A-6CED-FAE39FB252C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7166" y="2599503"/>
            <a:ext cx="2663426" cy="9789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EEE788C-4ADE-0744-8E75-A33180106C24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195" y="2253033"/>
            <a:ext cx="2168342" cy="464643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601446BC-2D6F-54EE-B732-229A66CF5384}"/>
              </a:ext>
            </a:extLst>
          </p:cNvPr>
          <p:cNvGrpSpPr/>
          <p:nvPr/>
        </p:nvGrpSpPr>
        <p:grpSpPr>
          <a:xfrm>
            <a:off x="4792329" y="2970166"/>
            <a:ext cx="1954933" cy="1195319"/>
            <a:chOff x="9519507" y="4882700"/>
            <a:chExt cx="2076450" cy="115807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C2CF41C-7A86-AAE9-B312-FF07379A564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715163" y="4882700"/>
              <a:ext cx="1742584" cy="405602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32E8ACD-AEC3-B835-0FBF-09DA9577D03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3F1FE"/>
                </a:clrFrom>
                <a:clrTo>
                  <a:srgbClr val="F3F1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519507" y="5069220"/>
              <a:ext cx="2076450" cy="971550"/>
            </a:xfrm>
            <a:prstGeom prst="rect">
              <a:avLst/>
            </a:prstGeom>
          </p:spPr>
        </p:pic>
      </p:grpSp>
      <p:pic>
        <p:nvPicPr>
          <p:cNvPr id="9" name="Picture 8" descr="A logo with text and circles&#10;&#10;Description automatically generated with medium confidence">
            <a:extLst>
              <a:ext uri="{FF2B5EF4-FFF2-40B4-BE49-F238E27FC236}">
                <a16:creationId xmlns:a16="http://schemas.microsoft.com/office/drawing/2014/main" id="{BB6548F2-7310-2AB3-D9EA-0AA596DF743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6011" y="2821959"/>
            <a:ext cx="1800362" cy="893024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E8812A8C-AA59-49B4-D21B-FF0A047E24B5}"/>
              </a:ext>
            </a:extLst>
          </p:cNvPr>
          <p:cNvGrpSpPr/>
          <p:nvPr/>
        </p:nvGrpSpPr>
        <p:grpSpPr>
          <a:xfrm>
            <a:off x="7030090" y="2229808"/>
            <a:ext cx="1879778" cy="1899365"/>
            <a:chOff x="9520024" y="1895680"/>
            <a:chExt cx="1879855" cy="189944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9C1069F-CED2-FFC2-F4F5-78FCB52F0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520024" y="1895680"/>
              <a:ext cx="1879855" cy="1253236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43C968C-39FA-7C48-1632-672F37565AD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691201" y="2931294"/>
              <a:ext cx="1581951" cy="863828"/>
            </a:xfrm>
            <a:prstGeom prst="rect">
              <a:avLst/>
            </a:prstGeom>
          </p:spPr>
        </p:pic>
      </p:grpSp>
      <p:pic>
        <p:nvPicPr>
          <p:cNvPr id="13" name="Picture 12" descr="A logo with a plus and a circle&#10;&#10;Description automatically generated">
            <a:extLst>
              <a:ext uri="{FF2B5EF4-FFF2-40B4-BE49-F238E27FC236}">
                <a16:creationId xmlns:a16="http://schemas.microsoft.com/office/drawing/2014/main" id="{283DEF76-A5DB-38EC-2AC7-C376D64963B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159" y="4369153"/>
            <a:ext cx="1348552" cy="1348552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8EAC827C-AAAF-99DD-81B2-C669BF84AA21}"/>
              </a:ext>
            </a:extLst>
          </p:cNvPr>
          <p:cNvGrpSpPr/>
          <p:nvPr/>
        </p:nvGrpSpPr>
        <p:grpSpPr>
          <a:xfrm>
            <a:off x="5867040" y="4294062"/>
            <a:ext cx="1879778" cy="1899365"/>
            <a:chOff x="9520024" y="1895680"/>
            <a:chExt cx="1879855" cy="1899442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F47D819-49E8-B4FD-DA2C-29DDDD5C3B8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520024" y="1895680"/>
              <a:ext cx="1879855" cy="1253236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5BF43E8E-DF85-D344-6B3E-930A5B7477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691201" y="2931294"/>
              <a:ext cx="1581951" cy="863828"/>
            </a:xfrm>
            <a:prstGeom prst="rect">
              <a:avLst/>
            </a:prstGeom>
          </p:spPr>
        </p:pic>
      </p:grpSp>
      <p:pic>
        <p:nvPicPr>
          <p:cNvPr id="17" name="Picture 16" descr="A black and grey logo&#10;&#10;Description automatically generated">
            <a:extLst>
              <a:ext uri="{FF2B5EF4-FFF2-40B4-BE49-F238E27FC236}">
                <a16:creationId xmlns:a16="http://schemas.microsoft.com/office/drawing/2014/main" id="{7F25BC5F-FAD3-6184-8BF9-80EDAA97546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651" y="5622273"/>
            <a:ext cx="1259565" cy="37257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7A423C5-3079-CCC7-D342-90C295BFF5EE}"/>
              </a:ext>
            </a:extLst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5204" y="4226707"/>
            <a:ext cx="1899601" cy="949801"/>
          </a:xfrm>
          <a:prstGeom prst="rect">
            <a:avLst/>
          </a:prstGeom>
        </p:spPr>
      </p:pic>
      <p:pic>
        <p:nvPicPr>
          <p:cNvPr id="19" name="Picture 18" descr="A logo with blue lines and a circle&#10;&#10;Description automatically generated">
            <a:extLst>
              <a:ext uri="{FF2B5EF4-FFF2-40B4-BE49-F238E27FC236}">
                <a16:creationId xmlns:a16="http://schemas.microsoft.com/office/drawing/2014/main" id="{945BE1F1-959A-AC20-6947-220D9F03E5B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1266" y="5245706"/>
            <a:ext cx="1743429" cy="820436"/>
          </a:xfrm>
          <a:prstGeom prst="rect">
            <a:avLst/>
          </a:prstGeom>
        </p:spPr>
      </p:pic>
      <p:pic>
        <p:nvPicPr>
          <p:cNvPr id="21" name="Picture 20" descr="A green logo with a black background&#10;&#10;Description automatically generated">
            <a:extLst>
              <a:ext uri="{FF2B5EF4-FFF2-40B4-BE49-F238E27FC236}">
                <a16:creationId xmlns:a16="http://schemas.microsoft.com/office/drawing/2014/main" id="{382A87AF-4622-E354-6D95-9353BCFD1C6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447" y="4492912"/>
            <a:ext cx="763288" cy="488505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DC7F085F-864E-8602-8C2D-A72152CF1113}"/>
              </a:ext>
            </a:extLst>
          </p:cNvPr>
          <p:cNvSpPr/>
          <p:nvPr/>
        </p:nvSpPr>
        <p:spPr>
          <a:xfrm>
            <a:off x="238363" y="1328541"/>
            <a:ext cx="11721532" cy="5409980"/>
          </a:xfrm>
          <a:prstGeom prst="roundRect">
            <a:avLst/>
          </a:prstGeom>
          <a:noFill/>
          <a:ln>
            <a:solidFill>
              <a:srgbClr val="0044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96">
              <a:buClrTx/>
            </a:pPr>
            <a:endParaRPr lang="en-IE" sz="1800" kern="120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0BD1D9F-10C0-A992-4EA9-ADA927910566}"/>
              </a:ext>
            </a:extLst>
          </p:cNvPr>
          <p:cNvSpPr txBox="1"/>
          <p:nvPr/>
        </p:nvSpPr>
        <p:spPr>
          <a:xfrm>
            <a:off x="4635793" y="1282719"/>
            <a:ext cx="3171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96">
              <a:buClrTx/>
            </a:pPr>
            <a:r>
              <a:rPr lang="en-IE" sz="3200" b="1" kern="1200">
                <a:solidFill>
                  <a:srgbClr val="004494"/>
                </a:solidFill>
                <a:ea typeface="+mn-ea"/>
                <a:cs typeface="+mn-cs"/>
              </a:rPr>
              <a:t>EOSC EU Node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32E0F9C-BF4F-2482-50D6-BCBE98387A85}"/>
              </a:ext>
            </a:extLst>
          </p:cNvPr>
          <p:cNvSpPr txBox="1"/>
          <p:nvPr/>
        </p:nvSpPr>
        <p:spPr>
          <a:xfrm rot="16200000">
            <a:off x="145503" y="5068296"/>
            <a:ext cx="1074333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96">
              <a:buClrTx/>
            </a:pPr>
            <a:r>
              <a:rPr lang="en-IE" sz="2399" b="1" kern="1200">
                <a:solidFill>
                  <a:srgbClr val="004494"/>
                </a:solidFill>
                <a:ea typeface="+mn-ea"/>
                <a:cs typeface="+mn-cs"/>
              </a:rPr>
              <a:t>CORE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202DE3B-CAD9-9390-4644-A7056D46BA7D}"/>
              </a:ext>
            </a:extLst>
          </p:cNvPr>
          <p:cNvSpPr txBox="1"/>
          <p:nvPr/>
        </p:nvSpPr>
        <p:spPr>
          <a:xfrm rot="16200000">
            <a:off x="-153513" y="2907373"/>
            <a:ext cx="1635384" cy="399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96">
              <a:buClrTx/>
            </a:pPr>
            <a:r>
              <a:rPr lang="en-IE" sz="1999" b="1" kern="1200">
                <a:solidFill>
                  <a:srgbClr val="004494"/>
                </a:solidFill>
                <a:ea typeface="+mn-ea"/>
                <a:cs typeface="+mn-cs"/>
              </a:rPr>
              <a:t>EXCHANGE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2CE2878-36F3-AFF7-06C7-7F8F9E5FBB48}"/>
              </a:ext>
            </a:extLst>
          </p:cNvPr>
          <p:cNvCxnSpPr>
            <a:cxnSpLocks/>
          </p:cNvCxnSpPr>
          <p:nvPr/>
        </p:nvCxnSpPr>
        <p:spPr>
          <a:xfrm>
            <a:off x="1446370" y="4107664"/>
            <a:ext cx="9366441" cy="0"/>
          </a:xfrm>
          <a:prstGeom prst="line">
            <a:avLst/>
          </a:prstGeom>
          <a:ln>
            <a:solidFill>
              <a:srgbClr val="0044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>
            <a:extLst>
              <a:ext uri="{FF2B5EF4-FFF2-40B4-BE49-F238E27FC236}">
                <a16:creationId xmlns:a16="http://schemas.microsoft.com/office/drawing/2014/main" id="{293994CE-6E3E-1BC4-63BE-408424DC5A06}"/>
              </a:ext>
            </a:extLst>
          </p:cNvPr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36121" y="5219854"/>
            <a:ext cx="1773941" cy="717980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D29D2200-E833-E7C3-CFF5-5EAE7D6D0944}"/>
              </a:ext>
            </a:extLst>
          </p:cNvPr>
          <p:cNvSpPr txBox="1"/>
          <p:nvPr/>
        </p:nvSpPr>
        <p:spPr>
          <a:xfrm rot="1738609">
            <a:off x="10683341" y="832654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96">
              <a:buClrTx/>
            </a:pPr>
            <a:r>
              <a:rPr lang="en-IE" sz="1800" b="1" kern="1200">
                <a:solidFill>
                  <a:srgbClr val="FFFFFF"/>
                </a:solidFill>
                <a:ea typeface="+mn-ea"/>
                <a:cs typeface="+mn-cs"/>
              </a:rPr>
              <a:t>EOSC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49887BC-3CB4-CE27-9A88-F6F2B43B1BB7}"/>
              </a:ext>
            </a:extLst>
          </p:cNvPr>
          <p:cNvSpPr txBox="1"/>
          <p:nvPr/>
        </p:nvSpPr>
        <p:spPr>
          <a:xfrm rot="1631452">
            <a:off x="10519860" y="576867"/>
            <a:ext cx="14558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96">
              <a:buClrTx/>
            </a:pPr>
            <a:r>
              <a:rPr lang="en-IE" sz="1800" kern="1200">
                <a:solidFill>
                  <a:srgbClr val="FFFFFF"/>
                </a:solidFill>
                <a:ea typeface="+mn-ea"/>
                <a:cs typeface="+mn-cs"/>
              </a:rPr>
              <a:t>Awarded Contractors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0FE93491-C528-FF20-715E-BDE12718DD0E}"/>
              </a:ext>
            </a:extLst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15230" y="2199222"/>
            <a:ext cx="1212541" cy="606271"/>
          </a:xfrm>
          <a:prstGeom prst="rect">
            <a:avLst/>
          </a:prstGeom>
        </p:spPr>
      </p:pic>
      <p:sp>
        <p:nvSpPr>
          <p:cNvPr id="33" name="Title 4">
            <a:extLst>
              <a:ext uri="{FF2B5EF4-FFF2-40B4-BE49-F238E27FC236}">
                <a16:creationId xmlns:a16="http://schemas.microsoft.com/office/drawing/2014/main" id="{38774799-B73D-E554-685A-75FF9DEEA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2421"/>
            <a:ext cx="10515600" cy="816904"/>
          </a:xfrm>
        </p:spPr>
        <p:txBody>
          <a:bodyPr/>
          <a:lstStyle/>
          <a:p>
            <a:r>
              <a:rPr lang="en-US" sz="2000" i="1" dirty="0"/>
              <a:t>The EOSC Federation is built as a ‘system of systems’ enabling sharing and interconnecting research data and services, </a:t>
            </a:r>
            <a:r>
              <a:rPr lang="en-US" sz="2000" b="1" i="1" dirty="0"/>
              <a:t>across and within borders and disciplines</a:t>
            </a:r>
            <a:r>
              <a:rPr lang="en-US" sz="2000" i="1" dirty="0"/>
              <a:t>, under a common governance</a:t>
            </a:r>
            <a:br>
              <a:rPr lang="en-US" sz="2000" i="1" dirty="0"/>
            </a:br>
            <a:endParaRPr lang="en-IE" sz="2000" i="1" dirty="0"/>
          </a:p>
        </p:txBody>
      </p:sp>
    </p:spTree>
    <p:extLst>
      <p:ext uri="{BB962C8B-B14F-4D97-AF65-F5344CB8AC3E}">
        <p14:creationId xmlns:p14="http://schemas.microsoft.com/office/powerpoint/2010/main" val="6603851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C0AC81-1AFF-49DC-0D57-C33ED63FBA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A623950E-15E4-555A-6C62-E3B87870B05A}"/>
              </a:ext>
            </a:extLst>
          </p:cNvPr>
          <p:cNvSpPr/>
          <p:nvPr/>
        </p:nvSpPr>
        <p:spPr>
          <a:xfrm>
            <a:off x="647699" y="2028208"/>
            <a:ext cx="1667485" cy="18239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b="1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757FC65-038C-2E66-CEF1-96084D60E891}"/>
              </a:ext>
            </a:extLst>
          </p:cNvPr>
          <p:cNvSpPr/>
          <p:nvPr/>
        </p:nvSpPr>
        <p:spPr>
          <a:xfrm>
            <a:off x="6241916" y="1916351"/>
            <a:ext cx="1715310" cy="161965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15F4DB6-4D20-FB24-5990-6C1D4CE95E28}"/>
              </a:ext>
            </a:extLst>
          </p:cNvPr>
          <p:cNvSpPr/>
          <p:nvPr/>
        </p:nvSpPr>
        <p:spPr>
          <a:xfrm>
            <a:off x="647699" y="3852145"/>
            <a:ext cx="1667485" cy="203180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4B04904-1565-7AB2-C49A-29D33085334B}"/>
              </a:ext>
            </a:extLst>
          </p:cNvPr>
          <p:cNvSpPr/>
          <p:nvPr/>
        </p:nvSpPr>
        <p:spPr>
          <a:xfrm>
            <a:off x="6251644" y="5076157"/>
            <a:ext cx="1575881" cy="25777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endParaRPr lang="en-IE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587FB69-1298-A6AF-5F00-2DB0680312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6645" y="1621338"/>
            <a:ext cx="1934183" cy="3638473"/>
          </a:xfrm>
        </p:spPr>
        <p:txBody>
          <a:bodyPr vert="horz" lIns="144000" tIns="144000" rIns="144000" bIns="144000" rtlCol="0" anchor="t"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fr-BE" sz="1400" b="1" dirty="0"/>
              <a:t>14 National &amp; 1 EU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fr-BE" sz="1200" b="1" dirty="0"/>
              <a:t>EU Node</a:t>
            </a:r>
            <a:endParaRPr lang="en-US" sz="12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fr-BE" sz="1200" b="1" dirty="0" err="1"/>
              <a:t>Finland</a:t>
            </a:r>
            <a:endParaRPr lang="fr-BE" sz="12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fr-BE" sz="1200" b="1" dirty="0" err="1"/>
              <a:t>Slovakia</a:t>
            </a:r>
            <a:endParaRPr lang="fr-BE" sz="12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fr-BE" sz="1200" b="1" dirty="0" err="1"/>
              <a:t>Italy</a:t>
            </a:r>
            <a:endParaRPr lang="fr-BE" sz="12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fr-BE" sz="1200" b="1" dirty="0" err="1"/>
              <a:t>Poland</a:t>
            </a:r>
            <a:endParaRPr lang="fr-BE" sz="12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fr-BE" sz="1200" b="1" dirty="0"/>
              <a:t>Germany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fr-BE" sz="1200" b="1" dirty="0" err="1"/>
              <a:t>Netherlands</a:t>
            </a:r>
            <a:r>
              <a:rPr lang="fr-BE" sz="1200" b="1" dirty="0"/>
              <a:t>/SURF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fr-BE" sz="1200" b="1" dirty="0" err="1"/>
              <a:t>Croatia</a:t>
            </a:r>
            <a:r>
              <a:rPr lang="fr-BE" sz="1200" b="1" dirty="0"/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fr-BE" sz="1200" b="1" dirty="0" err="1"/>
              <a:t>Czechia</a:t>
            </a:r>
            <a:endParaRPr lang="fr-BE" sz="12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fr-BE" sz="1200" b="1" dirty="0" err="1"/>
              <a:t>Latvia</a:t>
            </a:r>
            <a:endParaRPr lang="fr-BE" sz="12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fr-BE" sz="1200" b="1" dirty="0" err="1"/>
              <a:t>Slovenia</a:t>
            </a:r>
            <a:r>
              <a:rPr lang="fr-BE" sz="1200" b="1" dirty="0"/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fr-BE" sz="1200" b="1" dirty="0" err="1"/>
              <a:t>Sweden</a:t>
            </a:r>
            <a:endParaRPr lang="fr-BE" sz="12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fr-BE" sz="1200" b="1" dirty="0"/>
              <a:t>North </a:t>
            </a:r>
            <a:r>
              <a:rPr lang="fr-BE" sz="1200" b="1" dirty="0" err="1"/>
              <a:t>Macedonia</a:t>
            </a:r>
            <a:endParaRPr lang="fr-BE" sz="12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fr-BE" sz="1200" b="1" dirty="0" err="1"/>
              <a:t>Switzerland</a:t>
            </a:r>
            <a:endParaRPr lang="fr-BE" sz="12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fr-BE" sz="1200" b="1" dirty="0"/>
              <a:t>Türkiye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endParaRPr lang="en-US" sz="12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endParaRPr lang="en-US" sz="1200" b="1" dirty="0"/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en-IE" sz="1100" b="1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66058CB-C7C7-A810-32FB-14C4D930F606}"/>
              </a:ext>
            </a:extLst>
          </p:cNvPr>
          <p:cNvSpPr/>
          <p:nvPr/>
        </p:nvSpPr>
        <p:spPr>
          <a:xfrm>
            <a:off x="6251644" y="5333935"/>
            <a:ext cx="1575881" cy="7701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endParaRPr lang="en-IE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16303C0-0293-E8B1-67EF-841B248517A9}"/>
              </a:ext>
            </a:extLst>
          </p:cNvPr>
          <p:cNvSpPr/>
          <p:nvPr/>
        </p:nvSpPr>
        <p:spPr>
          <a:xfrm>
            <a:off x="6239147" y="3487368"/>
            <a:ext cx="1715310" cy="76848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CB422D-B0C4-7913-3D87-55E5F3DBD68D}"/>
              </a:ext>
            </a:extLst>
          </p:cNvPr>
          <p:cNvSpPr txBox="1">
            <a:spLocks/>
          </p:cNvSpPr>
          <p:nvPr/>
        </p:nvSpPr>
        <p:spPr>
          <a:xfrm>
            <a:off x="6118415" y="1524065"/>
            <a:ext cx="3258671" cy="1904935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50000"/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fr-BE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9 </a:t>
            </a:r>
            <a:r>
              <a:rPr kumimoji="0" lang="fr-BE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Thematic</a:t>
            </a:r>
            <a:endParaRPr kumimoji="0" lang="fr-BE" sz="1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None/>
              <a:tabLst/>
              <a:defRPr/>
            </a:pPr>
            <a:r>
              <a:rPr kumimoji="0" lang="fr-B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BBMRI ERIC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None/>
              <a:tabLst/>
              <a:defRPr/>
            </a:pPr>
            <a:r>
              <a:rPr lang="fr-BE" sz="1200" b="1" dirty="0">
                <a:solidFill>
                  <a:prstClr val="black">
                    <a:lumMod val="95000"/>
                    <a:lumOff val="5000"/>
                  </a:prstClr>
                </a:solidFill>
                <a:latin typeface="Arial"/>
              </a:rPr>
              <a:t>CERN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None/>
              <a:tabLst/>
              <a:defRPr/>
            </a:pPr>
            <a:r>
              <a:rPr kumimoji="0" lang="fr-BE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European</a:t>
            </a:r>
            <a:r>
              <a:rPr kumimoji="0" lang="fr-B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DTO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None/>
              <a:tabLst/>
              <a:defRPr/>
            </a:pPr>
            <a:r>
              <a:rPr kumimoji="0" lang="fr-B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Data Terra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None/>
              <a:tabLst/>
              <a:defRPr/>
            </a:pPr>
            <a:r>
              <a:rPr lang="fr-BE" sz="1200" b="1" dirty="0">
                <a:solidFill>
                  <a:prstClr val="black">
                    <a:lumMod val="95000"/>
                    <a:lumOff val="5000"/>
                  </a:prstClr>
                </a:solidFill>
                <a:latin typeface="Arial"/>
              </a:rPr>
              <a:t>Life Sciences </a:t>
            </a:r>
            <a:r>
              <a:rPr lang="fr-BE" sz="1200" b="1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/>
              </a:rPr>
              <a:t>Connect</a:t>
            </a:r>
            <a:endParaRPr lang="fr-BE" sz="1200" b="1" dirty="0">
              <a:solidFill>
                <a:prstClr val="black">
                  <a:lumMod val="95000"/>
                  <a:lumOff val="5000"/>
                </a:prstClr>
              </a:solidFill>
              <a:latin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None/>
              <a:tabLst/>
              <a:defRPr/>
            </a:pPr>
            <a:r>
              <a:rPr kumimoji="0" lang="fr-BE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Panosc</a:t>
            </a:r>
            <a:endParaRPr kumimoji="0" lang="fr-BE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None/>
              <a:tabLst/>
              <a:defRPr/>
            </a:pPr>
            <a:r>
              <a:rPr kumimoji="0" lang="fr-B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ENVRI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None/>
              <a:tabLst/>
              <a:defRPr/>
            </a:pPr>
            <a:r>
              <a:rPr kumimoji="0" lang="fr-B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METROFOOD-RI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None/>
              <a:tabLst/>
              <a:defRPr/>
            </a:pPr>
            <a:r>
              <a:rPr kumimoji="0" lang="fr-B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EBRAINS</a:t>
            </a:r>
            <a:endParaRPr kumimoji="0" lang="en-IE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2414B00-CD89-C4C1-906E-48370AAFCE60}"/>
              </a:ext>
            </a:extLst>
          </p:cNvPr>
          <p:cNvSpPr txBox="1">
            <a:spLocks/>
          </p:cNvSpPr>
          <p:nvPr/>
        </p:nvSpPr>
        <p:spPr>
          <a:xfrm>
            <a:off x="6118414" y="4683870"/>
            <a:ext cx="3258671" cy="1904935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50000"/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fr-BE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4 e-infra</a:t>
            </a:r>
            <a:endParaRPr kumimoji="0" lang="fr-BE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None/>
              <a:tabLst/>
              <a:defRPr/>
            </a:pPr>
            <a:r>
              <a:rPr kumimoji="0" lang="fr-B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EUDAT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None/>
              <a:tabLst/>
              <a:defRPr/>
            </a:pPr>
            <a:r>
              <a:rPr kumimoji="0" lang="fr-B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EGI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None/>
              <a:tabLst/>
              <a:defRPr/>
            </a:pPr>
            <a:r>
              <a:rPr kumimoji="0" lang="fr-B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GEANT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None/>
              <a:tabLst/>
              <a:defRPr/>
            </a:pPr>
            <a:r>
              <a:rPr kumimoji="0" lang="fr-BE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Scholarly</a:t>
            </a:r>
            <a:r>
              <a:rPr kumimoji="0" lang="fr-B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Commons</a:t>
            </a:r>
            <a:endParaRPr kumimoji="0" lang="en-IE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1" name="Title 4">
            <a:extLst>
              <a:ext uri="{FF2B5EF4-FFF2-40B4-BE49-F238E27FC236}">
                <a16:creationId xmlns:a16="http://schemas.microsoft.com/office/drawing/2014/main" id="{83D1AF38-25C5-0A9C-1F5A-5CF200C8C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4854"/>
            <a:ext cx="10515600" cy="816904"/>
          </a:xfrm>
        </p:spPr>
        <p:txBody>
          <a:bodyPr/>
          <a:lstStyle/>
          <a:p>
            <a:r>
              <a:rPr lang="en-US" sz="2000" i="1" dirty="0"/>
              <a:t>The EOSC Federation is built as a ‘system of systems’ enabling sharing and interconnecting research data and services, </a:t>
            </a:r>
            <a:r>
              <a:rPr lang="en-US" sz="2000" b="1" i="1" dirty="0"/>
              <a:t>across and within borders and disciplines</a:t>
            </a:r>
            <a:r>
              <a:rPr lang="en-US" sz="2000" i="1" dirty="0"/>
              <a:t>, under a common governance</a:t>
            </a:r>
            <a:br>
              <a:rPr lang="en-US" sz="2000" i="1" dirty="0"/>
            </a:br>
            <a:endParaRPr lang="en-IE" sz="2000" i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B938F52-E327-5008-D4CD-DBD4A7C8DCE1}"/>
              </a:ext>
            </a:extLst>
          </p:cNvPr>
          <p:cNvSpPr txBox="1"/>
          <p:nvPr/>
        </p:nvSpPr>
        <p:spPr>
          <a:xfrm>
            <a:off x="575557" y="1165833"/>
            <a:ext cx="55707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Current landscape of (candidate)</a:t>
            </a:r>
            <a:r>
              <a:rPr lang="en-US" sz="2000" b="1" dirty="0"/>
              <a:t> EOSC Nodes</a:t>
            </a:r>
            <a:endParaRPr lang="en-IE" sz="2000" b="1" dirty="0"/>
          </a:p>
        </p:txBody>
      </p:sp>
    </p:spTree>
    <p:extLst>
      <p:ext uri="{BB962C8B-B14F-4D97-AF65-F5344CB8AC3E}">
        <p14:creationId xmlns:p14="http://schemas.microsoft.com/office/powerpoint/2010/main" val="1841651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EA669D-C7B1-246A-4D8D-CCA11EFB18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CB61C30-8906-C97C-5281-375353C2D747}"/>
              </a:ext>
            </a:extLst>
          </p:cNvPr>
          <p:cNvSpPr/>
          <p:nvPr/>
        </p:nvSpPr>
        <p:spPr>
          <a:xfrm>
            <a:off x="647699" y="2028208"/>
            <a:ext cx="1667485" cy="18239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F1FAC-42E1-CDFE-E482-26FAADF9B2C3}"/>
              </a:ext>
            </a:extLst>
          </p:cNvPr>
          <p:cNvSpPr/>
          <p:nvPr/>
        </p:nvSpPr>
        <p:spPr>
          <a:xfrm>
            <a:off x="6241916" y="1916351"/>
            <a:ext cx="1715310" cy="161965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A1C4BF4-A782-DACC-2208-FA7D7D97031A}"/>
              </a:ext>
            </a:extLst>
          </p:cNvPr>
          <p:cNvSpPr/>
          <p:nvPr/>
        </p:nvSpPr>
        <p:spPr>
          <a:xfrm>
            <a:off x="647699" y="3852145"/>
            <a:ext cx="1667485" cy="203180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E6610C-8793-97F9-FBA5-183190C8D62F}"/>
              </a:ext>
            </a:extLst>
          </p:cNvPr>
          <p:cNvSpPr/>
          <p:nvPr/>
        </p:nvSpPr>
        <p:spPr>
          <a:xfrm>
            <a:off x="6254602" y="4891331"/>
            <a:ext cx="1709111" cy="25777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endParaRPr lang="en-IE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FF5FDE7-0DCB-168D-67E3-C4F8A41B86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6645" y="1621338"/>
            <a:ext cx="1934183" cy="3638473"/>
          </a:xfrm>
        </p:spPr>
        <p:txBody>
          <a:bodyPr vert="horz" lIns="144000" tIns="144000" rIns="144000" bIns="144000" rtlCol="0" anchor="t"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fr-BE" sz="1400" b="1" dirty="0"/>
              <a:t>14 National &amp; 1 EU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fr-BE" sz="1200" b="1" dirty="0"/>
              <a:t>EU Node</a:t>
            </a:r>
            <a:endParaRPr lang="en-US" sz="12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fr-BE" sz="1200" b="1" dirty="0" err="1"/>
              <a:t>Finland</a:t>
            </a:r>
            <a:endParaRPr lang="fr-BE" sz="12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fr-BE" sz="1200" b="1" dirty="0" err="1"/>
              <a:t>Slovakia</a:t>
            </a:r>
            <a:endParaRPr lang="fr-BE" sz="12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fr-BE" sz="1200" b="1" dirty="0" err="1"/>
              <a:t>Italy</a:t>
            </a:r>
            <a:endParaRPr lang="fr-BE" sz="12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fr-BE" sz="1200" b="1" dirty="0" err="1"/>
              <a:t>Poland</a:t>
            </a:r>
            <a:endParaRPr lang="fr-BE" sz="12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fr-BE" sz="1200" b="1" dirty="0"/>
              <a:t>Germany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fr-BE" sz="1200" b="1" dirty="0" err="1"/>
              <a:t>Netherlands</a:t>
            </a:r>
            <a:r>
              <a:rPr lang="fr-BE" sz="1200" b="1" dirty="0"/>
              <a:t>/SURF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fr-BE" sz="1200" b="1" dirty="0" err="1"/>
              <a:t>Croatia</a:t>
            </a:r>
            <a:r>
              <a:rPr lang="fr-BE" sz="1200" b="1" dirty="0"/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fr-BE" sz="1200" b="1" dirty="0" err="1"/>
              <a:t>Czechia</a:t>
            </a:r>
            <a:endParaRPr lang="fr-BE" sz="12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fr-BE" sz="1200" b="1" dirty="0" err="1"/>
              <a:t>Latvia</a:t>
            </a:r>
            <a:endParaRPr lang="fr-BE" sz="12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fr-BE" sz="1200" b="1" dirty="0" err="1"/>
              <a:t>Slovenia</a:t>
            </a:r>
            <a:r>
              <a:rPr lang="fr-BE" sz="1200" b="1" dirty="0"/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fr-BE" sz="1200" b="1" dirty="0" err="1"/>
              <a:t>Sweden</a:t>
            </a:r>
            <a:endParaRPr lang="fr-BE" sz="12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fr-BE" sz="1200" b="1" dirty="0"/>
              <a:t>North </a:t>
            </a:r>
            <a:r>
              <a:rPr lang="fr-BE" sz="1200" b="1" dirty="0" err="1"/>
              <a:t>Macedonia</a:t>
            </a:r>
            <a:endParaRPr lang="fr-BE" sz="12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fr-BE" sz="1200" b="1" dirty="0" err="1"/>
              <a:t>Switzerland</a:t>
            </a:r>
            <a:endParaRPr lang="fr-BE" sz="12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fr-BE" sz="1200" b="1" dirty="0"/>
              <a:t>Türkiye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endParaRPr lang="en-US" sz="12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endParaRPr lang="en-US" sz="1200" b="1" dirty="0"/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en-IE" sz="1100" b="1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6C68DC0-C1B1-A8DB-3704-BBC0992580DA}"/>
              </a:ext>
            </a:extLst>
          </p:cNvPr>
          <p:cNvSpPr/>
          <p:nvPr/>
        </p:nvSpPr>
        <p:spPr>
          <a:xfrm>
            <a:off x="6248404" y="5149109"/>
            <a:ext cx="1715309" cy="7701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endParaRPr lang="en-IE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A11A6BA-5ED0-B146-DB94-CC5804FDFC46}"/>
              </a:ext>
            </a:extLst>
          </p:cNvPr>
          <p:cNvSpPr/>
          <p:nvPr/>
        </p:nvSpPr>
        <p:spPr>
          <a:xfrm>
            <a:off x="6248875" y="3487368"/>
            <a:ext cx="1715310" cy="76848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7A6535-4A57-D236-8426-527609515698}"/>
              </a:ext>
            </a:extLst>
          </p:cNvPr>
          <p:cNvSpPr txBox="1">
            <a:spLocks/>
          </p:cNvSpPr>
          <p:nvPr/>
        </p:nvSpPr>
        <p:spPr>
          <a:xfrm>
            <a:off x="6118415" y="1524065"/>
            <a:ext cx="3258671" cy="1904935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50000"/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fr-BE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9 </a:t>
            </a:r>
            <a:r>
              <a:rPr kumimoji="0" lang="fr-BE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Thematic</a:t>
            </a:r>
            <a:endParaRPr kumimoji="0" lang="fr-BE" sz="1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None/>
              <a:tabLst/>
              <a:defRPr/>
            </a:pPr>
            <a:r>
              <a:rPr kumimoji="0" lang="fr-B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BBMRI ERIC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None/>
              <a:tabLst/>
              <a:defRPr/>
            </a:pPr>
            <a:r>
              <a:rPr lang="fr-BE" sz="1200" b="1" dirty="0">
                <a:solidFill>
                  <a:prstClr val="black">
                    <a:lumMod val="95000"/>
                    <a:lumOff val="5000"/>
                  </a:prstClr>
                </a:solidFill>
                <a:latin typeface="Arial"/>
              </a:rPr>
              <a:t>CERN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None/>
              <a:tabLst/>
              <a:defRPr/>
            </a:pPr>
            <a:r>
              <a:rPr kumimoji="0" lang="fr-BE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European</a:t>
            </a:r>
            <a:r>
              <a:rPr kumimoji="0" lang="fr-B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DTO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None/>
              <a:tabLst/>
              <a:defRPr/>
            </a:pPr>
            <a:r>
              <a:rPr kumimoji="0" lang="fr-B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Data Terra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None/>
              <a:tabLst/>
              <a:defRPr/>
            </a:pPr>
            <a:r>
              <a:rPr lang="fr-BE" sz="1200" b="1" dirty="0">
                <a:solidFill>
                  <a:prstClr val="black">
                    <a:lumMod val="95000"/>
                    <a:lumOff val="5000"/>
                  </a:prstClr>
                </a:solidFill>
                <a:latin typeface="Arial"/>
              </a:rPr>
              <a:t>Life Sciences </a:t>
            </a:r>
            <a:r>
              <a:rPr lang="fr-BE" sz="1200" b="1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"/>
              </a:rPr>
              <a:t>Connect</a:t>
            </a:r>
            <a:endParaRPr lang="fr-BE" sz="1200" b="1" dirty="0">
              <a:solidFill>
                <a:prstClr val="black">
                  <a:lumMod val="95000"/>
                  <a:lumOff val="5000"/>
                </a:prstClr>
              </a:solidFill>
              <a:latin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None/>
              <a:tabLst/>
              <a:defRPr/>
            </a:pPr>
            <a:r>
              <a:rPr kumimoji="0" lang="fr-BE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Panosc</a:t>
            </a:r>
            <a:endParaRPr kumimoji="0" lang="fr-BE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None/>
              <a:tabLst/>
              <a:defRPr/>
            </a:pPr>
            <a:r>
              <a:rPr kumimoji="0" lang="fr-B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ENVRI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None/>
              <a:tabLst/>
              <a:defRPr/>
            </a:pPr>
            <a:r>
              <a:rPr kumimoji="0" lang="fr-B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METROFOOD-RI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None/>
              <a:tabLst/>
              <a:defRPr/>
            </a:pPr>
            <a:r>
              <a:rPr kumimoji="0" lang="fr-B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EBRAINS</a:t>
            </a:r>
            <a:endParaRPr kumimoji="0" lang="en-IE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23757AD-0496-D866-A1CA-7360FCEF3F1D}"/>
              </a:ext>
            </a:extLst>
          </p:cNvPr>
          <p:cNvSpPr txBox="1">
            <a:spLocks/>
          </p:cNvSpPr>
          <p:nvPr/>
        </p:nvSpPr>
        <p:spPr>
          <a:xfrm>
            <a:off x="6167051" y="4499044"/>
            <a:ext cx="3258671" cy="1904935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50000"/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fr-BE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4 e-infra</a:t>
            </a:r>
            <a:endParaRPr kumimoji="0" lang="fr-BE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None/>
              <a:tabLst/>
              <a:defRPr/>
            </a:pPr>
            <a:r>
              <a:rPr kumimoji="0" lang="fr-B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EUDAT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None/>
              <a:tabLst/>
              <a:defRPr/>
            </a:pPr>
            <a:r>
              <a:rPr kumimoji="0" lang="fr-B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EGI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None/>
              <a:tabLst/>
              <a:defRPr/>
            </a:pPr>
            <a:r>
              <a:rPr kumimoji="0" lang="fr-B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GEANT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Pct val="100000"/>
              <a:buNone/>
              <a:tabLst/>
              <a:defRPr/>
            </a:pPr>
            <a:r>
              <a:rPr kumimoji="0" lang="fr-BE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Scholarly</a:t>
            </a:r>
            <a:r>
              <a:rPr kumimoji="0" lang="fr-B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Commons</a:t>
            </a:r>
            <a:endParaRPr kumimoji="0" lang="en-IE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9134F9A-47E2-F9C8-FD88-EB1EB3D6BA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487675"/>
              </p:ext>
            </p:extLst>
          </p:nvPr>
        </p:nvGraphicFramePr>
        <p:xfrm>
          <a:off x="2361486" y="1796923"/>
          <a:ext cx="3512684" cy="4089600"/>
        </p:xfrm>
        <a:graphic>
          <a:graphicData uri="http://schemas.openxmlformats.org/drawingml/2006/table">
            <a:tbl>
              <a:tblPr firstRow="1">
                <a:tableStyleId>{9D7B26C5-4107-4FEC-AEDC-1716B250A1EF}</a:tableStyleId>
              </a:tblPr>
              <a:tblGrid>
                <a:gridCol w="3512684">
                  <a:extLst>
                    <a:ext uri="{9D8B030D-6E8A-4147-A177-3AD203B41FA5}">
                      <a16:colId xmlns:a16="http://schemas.microsoft.com/office/drawing/2014/main" val="2725180164"/>
                    </a:ext>
                  </a:extLst>
                </a:gridCol>
              </a:tblGrid>
              <a:tr h="2556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Leads and contributors*</a:t>
                      </a:r>
                      <a:endParaRPr lang="en-IE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36000" marB="0" anchor="b"/>
                </a:tc>
                <a:extLst>
                  <a:ext uri="{0D108BD9-81ED-4DB2-BD59-A6C34878D82A}">
                    <a16:rowId xmlns:a16="http://schemas.microsoft.com/office/drawing/2014/main" val="3225632499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IE" sz="1200" u="none" strike="noStrike" dirty="0">
                          <a:effectLst/>
                        </a:rPr>
                        <a:t>European Commission</a:t>
                      </a:r>
                    </a:p>
                  </a:txBody>
                  <a:tcPr marL="7620" marR="7620" marT="3600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5810897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 dirty="0">
                          <a:effectLst/>
                        </a:rPr>
                        <a:t>CSC – IT Center for Science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3600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6635329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IE" sz="1200" u="none" strike="noStrike" dirty="0">
                          <a:effectLst/>
                        </a:rPr>
                        <a:t>CVTI SR</a:t>
                      </a: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3600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701990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1200" u="none" strike="noStrike" dirty="0">
                          <a:effectLst/>
                        </a:rPr>
                        <a:t>Foundation ICSC</a:t>
                      </a: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3600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902030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IE" sz="1200" u="none" strike="noStrike" dirty="0">
                          <a:effectLst/>
                        </a:rPr>
                        <a:t>NCN, </a:t>
                      </a:r>
                      <a:r>
                        <a:rPr lang="en-IE" sz="1200" u="none" strike="noStrike" dirty="0" err="1">
                          <a:effectLst/>
                        </a:rPr>
                        <a:t>Cyfronet</a:t>
                      </a:r>
                      <a:r>
                        <a:rPr lang="en-IE" sz="1200" u="none" strike="noStrike" dirty="0">
                          <a:effectLst/>
                        </a:rPr>
                        <a:t>, P. </a:t>
                      </a:r>
                      <a:r>
                        <a:rPr lang="en-IE" sz="1200" u="none" strike="noStrike" dirty="0" err="1">
                          <a:effectLst/>
                        </a:rPr>
                        <a:t>Gdanska</a:t>
                      </a:r>
                      <a:r>
                        <a:rPr lang="en-IE" sz="1200" u="none" strike="noStrike" dirty="0">
                          <a:effectLst/>
                        </a:rPr>
                        <a:t>, U Warszawski, IO PAN</a:t>
                      </a: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3600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6252626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IE" sz="1200" u="none" strike="noStrike" dirty="0">
                          <a:effectLst/>
                        </a:rPr>
                        <a:t>NFDI</a:t>
                      </a: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3600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6039403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IE" sz="1200" u="none" strike="noStrike" dirty="0">
                          <a:effectLst/>
                        </a:rPr>
                        <a:t>SURF</a:t>
                      </a: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3600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8589760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I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Univ. Zagreb Computing Centre (SRCE)</a:t>
                      </a:r>
                    </a:p>
                  </a:txBody>
                  <a:tcPr marL="7620" marR="7620" marT="36000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8751299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I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CESNET, CERIT-SC, MU, IT4I, Tech Un Ostrava</a:t>
                      </a:r>
                    </a:p>
                  </a:txBody>
                  <a:tcPr marL="7620" marR="7620" marT="36000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5380462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VPC - High. Ed. &amp; Sc. IT Shared Service Centre</a:t>
                      </a: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36000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3980584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ARNES, IZUM, UKM, JSI</a:t>
                      </a:r>
                    </a:p>
                  </a:txBody>
                  <a:tcPr marL="7620" marR="7620" marT="36000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3096643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VR, SND,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SciLifeLab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36000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5452875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UKIM, Ss. Cyril &amp; Methodius University</a:t>
                      </a:r>
                    </a:p>
                  </a:txBody>
                  <a:tcPr marL="7620" marR="7620" marT="36000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7127173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ETH Zurich, Switch,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Premotec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SIB, UZH, BFH</a:t>
                      </a:r>
                    </a:p>
                  </a:txBody>
                  <a:tcPr marL="7620" marR="7620" marT="36000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575592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TUBITAK</a:t>
                      </a:r>
                    </a:p>
                  </a:txBody>
                  <a:tcPr marL="7620" marR="7620" marT="36000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4218961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3D13E272-43F6-EF3B-3A57-4827A9EBF68A}"/>
              </a:ext>
            </a:extLst>
          </p:cNvPr>
          <p:cNvSpPr txBox="1"/>
          <p:nvPr/>
        </p:nvSpPr>
        <p:spPr>
          <a:xfrm>
            <a:off x="468549" y="6366846"/>
            <a:ext cx="60943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E" sz="1200" dirty="0">
                <a:solidFill>
                  <a:schemeClr val="bg1">
                    <a:lumMod val="65000"/>
                  </a:schemeClr>
                </a:solidFill>
              </a:rPr>
              <a:t>* Based on available info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BC4525-7CD9-CBBE-F749-440C51B5AC46}"/>
              </a:ext>
            </a:extLst>
          </p:cNvPr>
          <p:cNvSpPr txBox="1"/>
          <p:nvPr/>
        </p:nvSpPr>
        <p:spPr>
          <a:xfrm>
            <a:off x="415421" y="6563713"/>
            <a:ext cx="1078104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E" sz="1200" dirty="0">
                <a:solidFill>
                  <a:schemeClr val="bg1">
                    <a:lumMod val="65000"/>
                  </a:schemeClr>
                </a:solidFill>
              </a:rPr>
              <a:t>** Data and services also by ALBA, DESY, ELETTRA, ESS, European XFEL, HZDR, ILL, MAX IV Laboratory, PSI and SOLEIL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C9AF933-477D-8BFA-33C0-5BCFD406FD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767558"/>
              </p:ext>
            </p:extLst>
          </p:nvPr>
        </p:nvGraphicFramePr>
        <p:xfrm>
          <a:off x="8021889" y="1677595"/>
          <a:ext cx="3512684" cy="2556000"/>
        </p:xfrm>
        <a:graphic>
          <a:graphicData uri="http://schemas.openxmlformats.org/drawingml/2006/table">
            <a:tbl>
              <a:tblPr firstRow="1">
                <a:tableStyleId>{9D7B26C5-4107-4FEC-AEDC-1716B250A1EF}</a:tableStyleId>
              </a:tblPr>
              <a:tblGrid>
                <a:gridCol w="3512684">
                  <a:extLst>
                    <a:ext uri="{9D8B030D-6E8A-4147-A177-3AD203B41FA5}">
                      <a16:colId xmlns:a16="http://schemas.microsoft.com/office/drawing/2014/main" val="2725180164"/>
                    </a:ext>
                  </a:extLst>
                </a:gridCol>
              </a:tblGrid>
              <a:tr h="2556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Leads and contributors*</a:t>
                      </a:r>
                      <a:endParaRPr lang="en-IE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36000" marB="0" anchor="b"/>
                </a:tc>
                <a:extLst>
                  <a:ext uri="{0D108BD9-81ED-4DB2-BD59-A6C34878D82A}">
                    <a16:rowId xmlns:a16="http://schemas.microsoft.com/office/drawing/2014/main" val="3225632499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IE" sz="1200" u="none" strike="noStrike" dirty="0">
                          <a:effectLst/>
                        </a:rPr>
                        <a:t>BBMRI ERIC</a:t>
                      </a: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5810897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IE" sz="1200" u="none" strike="noStrike" dirty="0">
                          <a:effectLst/>
                        </a:rPr>
                        <a:t>CERN</a:t>
                      </a: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6635329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IE" sz="1200" u="none" strike="noStrike" dirty="0">
                          <a:effectLst/>
                        </a:rPr>
                        <a:t>CNR (Blue-Cloud 2026)</a:t>
                      </a: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701990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IE" sz="1200" u="none" strike="noStrike" dirty="0">
                          <a:effectLst/>
                        </a:rPr>
                        <a:t>CNRS (Data Terra)</a:t>
                      </a: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902030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u="none" strike="noStrike" dirty="0">
                          <a:effectLst/>
                        </a:rPr>
                        <a:t>ELIXIR, EMBL, </a:t>
                      </a:r>
                      <a:r>
                        <a:rPr lang="en-US" sz="1200" u="none" strike="noStrike" dirty="0" err="1">
                          <a:effectLst/>
                        </a:rPr>
                        <a:t>EuroBioImaging</a:t>
                      </a:r>
                      <a:r>
                        <a:rPr lang="en-US" sz="1200" u="none" strike="noStrike" dirty="0">
                          <a:effectLst/>
                        </a:rPr>
                        <a:t>, Instruct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6252626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1200" u="none" strike="noStrike" dirty="0">
                          <a:effectLst/>
                        </a:rPr>
                        <a:t>ESRF (</a:t>
                      </a:r>
                      <a:r>
                        <a:rPr lang="en-IE" sz="1200" u="none" strike="noStrike" dirty="0" err="1">
                          <a:effectLst/>
                        </a:rPr>
                        <a:t>PaNOSC</a:t>
                      </a:r>
                      <a:r>
                        <a:rPr lang="en-IE" sz="1200" u="none" strike="noStrike" dirty="0">
                          <a:effectLst/>
                        </a:rPr>
                        <a:t>**)</a:t>
                      </a: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6039403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ACTRIS,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Lifewatch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SIOS, IAGOS, EPOS</a:t>
                      </a:r>
                    </a:p>
                  </a:txBody>
                  <a:tcPr marL="7620" marR="7620" marT="7620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8751299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I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METROFOOD RI, JSI, </a:t>
                      </a:r>
                      <a:r>
                        <a:rPr lang="en-I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Premotec</a:t>
                      </a: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5380462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EBRAINS RI, Athena Research Centre</a:t>
                      </a:r>
                    </a:p>
                  </a:txBody>
                  <a:tcPr marL="7620" marR="7620" marT="7620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3980584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C36A24A1-BD3C-F00A-2E17-E11D2A74C3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7817741"/>
              </p:ext>
            </p:extLst>
          </p:nvPr>
        </p:nvGraphicFramePr>
        <p:xfrm>
          <a:off x="8028376" y="4638488"/>
          <a:ext cx="3512684" cy="1278000"/>
        </p:xfrm>
        <a:graphic>
          <a:graphicData uri="http://schemas.openxmlformats.org/drawingml/2006/table">
            <a:tbl>
              <a:tblPr firstRow="1">
                <a:tableStyleId>{9D7B26C5-4107-4FEC-AEDC-1716B250A1EF}</a:tableStyleId>
              </a:tblPr>
              <a:tblGrid>
                <a:gridCol w="3512684">
                  <a:extLst>
                    <a:ext uri="{9D8B030D-6E8A-4147-A177-3AD203B41FA5}">
                      <a16:colId xmlns:a16="http://schemas.microsoft.com/office/drawing/2014/main" val="2725180164"/>
                    </a:ext>
                  </a:extLst>
                </a:gridCol>
              </a:tblGrid>
              <a:tr h="2556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Leads and contributors*</a:t>
                      </a:r>
                      <a:endParaRPr lang="en-IE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36000" marB="0" anchor="b"/>
                </a:tc>
                <a:extLst>
                  <a:ext uri="{0D108BD9-81ED-4DB2-BD59-A6C34878D82A}">
                    <a16:rowId xmlns:a16="http://schemas.microsoft.com/office/drawing/2014/main" val="3225632499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1200" u="none" strike="noStrike" dirty="0">
                          <a:effectLst/>
                        </a:rPr>
                        <a:t>ESRF (</a:t>
                      </a:r>
                      <a:r>
                        <a:rPr lang="en-IE" sz="1200" u="none" strike="noStrike" dirty="0" err="1">
                          <a:effectLst/>
                        </a:rPr>
                        <a:t>PaNOSC</a:t>
                      </a:r>
                      <a:r>
                        <a:rPr lang="en-IE" sz="1200" u="none" strike="noStrike" dirty="0">
                          <a:effectLst/>
                        </a:rPr>
                        <a:t>**)</a:t>
                      </a: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6039403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ACTRIS,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Lifewatch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SIOS, IAGOS, EPOS</a:t>
                      </a:r>
                    </a:p>
                  </a:txBody>
                  <a:tcPr marL="7620" marR="7620" marT="7620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8751299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I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METROFOOD RI, JSI, </a:t>
                      </a:r>
                      <a:r>
                        <a:rPr lang="en-I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Premotec</a:t>
                      </a:r>
                      <a:endParaRPr lang="en-I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5380462"/>
                  </a:ext>
                </a:extLst>
              </a:tr>
              <a:tr h="2556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EBRAINS RI, Athena Research Centre</a:t>
                      </a:r>
                    </a:p>
                  </a:txBody>
                  <a:tcPr marL="7620" marR="7620" marT="7620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3980584"/>
                  </a:ext>
                </a:extLst>
              </a:tr>
            </a:tbl>
          </a:graphicData>
        </a:graphic>
      </p:graphicFrame>
      <p:sp>
        <p:nvSpPr>
          <p:cNvPr id="19" name="Title 4">
            <a:extLst>
              <a:ext uri="{FF2B5EF4-FFF2-40B4-BE49-F238E27FC236}">
                <a16:creationId xmlns:a16="http://schemas.microsoft.com/office/drawing/2014/main" id="{71FD9F62-A602-D535-F5AA-F1ADB7CCC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4854"/>
            <a:ext cx="10515600" cy="816904"/>
          </a:xfrm>
        </p:spPr>
        <p:txBody>
          <a:bodyPr/>
          <a:lstStyle/>
          <a:p>
            <a:r>
              <a:rPr lang="en-US" sz="2000" i="1" dirty="0"/>
              <a:t>The EOSC Federation is built as a ‘system of systems’ enabling sharing and interconnecting research data and services, </a:t>
            </a:r>
            <a:r>
              <a:rPr lang="en-US" sz="2000" b="1" i="1" dirty="0"/>
              <a:t>across and within borders and disciplines</a:t>
            </a:r>
            <a:r>
              <a:rPr lang="en-US" sz="2000" i="1" dirty="0"/>
              <a:t>, under a common governance</a:t>
            </a:r>
            <a:br>
              <a:rPr lang="en-US" sz="2000" i="1" dirty="0"/>
            </a:br>
            <a:endParaRPr lang="en-IE" sz="2000" i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722E0BF-47D3-2C1B-857F-534A26022FBD}"/>
              </a:ext>
            </a:extLst>
          </p:cNvPr>
          <p:cNvSpPr txBox="1"/>
          <p:nvPr/>
        </p:nvSpPr>
        <p:spPr>
          <a:xfrm>
            <a:off x="575557" y="1165833"/>
            <a:ext cx="55707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Current landscape of (candidate)</a:t>
            </a:r>
            <a:r>
              <a:rPr lang="en-US" sz="2000" b="1" dirty="0"/>
              <a:t> EOSC Nodes</a:t>
            </a:r>
            <a:endParaRPr lang="en-IE" sz="2000" b="1" dirty="0"/>
          </a:p>
        </p:txBody>
      </p:sp>
    </p:spTree>
    <p:extLst>
      <p:ext uri="{BB962C8B-B14F-4D97-AF65-F5344CB8AC3E}">
        <p14:creationId xmlns:p14="http://schemas.microsoft.com/office/powerpoint/2010/main" val="10918220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2C3164-62B9-2C60-8F45-9DCF2A80BA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>
            <a:extLst>
              <a:ext uri="{FF2B5EF4-FFF2-40B4-BE49-F238E27FC236}">
                <a16:creationId xmlns:a16="http://schemas.microsoft.com/office/drawing/2014/main" id="{FD4FBB4F-F49D-09F5-55AA-A02AB5C6B15F}"/>
              </a:ext>
            </a:extLst>
          </p:cNvPr>
          <p:cNvSpPr/>
          <p:nvPr/>
        </p:nvSpPr>
        <p:spPr>
          <a:xfrm>
            <a:off x="252918" y="1304694"/>
            <a:ext cx="3644551" cy="4716964"/>
          </a:xfrm>
          <a:prstGeom prst="rect">
            <a:avLst/>
          </a:prstGeom>
          <a:solidFill>
            <a:srgbClr val="FFF6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42B49D0-079F-5FE2-E4DC-FF42842276B4}"/>
              </a:ext>
            </a:extLst>
          </p:cNvPr>
          <p:cNvSpPr/>
          <p:nvPr/>
        </p:nvSpPr>
        <p:spPr>
          <a:xfrm>
            <a:off x="4063274" y="1304693"/>
            <a:ext cx="7875807" cy="4716965"/>
          </a:xfrm>
          <a:prstGeom prst="rect">
            <a:avLst/>
          </a:prstGeom>
          <a:solidFill>
            <a:srgbClr val="FFF6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9" name="Title 4">
            <a:extLst>
              <a:ext uri="{FF2B5EF4-FFF2-40B4-BE49-F238E27FC236}">
                <a16:creationId xmlns:a16="http://schemas.microsoft.com/office/drawing/2014/main" id="{9CFB72B5-BCA9-DDA4-1159-B8F891AA2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4854"/>
            <a:ext cx="10515600" cy="816904"/>
          </a:xfrm>
        </p:spPr>
        <p:txBody>
          <a:bodyPr/>
          <a:lstStyle/>
          <a:p>
            <a:r>
              <a:rPr lang="en-US" sz="2000" i="1" dirty="0"/>
              <a:t>The EOSC Federation is built as a ‘system of systems’ enabling sharing and interconnecting research data and services, across and within borders and disciplines, </a:t>
            </a:r>
            <a:r>
              <a:rPr lang="en-US" sz="2000" b="1" i="1" dirty="0"/>
              <a:t>under a common governance</a:t>
            </a:r>
            <a:br>
              <a:rPr lang="en-US" sz="2000" i="1" dirty="0"/>
            </a:br>
            <a:endParaRPr lang="en-IE" sz="2000" i="1" dirty="0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03B4426-F740-F0B9-7D73-3F7C9A437B4D}"/>
              </a:ext>
            </a:extLst>
          </p:cNvPr>
          <p:cNvGrpSpPr/>
          <p:nvPr/>
        </p:nvGrpSpPr>
        <p:grpSpPr>
          <a:xfrm>
            <a:off x="906898" y="1777107"/>
            <a:ext cx="2439418" cy="2483739"/>
            <a:chOff x="906897" y="1777107"/>
            <a:chExt cx="2826597" cy="2896397"/>
          </a:xfrm>
        </p:grpSpPr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EE75E0A5-56ED-977B-2C2A-206D91A685B7}"/>
                </a:ext>
              </a:extLst>
            </p:cNvPr>
            <p:cNvSpPr/>
            <p:nvPr/>
          </p:nvSpPr>
          <p:spPr>
            <a:xfrm>
              <a:off x="906897" y="2102352"/>
              <a:ext cx="2826597" cy="2272146"/>
            </a:xfrm>
            <a:prstGeom prst="triangle">
              <a:avLst/>
            </a:prstGeom>
            <a:solidFill>
              <a:srgbClr val="7D9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sp>
          <p:nvSpPr>
            <p:cNvPr id="20" name="TextBox 15">
              <a:extLst>
                <a:ext uri="{FF2B5EF4-FFF2-40B4-BE49-F238E27FC236}">
                  <a16:creationId xmlns:a16="http://schemas.microsoft.com/office/drawing/2014/main" id="{E210FC41-80E3-A12B-13D5-70D9DBBC65D6}"/>
                </a:ext>
              </a:extLst>
            </p:cNvPr>
            <p:cNvSpPr txBox="1"/>
            <p:nvPr/>
          </p:nvSpPr>
          <p:spPr>
            <a:xfrm>
              <a:off x="1144374" y="3177901"/>
              <a:ext cx="2392279" cy="969062"/>
            </a:xfrm>
            <a:prstGeom prst="rect">
              <a:avLst/>
            </a:prstGeom>
            <a:noFill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EC Square Sans Pro" panose="020B0506040000020004" pitchFamily="34" charset="0"/>
                  <a:ea typeface="+mn-ea"/>
                  <a:cs typeface="Arial"/>
                </a:rPr>
                <a:t>EOSC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EC Square Sans Pro" panose="020B0506040000020004" pitchFamily="34" charset="0"/>
                  <a:ea typeface="+mn-ea"/>
                  <a:cs typeface="Arial"/>
                </a:rPr>
                <a:t>Tripartite Governance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A2A1BD7-3BE4-B05D-F0E1-A0197EF2B56D}"/>
                </a:ext>
              </a:extLst>
            </p:cNvPr>
            <p:cNvSpPr txBox="1"/>
            <p:nvPr/>
          </p:nvSpPr>
          <p:spPr>
            <a:xfrm>
              <a:off x="906897" y="4368429"/>
              <a:ext cx="2826596" cy="305075"/>
            </a:xfrm>
            <a:prstGeom prst="rect">
              <a:avLst/>
            </a:prstGeom>
            <a:solidFill>
              <a:srgbClr val="003399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European Commission</a:t>
              </a:r>
              <a:endParaRPr kumimoji="0" lang="en-IE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E686580-6D1F-3DF7-382F-19F6F9146A53}"/>
                </a:ext>
              </a:extLst>
            </p:cNvPr>
            <p:cNvSpPr txBox="1"/>
            <p:nvPr/>
          </p:nvSpPr>
          <p:spPr>
            <a:xfrm rot="18120000">
              <a:off x="49909" y="2852930"/>
              <a:ext cx="2650921" cy="499276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Member States &amp;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100" kern="1200" dirty="0">
                  <a:solidFill>
                    <a:prstClr val="black"/>
                  </a:solidFill>
                  <a:ea typeface="+mn-ea"/>
                  <a:cs typeface="+mn-cs"/>
                </a:rPr>
                <a:t>A</a:t>
              </a:r>
              <a:r>
                <a:rPr kumimoji="0" lang="en-US" sz="11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ssociated</a:t>
              </a: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</a:t>
              </a:r>
              <a:r>
                <a:rPr lang="en-US" sz="1100" kern="1200" dirty="0">
                  <a:solidFill>
                    <a:prstClr val="black"/>
                  </a:solidFill>
                  <a:ea typeface="+mn-ea"/>
                  <a:cs typeface="+mn-cs"/>
                </a:rPr>
                <a:t>Countries</a:t>
              </a:r>
              <a:endParaRPr kumimoji="0" lang="en-IE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50FBAC2-8223-759C-23E6-45575BE45A06}"/>
                </a:ext>
              </a:extLst>
            </p:cNvPr>
            <p:cNvSpPr txBox="1"/>
            <p:nvPr/>
          </p:nvSpPr>
          <p:spPr>
            <a:xfrm rot="3480000">
              <a:off x="1845013" y="2991916"/>
              <a:ext cx="2658242" cy="303132"/>
            </a:xfrm>
            <a:prstGeom prst="rect">
              <a:avLst/>
            </a:prstGeom>
            <a:solidFill>
              <a:srgbClr val="97EBFF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EOSC Association</a:t>
              </a:r>
              <a:endParaRPr kumimoji="0" lang="en-IE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37" name="Content Placeholder 5" descr="A diagram of a company&#10;&#10;AI-generated content may be incorrect.">
            <a:extLst>
              <a:ext uri="{FF2B5EF4-FFF2-40B4-BE49-F238E27FC236}">
                <a16:creationId xmlns:a16="http://schemas.microsoft.com/office/drawing/2014/main" id="{8F0B6E34-C6F4-D2D2-14A2-CC887607DF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3044" y="1544593"/>
            <a:ext cx="7451120" cy="4228858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BB633C39-77DD-68AC-5D2E-3FABFA6F71D1}"/>
              </a:ext>
            </a:extLst>
          </p:cNvPr>
          <p:cNvSpPr txBox="1"/>
          <p:nvPr/>
        </p:nvSpPr>
        <p:spPr>
          <a:xfrm>
            <a:off x="509891" y="4450759"/>
            <a:ext cx="3172663" cy="11849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/>
              <a:t>Strategic orientations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/>
              <a:t>Alignment with EU policy priorities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/>
              <a:t>Funding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634170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CE3196-73D8-72F7-D00C-9C8925C1D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BCB81D9-BFB9-642A-2C9E-F3C76DE2C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Horizon Europe support to EOSC</a:t>
            </a:r>
            <a:endParaRPr lang="en-IE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BD666A-5E64-678B-905C-29F181C5609D}"/>
              </a:ext>
            </a:extLst>
          </p:cNvPr>
          <p:cNvSpPr txBox="1"/>
          <p:nvPr/>
        </p:nvSpPr>
        <p:spPr>
          <a:xfrm>
            <a:off x="398089" y="1593662"/>
            <a:ext cx="1131401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000" dirty="0"/>
              <a:t>The EOSC actions under Horizon Europe implement the Commission’s contribution to the EOSC Partnership objectives:</a:t>
            </a:r>
          </a:p>
          <a:p>
            <a:pPr>
              <a:spcAft>
                <a:spcPts val="1200"/>
              </a:spcAft>
            </a:pPr>
            <a:endParaRPr lang="en-US" sz="2000" dirty="0"/>
          </a:p>
          <a:p>
            <a:pPr marL="457200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2000" dirty="0"/>
              <a:t>Ensure that </a:t>
            </a:r>
            <a:r>
              <a:rPr lang="en-US" sz="2000" b="1" dirty="0"/>
              <a:t>Open Science practices and skills </a:t>
            </a:r>
            <a:r>
              <a:rPr lang="en-US" sz="2000" dirty="0"/>
              <a:t>are rewarded and taught, becoming the ‘new normal’</a:t>
            </a:r>
          </a:p>
          <a:p>
            <a:pPr marL="457200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2000" dirty="0"/>
              <a:t>Enable the </a:t>
            </a:r>
            <a:r>
              <a:rPr lang="en-US" sz="2000" b="1" dirty="0"/>
              <a:t>definition of standards, and the development of tools and services</a:t>
            </a:r>
            <a:r>
              <a:rPr lang="en-US" sz="2000" dirty="0"/>
              <a:t>, to allow researchers to find, access, reuse and combine results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sz="2000" dirty="0"/>
              <a:t>Establish a </a:t>
            </a:r>
            <a:r>
              <a:rPr lang="en-US" sz="2000" b="1" dirty="0"/>
              <a:t>sustainable and federated infrastructure </a:t>
            </a:r>
            <a:r>
              <a:rPr lang="en-US" sz="2000" dirty="0"/>
              <a:t>enabling open sharing of scientific results</a:t>
            </a:r>
            <a:endParaRPr lang="en-IE" sz="2000" dirty="0"/>
          </a:p>
        </p:txBody>
      </p:sp>
    </p:spTree>
    <p:extLst>
      <p:ext uri="{BB962C8B-B14F-4D97-AF65-F5344CB8AC3E}">
        <p14:creationId xmlns:p14="http://schemas.microsoft.com/office/powerpoint/2010/main" val="2429626337"/>
      </p:ext>
    </p:extLst>
  </p:cSld>
  <p:clrMapOvr>
    <a:masterClrMapping/>
  </p:clrMapOvr>
</p:sld>
</file>

<file path=ppt/theme/theme1.xml><?xml version="1.0" encoding="utf-8"?>
<a:theme xmlns:a="http://schemas.openxmlformats.org/drawingml/2006/main" name="colour palette new PPT">
  <a:themeElements>
    <a:clrScheme name="EC Colour Palette 2024">
      <a:dk1>
        <a:sysClr val="windowText" lastClr="000000"/>
      </a:dk1>
      <a:lt1>
        <a:sysClr val="window" lastClr="FFFFFF"/>
      </a:lt1>
      <a:dk2>
        <a:srgbClr val="003399"/>
      </a:dk2>
      <a:lt2>
        <a:srgbClr val="C6E5DF"/>
      </a:lt2>
      <a:accent1>
        <a:srgbClr val="44BA7E"/>
      </a:accent1>
      <a:accent2>
        <a:srgbClr val="000083"/>
      </a:accent2>
      <a:accent3>
        <a:srgbClr val="48038C"/>
      </a:accent3>
      <a:accent4>
        <a:srgbClr val="FF712C"/>
      </a:accent4>
      <a:accent5>
        <a:srgbClr val="FFD34E"/>
      </a:accent5>
      <a:accent6>
        <a:srgbClr val="DD0C86"/>
      </a:accent6>
      <a:hlink>
        <a:srgbClr val="003399"/>
      </a:hlink>
      <a:folHlink>
        <a:srgbClr val="003399"/>
      </a:folHlink>
    </a:clrScheme>
    <a:fontScheme name="EC revam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vamp_VI_EC_Corporate_PPT_Template_2024 2.pptx" id="{82638BCC-62B9-435A-B3D4-91B8F41A0F82}" vid="{331CF50E-8039-4F5B-9C47-F59CDFBC175A}"/>
    </a:ext>
  </a:extLst>
</a:theme>
</file>

<file path=ppt/theme/theme2.xml><?xml version="1.0" encoding="utf-8"?>
<a:theme xmlns:a="http://schemas.openxmlformats.org/drawingml/2006/main" name="Office Theme">
  <a:themeElements>
    <a:clrScheme name="EC colour scheme">
      <a:dk1>
        <a:srgbClr val="4D4D4D"/>
      </a:dk1>
      <a:lt1>
        <a:srgbClr val="FFFFFF"/>
      </a:lt1>
      <a:dk2>
        <a:srgbClr val="034EA2"/>
      </a:dk2>
      <a:lt2>
        <a:srgbClr val="D3E8F9"/>
      </a:lt2>
      <a:accent1>
        <a:srgbClr val="1E858B"/>
      </a:accent1>
      <a:accent2>
        <a:srgbClr val="4BC5DE"/>
      </a:accent2>
      <a:accent3>
        <a:srgbClr val="1EC08A"/>
      </a:accent3>
      <a:accent4>
        <a:srgbClr val="ED8D2F"/>
      </a:accent4>
      <a:accent5>
        <a:srgbClr val="FFC000"/>
      </a:accent5>
      <a:accent6>
        <a:srgbClr val="E76C53"/>
      </a:accent6>
      <a:hlink>
        <a:srgbClr val="0563C1"/>
      </a:hlink>
      <a:folHlink>
        <a:srgbClr val="24337E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C_Corporate_PPT_Template.potx" id="{4E874F3A-6BB1-4334-AA3C-CB69D53C2FB0}" vid="{CFDAC62F-BBD6-4674-995E-7A3058955A70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0f4a6ae-13a5-4397-80f3-aea8e9f411f0" xsi:nil="true"/>
    <lcf76f155ced4ddcb4097134ff3c332f xmlns="496d62f4-75b2-40d8-99f4-e416e0428c04">
      <Terms xmlns="http://schemas.microsoft.com/office/infopath/2007/PartnerControls"/>
    </lcf76f155ced4ddcb4097134ff3c332f>
    <Permanentlink xmlns="496d62f4-75b2-40d8-99f4-e416e0428c04" xsi:nil="true"/>
    <_dlc_DocId xmlns="f0f4a6ae-13a5-4397-80f3-aea8e9f411f0">EOSC-167323429-153747</_dlc_DocId>
    <_dlc_DocIdUrl xmlns="f0f4a6ae-13a5-4397-80f3-aea8e9f411f0">
      <Url>https://europeanopensciencecloud.sharepoint.com/sites/Data/_layouts/15/DocIdRedir.aspx?ID=EOSC-167323429-153747</Url>
      <Description>EOSC-167323429-153747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BA2657F33C78458957214F412992C5" ma:contentTypeVersion="17" ma:contentTypeDescription="Create a new document." ma:contentTypeScope="" ma:versionID="df0ee56cede248a9dd7bdde8f84231de">
  <xsd:schema xmlns:xsd="http://www.w3.org/2001/XMLSchema" xmlns:xs="http://www.w3.org/2001/XMLSchema" xmlns:p="http://schemas.microsoft.com/office/2006/metadata/properties" xmlns:ns2="496d62f4-75b2-40d8-99f4-e416e0428c04" xmlns:ns3="f0f4a6ae-13a5-4397-80f3-aea8e9f411f0" targetNamespace="http://schemas.microsoft.com/office/2006/metadata/properties" ma:root="true" ma:fieldsID="1bffa8149ff7cde30af9021f7dfec945" ns2:_="" ns3:_="">
    <xsd:import namespace="496d62f4-75b2-40d8-99f4-e416e0428c04"/>
    <xsd:import namespace="f0f4a6ae-13a5-4397-80f3-aea8e9f411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3:_dlc_DocId" minOccurs="0"/>
                <xsd:element ref="ns3:_dlc_DocIdUrl" minOccurs="0"/>
                <xsd:element ref="ns3:_dlc_DocIdPersistId" minOccurs="0"/>
                <xsd:element ref="ns2:Permanentlink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6d62f4-75b2-40d8-99f4-e416e0428c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8da2a577-abbe-4683-8229-b3bb4b575d3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  <xsd:element name="Permanentlink" ma:index="26" nillable="true" ma:displayName="Permanent link" ma:format="Dropdown" ma:internalName="Permanentlink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f4a6ae-13a5-4397-80f3-aea8e9f411f0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9d882f0-47c2-44ed-bbac-0735b4e91be2}" ma:internalName="TaxCatchAll" ma:showField="CatchAllData" ma:web="f0f4a6ae-13a5-4397-80f3-aea8e9f411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23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24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5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537B6F83-6DDD-48D8-857B-BE72EE2D0B99}">
  <ds:schemaRefs>
    <ds:schemaRef ds:uri="1124f467-e8a7-4788-95b6-921cce7bcfae"/>
    <ds:schemaRef ds:uri="http://www.w3.org/XML/1998/namespace"/>
    <ds:schemaRef ds:uri="http://schemas.microsoft.com/office/2006/documentManagement/types"/>
    <ds:schemaRef ds:uri="d56ed46a-4164-40b6-a09a-3a2f9edb41ee"/>
    <ds:schemaRef ds:uri="http://schemas.microsoft.com/office/infopath/2007/PartnerControls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BC578E49-555D-4D0C-B802-355039F0D82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87FA161-1B1C-4E95-B6F8-891F196F7E2E}"/>
</file>

<file path=customXml/itemProps4.xml><?xml version="1.0" encoding="utf-8"?>
<ds:datastoreItem xmlns:ds="http://schemas.openxmlformats.org/officeDocument/2006/customXml" ds:itemID="{E466B70A-C7C9-4D8C-8A93-65146079D2B4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8279</TotalTime>
  <Words>1570</Words>
  <Application>Microsoft Office PowerPoint</Application>
  <PresentationFormat>Widescreen</PresentationFormat>
  <Paragraphs>302</Paragraphs>
  <Slides>20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Wingdings</vt:lpstr>
      <vt:lpstr>Courier New</vt:lpstr>
      <vt:lpstr>EC Square Sans Pro</vt:lpstr>
      <vt:lpstr>Calibri</vt:lpstr>
      <vt:lpstr>Arial</vt:lpstr>
      <vt:lpstr>colour palette new PPT</vt:lpstr>
      <vt:lpstr>Office Theme</vt:lpstr>
      <vt:lpstr>Landscape of EOSC Nodes and Projects</vt:lpstr>
      <vt:lpstr>EOSC Federation</vt:lpstr>
      <vt:lpstr>The EOSC Federation is built as a ‘system of systems’ enabling sharing and interconnecting research data and services, across and within borders and disciplines, under a common governance </vt:lpstr>
      <vt:lpstr>The EOSC Federation is built as a ‘system of systems’ enabling sharing and interconnecting research data and services, across and within borders and disciplines, under a common governance </vt:lpstr>
      <vt:lpstr>The EOSC Federation is built as a ‘system of systems’ enabling sharing and interconnecting research data and services, across and within borders and disciplines, under a common governance </vt:lpstr>
      <vt:lpstr>The EOSC Federation is built as a ‘system of systems’ enabling sharing and interconnecting research data and services, across and within borders and disciplines, under a common governance </vt:lpstr>
      <vt:lpstr>The EOSC Federation is built as a ‘system of systems’ enabling sharing and interconnecting research data and services, across and within borders and disciplines, under a common governance </vt:lpstr>
      <vt:lpstr>The EOSC Federation is built as a ‘system of systems’ enabling sharing and interconnecting research data and services, across and within borders and disciplines, under a common governance </vt:lpstr>
      <vt:lpstr>Horizon Europe support to EOSC</vt:lpstr>
      <vt:lpstr>Horizon Europe support to EOSC</vt:lpstr>
      <vt:lpstr>Horizon Europe EOSC projects 33 ongoing &amp; kicking-off projects / 686 participations / 357 participants / EUR 247 million EU contribution</vt:lpstr>
      <vt:lpstr>PowerPoint Presentation</vt:lpstr>
      <vt:lpstr>Highlighted characteristics of EOSC Nodes &amp; projects</vt:lpstr>
      <vt:lpstr>PowerPoint Presentation</vt:lpstr>
      <vt:lpstr>PowerPoint Presentation</vt:lpstr>
      <vt:lpstr>PowerPoint Presentation</vt:lpstr>
      <vt:lpstr>PowerPoint Presentation</vt:lpstr>
      <vt:lpstr>Maximising the coordination between EOSC Nodes &amp; projects</vt:lpstr>
      <vt:lpstr>Maximising the coordination between EOSC Nodes &amp; projects</vt:lpstr>
      <vt:lpstr>Thank you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TZIVELOGLOU Pantelis (RTD)</dc:creator>
  <cp:lastModifiedBy>LOPEZ ALBACETE Javier (RTD)</cp:lastModifiedBy>
  <cp:revision>22</cp:revision>
  <dcterms:created xsi:type="dcterms:W3CDTF">2026-06-22T12:56:31Z</dcterms:created>
  <dcterms:modified xsi:type="dcterms:W3CDTF">2026-07-08T08:24:49Z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0x01010011BA2657F33C78458957214F412992C5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2023-09-26T10:27:54Z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5f9041e0-26c3-439f-9557-91c751557f9e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ediaServiceImageTags">
    <vt:lpwstr/>
  </property>
  <property fmtid="{D5CDD505-2E9C-101B-9397-08002B2CF9AE}" pid="11" name="_dlc_DocIdItemGuid">
    <vt:lpwstr>490a25c0-5d12-42b8-9584-f707a858ae4e</vt:lpwstr>
  </property>
</Properties>
</file>