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5"/>
  </p:sldMasterIdLst>
  <p:notesMasterIdLst>
    <p:notesMasterId r:id="rId13"/>
  </p:notesMasterIdLst>
  <p:handoutMasterIdLst>
    <p:handoutMasterId r:id="rId14"/>
  </p:handoutMasterIdLst>
  <p:sldIdLst>
    <p:sldId id="257" r:id="rId6"/>
    <p:sldId id="258" r:id="rId7"/>
    <p:sldId id="2147483420" r:id="rId8"/>
    <p:sldId id="2147483421" r:id="rId9"/>
    <p:sldId id="2147483422" r:id="rId10"/>
    <p:sldId id="263" r:id="rId11"/>
    <p:sldId id="262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91"/>
    <a:srgbClr val="FF5B7F"/>
    <a:srgbClr val="0402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96"/>
    <p:restoredTop sz="95827"/>
  </p:normalViewPr>
  <p:slideViewPr>
    <p:cSldViewPr snapToGrid="0" snapToObjects="1">
      <p:cViewPr varScale="1">
        <p:scale>
          <a:sx n="117" d="100"/>
          <a:sy n="117" d="100"/>
        </p:scale>
        <p:origin x="70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customXml" Target="../customXml/item5.xml"/><Relationship Id="rId14" Type="http://schemas.openxmlformats.org/officeDocument/2006/relationships/handoutMaster" Target="handoutMasters/handoutMaster1.xml"/><Relationship Id="rId9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6795E16-BFB2-56BB-7C44-000AD15680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E3B8B3-7C35-053D-DB5C-80E0E7A544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50FAE-B7D3-DE41-AC46-0C3051F1689F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435B0B-F893-D581-6A6D-1B263E0E0E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2D977D-6E53-D200-B06B-CD8D3B7738C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46E38-4A23-3347-83C4-1C49830A37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6711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08-07-2026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9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Here goes the subtitle</a:t>
            </a:r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5377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353617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1013121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23A8F246-9187-262D-8EC1-219E3ABAB7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27 February 2025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, no twinfin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pic>
        <p:nvPicPr>
          <p:cNvPr id="5" name="Picture 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CFE752ED-40E2-C64A-2245-EE55EE3A46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1" y="436970"/>
            <a:ext cx="1297422" cy="29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973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text</a:t>
            </a:r>
            <a:endParaRPr lang="nl-NL" dirty="0"/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dirty="0" err="1"/>
              <a:t>Insert</a:t>
            </a:r>
            <a:r>
              <a:rPr lang="nl-NL" dirty="0"/>
              <a:t>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F74582F7-7A91-F2A1-9A91-FE310393DC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27 February 2025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dirty="0" err="1"/>
              <a:t>Insert</a:t>
            </a:r>
            <a:r>
              <a:rPr lang="nl-NL" dirty="0"/>
              <a:t> Image  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E4E2B70E-5485-79A1-4FA6-DDE226FB8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27 February 2025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 dirty="0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 dirty="0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text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goes</a:t>
            </a:r>
            <a:r>
              <a:rPr lang="nl-NL" dirty="0"/>
              <a:t> a sub-headline</a:t>
            </a:r>
            <a:endParaRPr lang="en-BE" dirty="0"/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text</a:t>
            </a:r>
            <a:endParaRPr lang="nl-NL" dirty="0"/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BA261FB-322C-8A0F-329F-54EA2DD261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27 February 2025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8" r:id="rId3"/>
    <p:sldLayoutId id="2147483662" r:id="rId4"/>
    <p:sldLayoutId id="2147483665" r:id="rId5"/>
    <p:sldLayoutId id="2147483657" r:id="rId6"/>
    <p:sldLayoutId id="2147483666" r:id="rId7"/>
    <p:sldLayoutId id="2147483667" r:id="rId8"/>
    <p:sldLayoutId id="2147483651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us.list-manage.com/1AUPRRDAknc?e=d4fc6aefdc&amp;c2id=ee55b2325512950e59fb5d34f13d788d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s.list-manage.com/10unY_0uq7j?e=d4fc6aefdc&amp;c2id=ee55b2325512950e59fb5d34f13d788d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s://us.list-manage.com/tcXL4rdKj5R?e=d4fc6aefdc&amp;c2id=ee55b2325512950e59fb5d34f13d788d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309771-9CDA-5F1E-5703-2E02586C1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1</a:t>
            </a:fld>
            <a:endParaRPr lang="nl-NL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79ADEE-FEC2-EAC5-447E-E6528D7E07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30" r="1144"/>
          <a:stretch>
            <a:fillRect/>
          </a:stretch>
        </p:blipFill>
        <p:spPr>
          <a:xfrm>
            <a:off x="1" y="0"/>
            <a:ext cx="12192000" cy="701040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5148F80-DFF4-6CEE-09B5-539DD58844CD}"/>
              </a:ext>
            </a:extLst>
          </p:cNvPr>
          <p:cNvSpPr>
            <a:spLocks noChangeAspect="1"/>
          </p:cNvSpPr>
          <p:nvPr/>
        </p:nvSpPr>
        <p:spPr>
          <a:xfrm>
            <a:off x="10331115" y="1957137"/>
            <a:ext cx="1512000" cy="1512000"/>
          </a:xfrm>
          <a:prstGeom prst="ellipse">
            <a:avLst/>
          </a:prstGeom>
          <a:solidFill>
            <a:srgbClr val="FF5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6B6539-0339-0A7C-0C3F-1FC3F360BE15}"/>
              </a:ext>
            </a:extLst>
          </p:cNvPr>
          <p:cNvSpPr txBox="1"/>
          <p:nvPr/>
        </p:nvSpPr>
        <p:spPr>
          <a:xfrm rot="399049">
            <a:off x="10170695" y="2214464"/>
            <a:ext cx="17967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E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€</a:t>
            </a:r>
            <a:r>
              <a:rPr lang="en-GB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695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incl. VAT</a:t>
            </a:r>
          </a:p>
        </p:txBody>
      </p:sp>
    </p:spTree>
    <p:extLst>
      <p:ext uri="{BB962C8B-B14F-4D97-AF65-F5344CB8AC3E}">
        <p14:creationId xmlns:p14="http://schemas.microsoft.com/office/powerpoint/2010/main" val="3266380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C61163-2239-602F-5E3D-73D3D47EB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2</a:t>
            </a:fld>
            <a:endParaRPr lang="nl-NL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EA4570-61D2-9C9E-B6A2-666C32B66C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283"/>
          <a:stretch>
            <a:fillRect/>
          </a:stretch>
        </p:blipFill>
        <p:spPr>
          <a:xfrm>
            <a:off x="0" y="0"/>
            <a:ext cx="12192000" cy="69943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CA564F-E7B1-2A6F-A7AB-C311EF833C33}"/>
              </a:ext>
            </a:extLst>
          </p:cNvPr>
          <p:cNvSpPr txBox="1"/>
          <p:nvPr/>
        </p:nvSpPr>
        <p:spPr>
          <a:xfrm>
            <a:off x="272715" y="1138989"/>
            <a:ext cx="2871538" cy="5032147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8691"/>
                </a:solidFill>
                <a:latin typeface="Quicksand" pitchFamily="2" charset="77"/>
                <a:ea typeface="Roboto" panose="02000000000000000000" pitchFamily="2" charset="0"/>
              </a:rPr>
              <a:t>Accommodation: Book today,</a:t>
            </a:r>
          </a:p>
          <a:p>
            <a:r>
              <a:rPr lang="en-GB" sz="2600" dirty="0">
                <a:solidFill>
                  <a:srgbClr val="008691"/>
                </a:solidFill>
                <a:latin typeface="Quicksand" pitchFamily="2" charset="77"/>
                <a:ea typeface="Roboto" panose="02000000000000000000" pitchFamily="2" charset="0"/>
              </a:rPr>
              <a:t>save tomorrow!</a:t>
            </a:r>
          </a:p>
          <a:p>
            <a:endParaRPr lang="en-GB" sz="15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GB" sz="1900" dirty="0">
                <a:latin typeface="Roboto" panose="02000000000000000000" pitchFamily="2" charset="0"/>
                <a:ea typeface="Roboto" panose="02000000000000000000" pitchFamily="2" charset="0"/>
              </a:rPr>
              <a:t>Participants of the EOSC Symposium can take advantage of </a:t>
            </a:r>
            <a:r>
              <a:rPr lang="en-GB" sz="1900" b="1" dirty="0">
                <a:latin typeface="Roboto" panose="02000000000000000000" pitchFamily="2" charset="0"/>
                <a:ea typeface="Roboto" panose="02000000000000000000" pitchFamily="2" charset="0"/>
              </a:rPr>
              <a:t>exclusive accommodation rates </a:t>
            </a:r>
            <a:r>
              <a:rPr lang="en-GB" sz="1900" dirty="0">
                <a:latin typeface="Roboto" panose="02000000000000000000" pitchFamily="2" charset="0"/>
                <a:ea typeface="Roboto" panose="02000000000000000000" pitchFamily="2" charset="0"/>
              </a:rPr>
              <a:t>at selected hotels near the event venue by </a:t>
            </a:r>
            <a:r>
              <a:rPr lang="en-GB" sz="1900" b="1" dirty="0">
                <a:latin typeface="Roboto" panose="02000000000000000000" pitchFamily="2" charset="0"/>
                <a:ea typeface="Roboto" panose="02000000000000000000" pitchFamily="2" charset="0"/>
              </a:rPr>
              <a:t>booking through the Florence Convention Bureau.</a:t>
            </a:r>
          </a:p>
          <a:p>
            <a:endParaRPr lang="en-GB" sz="19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GB" sz="1900" b="1" dirty="0">
                <a:latin typeface="Roboto" panose="02000000000000000000" pitchFamily="2" charset="0"/>
                <a:ea typeface="Roboto" panose="02000000000000000000" pitchFamily="2" charset="0"/>
              </a:rPr>
              <a:t>Booking link: </a:t>
            </a:r>
            <a:r>
              <a:rPr lang="en-GB" sz="1900" dirty="0" err="1">
                <a:latin typeface="Roboto" panose="02000000000000000000" pitchFamily="2" charset="0"/>
                <a:ea typeface="Roboto" panose="02000000000000000000" pitchFamily="2" charset="0"/>
              </a:rPr>
              <a:t>booking.destinationflorence.com</a:t>
            </a:r>
            <a:r>
              <a:rPr lang="en-GB" sz="1900" dirty="0">
                <a:latin typeface="Roboto" panose="02000000000000000000" pitchFamily="2" charset="0"/>
                <a:ea typeface="Roboto" panose="02000000000000000000" pitchFamily="2" charset="0"/>
              </a:rPr>
              <a:t>/</a:t>
            </a:r>
            <a:r>
              <a:rPr lang="en-GB" sz="1900" dirty="0" err="1">
                <a:latin typeface="Roboto" panose="02000000000000000000" pitchFamily="2" charset="0"/>
                <a:ea typeface="Roboto" panose="02000000000000000000" pitchFamily="2" charset="0"/>
              </a:rPr>
              <a:t>en</a:t>
            </a:r>
            <a:r>
              <a:rPr lang="en-GB" sz="1900" dirty="0">
                <a:latin typeface="Roboto" panose="02000000000000000000" pitchFamily="2" charset="0"/>
                <a:ea typeface="Roboto" panose="02000000000000000000" pitchFamily="2" charset="0"/>
              </a:rPr>
              <a:t>/</a:t>
            </a:r>
            <a:r>
              <a:rPr lang="en-GB" sz="1900" dirty="0" err="1">
                <a:latin typeface="Roboto" panose="02000000000000000000" pitchFamily="2" charset="0"/>
                <a:ea typeface="Roboto" panose="02000000000000000000" pitchFamily="2" charset="0"/>
              </a:rPr>
              <a:t>eosc</a:t>
            </a:r>
            <a:r>
              <a:rPr lang="en-GB" sz="1900" dirty="0">
                <a:latin typeface="Roboto" panose="02000000000000000000" pitchFamily="2" charset="0"/>
                <a:ea typeface="Roboto" panose="02000000000000000000" pitchFamily="2" charset="0"/>
              </a:rPr>
              <a:t>/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2E79A91-4982-609B-2F85-66E4653EC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48" y="368968"/>
            <a:ext cx="2406316" cy="54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667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5DAA81-2E49-43F8-E9B9-2D053499E45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9" y="1526839"/>
            <a:ext cx="2228211" cy="4853114"/>
          </a:xfrm>
        </p:spPr>
        <p:txBody>
          <a:bodyPr>
            <a:normAutofit/>
          </a:bodyPr>
          <a:lstStyle/>
          <a:p>
            <a:r>
              <a:rPr lang="en-US" dirty="0"/>
              <a:t>Anna Bernini, Italian Minister of University and Research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Manuel Heitor, former Minister of Science, Technology and Higher Education for Portugal and architect of the influential 2024 </a:t>
            </a:r>
            <a:r>
              <a:rPr lang="en-US" dirty="0">
                <a:hlinkClick r:id="rId2" tooltip="https://us.list-manage.com/1AUPRRDAknc?e=d4fc6aefdc&amp;c2id=ee55b2325512950e59fb5d34f13d788d"/>
              </a:rPr>
              <a:t>Align, Act, Accelerate</a:t>
            </a:r>
            <a:r>
              <a:rPr lang="en-US" dirty="0"/>
              <a:t> report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93BAD2-7D8F-49BB-9998-BE6648FA5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Programme</a:t>
            </a:r>
            <a:r>
              <a:rPr lang="en-US" dirty="0"/>
              <a:t> (day 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E7CD6B-0D76-D7CD-FBD1-85C4DFF45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06A7E6-1A40-3925-C300-1EADEAE3FB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eosc.eu</a:t>
            </a:r>
            <a:r>
              <a:rPr lang="en-US" dirty="0"/>
              <a:t>/symposium-2026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2CF9A72-B550-10FB-24D0-E48D4A644B1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27 February 2025</a:t>
            </a:r>
            <a:endParaRPr lang="nl-N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8E983E-7A9B-1CB6-9EA0-947CB43AC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7422" y="475129"/>
            <a:ext cx="6096000" cy="63828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EF9C67-3241-8929-C04C-4EE0F3397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955" y="1570383"/>
            <a:ext cx="1808794" cy="19348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129057-73E0-F37D-EA30-379014C553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4955" y="3828327"/>
            <a:ext cx="1799589" cy="179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0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BE797-48E3-B2DC-D6BC-B52939B29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EB6FF7-4735-38E6-E7F7-FB7C55D8501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466272" y="4488619"/>
            <a:ext cx="5299547" cy="1640904"/>
          </a:xfrm>
        </p:spPr>
        <p:txBody>
          <a:bodyPr>
            <a:normAutofit/>
          </a:bodyPr>
          <a:lstStyle/>
          <a:p>
            <a:r>
              <a:rPr lang="en-US" dirty="0"/>
              <a:t>3 tracks</a:t>
            </a:r>
          </a:p>
          <a:p>
            <a:pPr lvl="1"/>
            <a:r>
              <a:rPr lang="en-US" dirty="0"/>
              <a:t>EOSC collaborations and future opportunities</a:t>
            </a:r>
          </a:p>
          <a:p>
            <a:pPr lvl="1"/>
            <a:r>
              <a:rPr lang="en-US" dirty="0"/>
              <a:t>EOSC best practices and user experience</a:t>
            </a:r>
          </a:p>
          <a:p>
            <a:pPr lvl="1"/>
            <a:r>
              <a:rPr lang="en-US" dirty="0"/>
              <a:t>EOSC Federation </a:t>
            </a:r>
            <a:r>
              <a:rPr lang="en-US" dirty="0" err="1"/>
              <a:t>operationalisation</a:t>
            </a:r>
            <a:r>
              <a:rPr lang="en-US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9F8696C-796F-2850-2325-1CB7C597A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Programme</a:t>
            </a:r>
            <a:r>
              <a:rPr lang="en-US" dirty="0"/>
              <a:t> (day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6D02C5-FA20-4D25-88A0-24DDAD7A1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92A521-1264-2308-8085-F249E563ED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eosc.eu</a:t>
            </a:r>
            <a:r>
              <a:rPr lang="en-US" dirty="0"/>
              <a:t>/symposium-2026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E5005BA-9A77-A4EE-1D64-360F53B66FD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27 February 2025</a:t>
            </a:r>
            <a:endParaRPr lang="nl-NL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4F2430-11DE-3169-A0D1-4ACD61DF9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5203371" cy="6884624"/>
          </a:xfrm>
          <a:prstGeom prst="rect">
            <a:avLst/>
          </a:prstGeom>
        </p:spPr>
      </p:pic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B699BFA4-90BB-5F2F-AC09-1C1063B829F6}"/>
              </a:ext>
            </a:extLst>
          </p:cNvPr>
          <p:cNvSpPr txBox="1">
            <a:spLocks/>
          </p:cNvSpPr>
          <p:nvPr/>
        </p:nvSpPr>
        <p:spPr>
          <a:xfrm>
            <a:off x="1458825" y="1605879"/>
            <a:ext cx="2438261" cy="1799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2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2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2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2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hlinkClick r:id="rId3" tooltip="https://us.list-manage.com/10unY_0uq7j?e=d4fc6aefdc&amp;c2id=ee55b2325512950e59fb5d34f13d788d"/>
              </a:rPr>
              <a:t>Rosie Hicks</a:t>
            </a:r>
            <a:r>
              <a:rPr lang="en-US" dirty="0"/>
              <a:t>, CEO of the </a:t>
            </a:r>
            <a:r>
              <a:rPr lang="en-US" dirty="0">
                <a:hlinkClick r:id="rId4" tooltip="https://us.list-manage.com/tcXL4rdKj5R?e=d4fc6aefdc&amp;c2id=ee55b2325512950e59fb5d34f13d788d"/>
              </a:rPr>
              <a:t>Australian Research Data Commons</a:t>
            </a:r>
            <a:r>
              <a:rPr lang="en-US" dirty="0"/>
              <a:t>, 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5C6D3B7-795B-FFD5-825C-0DE135778F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6046" y="1621691"/>
            <a:ext cx="2020009" cy="211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485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727C5-BB7B-87EB-1C9D-C646C25AF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FA8CBDD-9E41-C16F-CFAF-424983455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Programme</a:t>
            </a:r>
            <a:r>
              <a:rPr lang="en-US" dirty="0"/>
              <a:t> (day 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8A24A2-482F-FC23-F653-B56643869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A9192E-2E8A-FE94-F3AD-99B083142B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eosc.eu</a:t>
            </a:r>
            <a:r>
              <a:rPr lang="en-US" dirty="0"/>
              <a:t>/symposium-2026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827901E-520A-DCBF-4479-E2D28B74E3F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/>
              <a:t>27 February 2025</a:t>
            </a:r>
            <a:endParaRPr lang="nl-NL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902D23-BC79-72CE-E804-52ACDCED1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723" y="1531485"/>
            <a:ext cx="5259601" cy="500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99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C70DB6-6C54-76FF-E89B-1C12B4927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3F22EA-A768-9C7A-AC10-9443CBE15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E9CE015-B12A-1AFF-4F9A-61134DEAAA1B}"/>
              </a:ext>
            </a:extLst>
          </p:cNvPr>
          <p:cNvSpPr/>
          <p:nvPr/>
        </p:nvSpPr>
        <p:spPr>
          <a:xfrm>
            <a:off x="7881257" y="2786744"/>
            <a:ext cx="3984172" cy="315685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569103-FDE6-1B17-6637-944A5E95A8AB}"/>
              </a:ext>
            </a:extLst>
          </p:cNvPr>
          <p:cNvSpPr txBox="1"/>
          <p:nvPr/>
        </p:nvSpPr>
        <p:spPr>
          <a:xfrm>
            <a:off x="8196943" y="3102429"/>
            <a:ext cx="33092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Lightning talks that </a:t>
            </a:r>
            <a:r>
              <a:rPr lang="en-US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showcase resources, services, or research outputs</a:t>
            </a: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with the potential to strengthen and enrich the EOSC Federation and contribute to the advancement of EOSC strategic objectives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Format: presentation or video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 mins / 8 lightning talks</a:t>
            </a:r>
          </a:p>
        </p:txBody>
      </p:sp>
    </p:spTree>
    <p:extLst>
      <p:ext uri="{BB962C8B-B14F-4D97-AF65-F5344CB8AC3E}">
        <p14:creationId xmlns:p14="http://schemas.microsoft.com/office/powerpoint/2010/main" val="969528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8B90A6-246E-FBE0-F2FB-C5C52BF40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7</a:t>
            </a:fld>
            <a:endParaRPr lang="nl-N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84CA9D-FDF9-EC4E-BDF9-9B7AFB1F0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A559F30-6300-080B-AE68-AE2D8363BDFF}"/>
              </a:ext>
            </a:extLst>
          </p:cNvPr>
          <p:cNvSpPr/>
          <p:nvPr/>
        </p:nvSpPr>
        <p:spPr>
          <a:xfrm>
            <a:off x="7881257" y="2895601"/>
            <a:ext cx="3984172" cy="19811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A64ED7-80B7-4582-6BDF-B2F7B14CB198}"/>
              </a:ext>
            </a:extLst>
          </p:cNvPr>
          <p:cNvSpPr txBox="1"/>
          <p:nvPr/>
        </p:nvSpPr>
        <p:spPr>
          <a:xfrm>
            <a:off x="8196943" y="3102429"/>
            <a:ext cx="33092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Open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EOSC candidate nodes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INFRAEOSC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EOSC-A Task Forces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First comes, first served</a:t>
            </a:r>
          </a:p>
        </p:txBody>
      </p:sp>
    </p:spTree>
    <p:extLst>
      <p:ext uri="{BB962C8B-B14F-4D97-AF65-F5344CB8AC3E}">
        <p14:creationId xmlns:p14="http://schemas.microsoft.com/office/powerpoint/2010/main" val="333473526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869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500" b="0" i="0" dirty="0" err="1" smtClean="0">
            <a:latin typeface="Roboto" panose="02000000000000000000" pitchFamily="2" charset="0"/>
            <a:ea typeface="Roboto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OSC template 2025" id="{928E3A1D-CD32-B84A-B552-BBBE793C7DB5}" vid="{B88D889E-2D60-6C4F-820D-EE39FF2837DD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EOSC-167323429-153746</_dlc_DocId>
    <_dlc_DocIdUrl xmlns="f0f4a6ae-13a5-4397-80f3-aea8e9f411f0">
      <Url>https://europeanopensciencecloud.sharepoint.com/sites/Data/_layouts/15/DocIdRedir.aspx?ID=EOSC-167323429-153746</Url>
      <Description>EOSC-167323429-153746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2646BD9-7BD4-449E-AADE-09F7FA0FA5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ED906E2-6F6B-4B18-881B-22E551C5ACE2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f0f4a6ae-13a5-4397-80f3-aea8e9f411f0"/>
    <ds:schemaRef ds:uri="http://www.w3.org/XML/1998/namespace"/>
    <ds:schemaRef ds:uri="http://purl.org/dc/elements/1.1/"/>
    <ds:schemaRef ds:uri="496d62f4-75b2-40d8-99f4-e416e0428c04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6373459-EA4E-46CA-94A5-EF0AA5E5D9B0}"/>
</file>

<file path=customXml/itemProps4.xml><?xml version="1.0" encoding="utf-8"?>
<ds:datastoreItem xmlns:ds="http://schemas.openxmlformats.org/officeDocument/2006/customXml" ds:itemID="{3EB1C5AA-8E68-4C4B-9F06-9DB0AFC3DA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6d62f4-75b2-40d8-99f4-e416e0428c04"/>
    <ds:schemaRef ds:uri="f0f4a6ae-13a5-4397-80f3-aea8e9f411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F0DB3A87-8BEA-4F4C-9683-C9D53BF151D4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65</TotalTime>
  <Words>223</Words>
  <Application>Microsoft Macintosh PowerPoint</Application>
  <PresentationFormat>Widescreen</PresentationFormat>
  <Paragraphs>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Quicksand</vt:lpstr>
      <vt:lpstr>Roboto</vt:lpstr>
      <vt:lpstr>Roboto Light</vt:lpstr>
      <vt:lpstr>Kantoorthema</vt:lpstr>
      <vt:lpstr>PowerPoint Presentation</vt:lpstr>
      <vt:lpstr>PowerPoint Presentation</vt:lpstr>
      <vt:lpstr>Programme (day 1)</vt:lpstr>
      <vt:lpstr>Programme (day 2)</vt:lpstr>
      <vt:lpstr>Programme (day 3)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Lenka Unge</dc:creator>
  <cp:lastModifiedBy>Sara Garavelli</cp:lastModifiedBy>
  <cp:revision>3</cp:revision>
  <dcterms:created xsi:type="dcterms:W3CDTF">2026-06-16T13:15:37Z</dcterms:created>
  <dcterms:modified xsi:type="dcterms:W3CDTF">2026-07-08T08:12:20Z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Order">
    <vt:r8>1389400</vt:r8>
  </property>
  <property fmtid="{D5CDD505-2E9C-101B-9397-08002B2CF9AE}" pid="4" name="MediaServiceImageTags">
    <vt:lpwstr/>
  </property>
  <property fmtid="{D5CDD505-2E9C-101B-9397-08002B2CF9AE}" pid="5" name="_dlc_DocIdItemGuid">
    <vt:lpwstr>3304e239-1b65-4195-a626-72ffe0e9dff2</vt:lpwstr>
  </property>
</Properties>
</file>