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sldIdLst>
    <p:sldId id="257" r:id="rId5"/>
    <p:sldId id="263" r:id="rId6"/>
    <p:sldId id="261" r:id="rId7"/>
    <p:sldId id="262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62"/>
    <p:restoredTop sz="88402"/>
  </p:normalViewPr>
  <p:slideViewPr>
    <p:cSldViewPr snapToGrid="0" snapToObjects="1">
      <p:cViewPr varScale="1">
        <p:scale>
          <a:sx n="108" d="100"/>
          <a:sy n="108" d="100"/>
        </p:scale>
        <p:origin x="872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08-07-2026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25721-C4BE-9640-9AC3-0C6434FE0F76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0819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25721-C4BE-9640-9AC3-0C6434FE0F76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9013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Here goes the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80ED38-AA7E-DCBC-3FF9-C229D96AE5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23013" y="6173787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5CFA3A-C5C8-38C4-26A8-5C0668FF6C1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6954A490-193E-E7E7-692B-771ED26045A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31FF53C9-60B4-F295-1222-39E0717E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A53DB0E-862A-409E-ECA4-584E5036E5D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5C1272FE-4131-48EB-6E8E-368644F52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4BB8B0B-76AF-DF95-7D44-C993B219FA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FBF33EF8-2365-726E-1E6B-3294A325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6FE2DB8-521E-FDC5-730D-F627D33FC0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EF0CB116-1CCE-93D4-0267-1AD8CF48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FF69F1B-2023-5CA3-335D-E4DE0B6D59D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225209" y="6363216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C461C2-EB7D-0C90-DDF2-1919EE8E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5" r:id="rId4"/>
    <p:sldLayoutId id="2147483657" r:id="rId5"/>
    <p:sldLayoutId id="2147483666" r:id="rId6"/>
    <p:sldLayoutId id="2147483667" r:id="rId7"/>
    <p:sldLayoutId id="214748365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 Light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3284F6-97AD-6571-5647-73F60AAF9A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9" y="1570383"/>
            <a:ext cx="4114800" cy="4382541"/>
          </a:xfrm>
        </p:spPr>
        <p:txBody>
          <a:bodyPr>
            <a:normAutofit lnSpcReduction="10000"/>
          </a:bodyPr>
          <a:lstStyle/>
          <a:p>
            <a:r>
              <a:rPr lang="en-US" sz="1600" b="1" dirty="0"/>
              <a:t>Call addressed</a:t>
            </a:r>
            <a:r>
              <a:rPr lang="en-US" sz="1600" dirty="0"/>
              <a:t>: HORIZON-INFRA-2025-01-EOSC-01: Foundational EOSC Nodes with federating capabilities for the EOSC Federation</a:t>
            </a:r>
          </a:p>
          <a:p>
            <a:r>
              <a:rPr lang="en-US" sz="1600" b="1" dirty="0"/>
              <a:t>Proposal Type</a:t>
            </a:r>
            <a:r>
              <a:rPr lang="en-US" sz="1600" dirty="0"/>
              <a:t>: RIA </a:t>
            </a:r>
          </a:p>
          <a:p>
            <a:r>
              <a:rPr lang="en-US" sz="1600" b="1" dirty="0"/>
              <a:t>Duration</a:t>
            </a:r>
            <a:r>
              <a:rPr lang="en-US" sz="1600" dirty="0"/>
              <a:t>: 30 months (1 September 2026 – 29 February 2029)</a:t>
            </a:r>
          </a:p>
          <a:p>
            <a:r>
              <a:rPr lang="en-US" sz="1600" b="1" dirty="0"/>
              <a:t>Coordinator: </a:t>
            </a:r>
            <a:r>
              <a:rPr lang="en-US" sz="1600" dirty="0"/>
              <a:t>CSC</a:t>
            </a:r>
          </a:p>
          <a:p>
            <a:r>
              <a:rPr lang="en-US" sz="1600" b="1" dirty="0"/>
              <a:t>Consortium:</a:t>
            </a:r>
          </a:p>
          <a:p>
            <a:pPr lvl="1"/>
            <a:r>
              <a:rPr lang="en-US" sz="1600" dirty="0"/>
              <a:t>25 partners</a:t>
            </a:r>
          </a:p>
          <a:p>
            <a:pPr lvl="1"/>
            <a:r>
              <a:rPr lang="en-US" sz="1600" dirty="0"/>
              <a:t>14 countries</a:t>
            </a:r>
          </a:p>
          <a:p>
            <a:r>
              <a:rPr lang="en-US" sz="1600" b="1" dirty="0"/>
              <a:t>Budget</a:t>
            </a:r>
            <a:r>
              <a:rPr lang="en-US" sz="1600" dirty="0"/>
              <a:t>: 8M€ (incl. 500K€ FSTP)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4255D8-9302-CD54-3126-E0A61691F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EOSC-CONNECT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4B4F27-F26D-3A73-2FBE-C738F6712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1</a:t>
            </a:fld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5EDFD4-036A-80A0-95A2-57FA4C9DED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BE" dirty="0"/>
              <a:t>In a Nutshell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BFC920-A273-02F4-3F00-74ECEBE6178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dirty="0"/>
              <a:t>20 | 06 | 2024 </a:t>
            </a:r>
            <a:r>
              <a:rPr lang="nl-NL" dirty="0" err="1"/>
              <a:t>by</a:t>
            </a:r>
            <a:r>
              <a:rPr lang="nl-NL" dirty="0"/>
              <a:t> Author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10093D-1D1B-4569-537A-2E0BE4C1B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72096"/>
            <a:ext cx="5900439" cy="427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20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954E5D-59CB-33A0-BD70-20080F2ACD4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7" y="1237729"/>
            <a:ext cx="9830179" cy="2627689"/>
          </a:xfrm>
        </p:spPr>
        <p:txBody>
          <a:bodyPr/>
          <a:lstStyle/>
          <a:p>
            <a:r>
              <a:rPr lang="en-GB" dirty="0">
                <a:cs typeface="Roboto" panose="02000000000000000000" pitchFamily="2" charset="0"/>
              </a:rPr>
              <a:t>The EOSC-CONNECT project aims </a:t>
            </a:r>
            <a:r>
              <a:rPr lang="en-GB" b="1" dirty="0">
                <a:cs typeface="Roboto" panose="02000000000000000000" pitchFamily="2" charset="0"/>
              </a:rPr>
              <a:t>to expand, consolidate, and advance</a:t>
            </a:r>
            <a:r>
              <a:rPr lang="en-GB" dirty="0">
                <a:cs typeface="Roboto" panose="02000000000000000000" pitchFamily="2" charset="0"/>
              </a:rPr>
              <a:t> </a:t>
            </a:r>
            <a:r>
              <a:rPr lang="en-GB" b="1" dirty="0">
                <a:cs typeface="Roboto" panose="02000000000000000000" pitchFamily="2" charset="0"/>
              </a:rPr>
              <a:t>the EOSC Federation by focusing on nodes with a shared geographical scope – referred to as National Nodes</a:t>
            </a:r>
            <a:r>
              <a:rPr lang="en-US" dirty="0">
                <a:cs typeface="Roboto" panose="02000000000000000000" pitchFamily="2" charset="0"/>
              </a:rPr>
              <a:t> </a:t>
            </a:r>
          </a:p>
          <a:p>
            <a:pPr lvl="1"/>
            <a:r>
              <a:rPr lang="en-GB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by building and connecting independently managed sustainable National 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Nodes that are recognised as national entry points to the EOSC Federation;</a:t>
            </a:r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1"/>
            <a:r>
              <a:rPr lang="en-GB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by addressing existing gaps regarding federating capabilities at technical, legal and organisational levels </a:t>
            </a:r>
            <a:r>
              <a:rPr lang="en-GB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 simplify and advance the sharing of data and “costly” resources across countries and disciplines;</a:t>
            </a:r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1"/>
            <a:r>
              <a:rPr lang="en-GB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by supporting the evolution of the EOSC Federation and increasing its adoption and thus demonstrating its tangible benefits;</a:t>
            </a:r>
            <a:endParaRPr lang="en-US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1"/>
            <a:r>
              <a:rPr lang="en-GB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by championing the EOSC Federation within the European research community. </a:t>
            </a:r>
            <a:endParaRPr lang="fi-FI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92EFF1-3C79-7F03-889A-DF575EA50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Project objectives &amp; Key contributions to EOSC</a:t>
            </a:r>
            <a:endParaRPr lang="en-BE" sz="2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84C33-BE9A-4452-D888-4E27E8B3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33381-A6B7-DA75-6D65-FAC658CB12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0B8186-7B53-E503-8AB4-3BF10712C3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55" y="4207857"/>
            <a:ext cx="9145577" cy="2315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58CA098-547D-51E4-5658-120C2F263B14}"/>
              </a:ext>
            </a:extLst>
          </p:cNvPr>
          <p:cNvSpPr/>
          <p:nvPr/>
        </p:nvSpPr>
        <p:spPr>
          <a:xfrm>
            <a:off x="10016836" y="4405745"/>
            <a:ext cx="1535080" cy="17664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ysClr val="windowText" lastClr="000000"/>
                </a:solidFill>
              </a:rPr>
              <a:t>Key contributions to EOSC</a:t>
            </a:r>
          </a:p>
        </p:txBody>
      </p:sp>
    </p:spTree>
    <p:extLst>
      <p:ext uri="{BB962C8B-B14F-4D97-AF65-F5344CB8AC3E}">
        <p14:creationId xmlns:p14="http://schemas.microsoft.com/office/powerpoint/2010/main" val="109411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09EDAE-0344-56DE-11EC-6C5A6FDDCB2B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Close collaboration with </a:t>
            </a:r>
          </a:p>
          <a:p>
            <a:pPr marL="971550" lvl="1" indent="-285750"/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the EOSC Federation mainly</a:t>
            </a:r>
            <a:r>
              <a:rPr lang="en-US" sz="1600" dirty="0"/>
              <a:t> via NCC, EOSC Federation-related structures (AAI, Fed Catalogues, EFSS, Cybersecurity WGs </a:t>
            </a:r>
            <a:r>
              <a:rPr lang="en-US" sz="1600" dirty="0" err="1"/>
              <a:t>etc</a:t>
            </a:r>
            <a:r>
              <a:rPr lang="en-US" sz="1600" dirty="0"/>
              <a:t>) and via contribution to EOSC Federation Handbook</a:t>
            </a:r>
          </a:p>
          <a:p>
            <a:pPr marL="971550" lvl="1" indent="-285750"/>
            <a:r>
              <a:rPr lang="en-US" sz="1600" b="1" dirty="0"/>
              <a:t>the EOSC Steering Group </a:t>
            </a:r>
            <a:r>
              <a:rPr lang="en-US" sz="1600" dirty="0"/>
              <a:t>mainly via country / node representatives</a:t>
            </a:r>
          </a:p>
          <a:p>
            <a:pPr marL="971550" lvl="1" indent="-285750"/>
            <a:r>
              <a:rPr lang="en-US" sz="1600" b="1" dirty="0"/>
              <a:t>the EOSC Tripartite Governance / Group</a:t>
            </a:r>
            <a:r>
              <a:rPr lang="en-US" sz="1600" dirty="0"/>
              <a:t>, via node representatives and project contribution to EOSC-A Consultations &amp; Task Forces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Collaboration with other National Nodes outside of the project are very welcome. </a:t>
            </a:r>
            <a:r>
              <a:rPr lang="en-GB" sz="1600" dirty="0">
                <a:solidFill>
                  <a:srgbClr val="000000"/>
                </a:solidFill>
              </a:rPr>
              <a:t>E</a:t>
            </a: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ngagement activities with national nodes will be organised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</a:rPr>
              <a:t>Collaboration with thematic, e-infra and AI Factories will be in scope mainly via use cases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Potential collaborations identified as of today:</a:t>
            </a:r>
          </a:p>
          <a:p>
            <a:pPr marL="971550" lvl="1" indent="-285750"/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EOSC Academy on training?</a:t>
            </a:r>
          </a:p>
          <a:p>
            <a:pPr marL="971550" lvl="1" indent="-285750"/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EOSC United on roadmap to transition from a single hub to a more distributed architecture for the </a:t>
            </a:r>
            <a:r>
              <a:rPr lang="en-GB" sz="1600" b="0" i="0" u="none" strike="noStrike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EOSC Federation</a:t>
            </a:r>
            <a:endParaRPr lang="en-GB" sz="1600" b="0" i="0" u="none" strike="noStrike" dirty="0">
              <a:solidFill>
                <a:srgbClr val="000000"/>
              </a:solidFill>
              <a:effectLst/>
              <a:latin typeface="Roboto" panose="02000000000000000000" pitchFamily="2" charset="0"/>
            </a:endParaRPr>
          </a:p>
          <a:p>
            <a:pPr marL="971550" lvl="1" indent="-285750"/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Other INFRAEOSC 01-01 ? </a:t>
            </a:r>
            <a:r>
              <a:rPr lang="en-GB" sz="1600" dirty="0">
                <a:solidFill>
                  <a:srgbClr val="000000"/>
                </a:solidFill>
              </a:rPr>
              <a:t>(to be clarified)</a:t>
            </a:r>
            <a:endParaRPr lang="en-GB" sz="1600" b="0" i="0" u="none" strike="noStrike" dirty="0">
              <a:solidFill>
                <a:srgbClr val="000000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BB88A6-0636-22B7-7E9D-E6798F3CF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BE" dirty="0"/>
              <a:t>Collaborations</a:t>
            </a:r>
            <a:r>
              <a:rPr lang="en-IE" dirty="0"/>
              <a:t> and dependencies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33610-ECF1-D75D-D2A8-4F40BDF26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91D436-35B0-5074-DA22-96E732DF95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i-FI" dirty="0"/>
              <a:t>EOSC-CONNECT</a:t>
            </a:r>
            <a:endParaRPr lang="en-BE" dirty="0"/>
          </a:p>
          <a:p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0C05E5-DBE8-7782-1A13-563D509EBF5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91264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336B37F-AD4E-562F-97A6-B396EB8A4B89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>
            <a:normAutofit/>
          </a:bodyPr>
          <a:lstStyle/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We think that national nodes are critical to the success and long-term sustainability of the EOSC Federation (e.g. anchoring EOSC to national priorities, providing access to researchers, etc.)</a:t>
            </a: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While national contexts differ, national nodes face many common challenges (e.g. including demonstrating national value and supporting cross-border resource sharing) and have similar opportunities (such as contributing research data to AI Factories or developing portfolios of resources to enhance the country offer).</a:t>
            </a: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EOSC-CONNECT will test and validate sustainable value propositions for national nodes while strengthening the EOSC Federation through the integration of valuable resources and services that enhance its appeal to users.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04654E-AF1A-310F-C257-7D83602D5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Your vision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383C5-1D76-5755-41BB-51EC70ABC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D46473-65E1-5C70-8D40-40E69E33E1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i-FI" dirty="0"/>
              <a:t>EOSC-CONNECT</a:t>
            </a:r>
            <a:endParaRPr lang="en-BE" dirty="0"/>
          </a:p>
          <a:p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52177E-4EDB-5254-9FDF-DA53E90276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6073306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B91C56FE-5A9B-C24A-AFFA-133FB1C68414}" vid="{5FCD33CA-DC53-7B43-958E-3CD65528C4D3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EOSC-167323429-153754</_dlc_DocId>
    <_dlc_DocIdUrl xmlns="f0f4a6ae-13a5-4397-80f3-aea8e9f411f0">
      <Url>https://europeanopensciencecloud.sharepoint.com/sites/Data/_layouts/15/DocIdRedir.aspx?ID=EOSC-167323429-153754</Url>
      <Description>EOSC-167323429-153754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CBBEC31-C3BC-46EE-8416-46FB6E223D0D}">
  <ds:schemaRefs>
    <ds:schemaRef ds:uri="http://schemas.microsoft.com/office/infopath/2007/PartnerControls"/>
    <ds:schemaRef ds:uri="http://purl.org/dc/elements/1.1/"/>
    <ds:schemaRef ds:uri="http://purl.org/dc/terms/"/>
    <ds:schemaRef ds:uri="3e74049f-b8a9-4e32-b231-e16b3efc928a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C43946C-2F83-42B0-9676-1630B68D6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668054-B1D8-49A2-B64B-094D5A744931}"/>
</file>

<file path=customXml/itemProps4.xml><?xml version="1.0" encoding="utf-8"?>
<ds:datastoreItem xmlns:ds="http://schemas.openxmlformats.org/officeDocument/2006/customXml" ds:itemID="{A69C1BA0-F13F-4B2D-8187-D79DC64EC3CD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1665</TotalTime>
  <Words>453</Words>
  <Application>Microsoft Macintosh PowerPoint</Application>
  <PresentationFormat>Widescreen</PresentationFormat>
  <Paragraphs>41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Roboto</vt:lpstr>
      <vt:lpstr>Roboto Light</vt:lpstr>
      <vt:lpstr>Kantoorthema</vt:lpstr>
      <vt:lpstr>EOSC-CONNECT</vt:lpstr>
      <vt:lpstr>Project objectives &amp; Key contributions to EOSC</vt:lpstr>
      <vt:lpstr>Collaborations and dependencies</vt:lpstr>
      <vt:lpstr>Your vision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 Gusenheimer</dc:creator>
  <cp:lastModifiedBy>Sara Garavelli</cp:lastModifiedBy>
  <cp:revision>20</cp:revision>
  <dcterms:created xsi:type="dcterms:W3CDTF">2023-06-05T12:30:30Z</dcterms:created>
  <dcterms:modified xsi:type="dcterms:W3CDTF">2026-07-08T07:52:18Z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8a90007d-7fe2-4d0d-97e3-1ccf147da44c</vt:lpwstr>
  </property>
</Properties>
</file>