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7" r:id="rId5"/>
    <p:sldId id="265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  <a:srgbClr val="1C61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47"/>
    <p:restoredTop sz="96405"/>
  </p:normalViewPr>
  <p:slideViewPr>
    <p:cSldViewPr snapToGrid="0" snapToObjects="1">
      <p:cViewPr varScale="1">
        <p:scale>
          <a:sx n="115" d="100"/>
          <a:sy n="115" d="100"/>
        </p:scale>
        <p:origin x="728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customXml" Target="../customXml/item4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08-07-2026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‹N°›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4255D8-9302-CD54-3126-E0A61691F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462919"/>
            <a:ext cx="5951271" cy="603887"/>
          </a:xfrm>
        </p:spPr>
        <p:txBody>
          <a:bodyPr>
            <a:noAutofit/>
          </a:bodyPr>
          <a:lstStyle/>
          <a:p>
            <a:r>
              <a:rPr lang="en-GB" sz="2800" dirty="0"/>
              <a:t>GenAI4Earth: Generative AI services for Earth Science </a:t>
            </a:r>
            <a:endParaRPr lang="en-BE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4B4F27-F26D-3A73-2FBE-C738F6712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1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FC920-A273-02F4-3F00-74ECEBE6178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502814"/>
            <a:ext cx="2759765" cy="365125"/>
          </a:xfrm>
        </p:spPr>
        <p:txBody>
          <a:bodyPr/>
          <a:lstStyle/>
          <a:p>
            <a:r>
              <a:rPr lang="nl-NL" sz="1000" dirty="0"/>
              <a:t>09 | 07 | 2026 </a:t>
            </a:r>
            <a:r>
              <a:rPr lang="nl-NL" sz="1000" dirty="0" err="1"/>
              <a:t>by</a:t>
            </a:r>
            <a:r>
              <a:rPr lang="nl-NL" sz="1000" dirty="0"/>
              <a:t> Jean-Philippe </a:t>
            </a:r>
            <a:r>
              <a:rPr lang="nl-NL" sz="1000" dirty="0" err="1"/>
              <a:t>Malet</a:t>
            </a:r>
            <a:r>
              <a:rPr lang="nl-NL" sz="1000" dirty="0"/>
              <a:t> / CNRS</a:t>
            </a:r>
          </a:p>
        </p:txBody>
      </p:sp>
      <p:sp>
        <p:nvSpPr>
          <p:cNvPr id="7" name="Google Shape;140;p4">
            <a:extLst>
              <a:ext uri="{FF2B5EF4-FFF2-40B4-BE49-F238E27FC236}">
                <a16:creationId xmlns:a16="http://schemas.microsoft.com/office/drawing/2014/main" id="{0E72C125-6E0D-FC4D-B4A6-ECD49ED057EA}"/>
              </a:ext>
            </a:extLst>
          </p:cNvPr>
          <p:cNvSpPr txBox="1">
            <a:spLocks/>
          </p:cNvSpPr>
          <p:nvPr/>
        </p:nvSpPr>
        <p:spPr>
          <a:xfrm>
            <a:off x="379731" y="1811838"/>
            <a:ext cx="4558498" cy="474352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lvl1pPr marL="457200" lvl="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8691"/>
              </a:buClr>
              <a:buSzPts val="2000"/>
              <a:buFont typeface="Arial" panose="020B0604020202020204" pitchFamily="34" charset="0"/>
              <a:buNone/>
              <a:defRPr sz="2000" b="0" i="0" kern="120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371600" lvl="2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828800" lvl="3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286000" lvl="4" indent="-3429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743200" lvl="5" indent="-34290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US" sz="1800" dirty="0"/>
              <a:t>Coordination: CNRS / DATA TERRA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</a:rPr>
              <a:t>17 partners / 8 countries: EOSC Nodes, ESFRI-RIs, HPC </a:t>
            </a:r>
            <a:r>
              <a:rPr lang="en-US" sz="1400" dirty="0" err="1">
                <a:solidFill>
                  <a:schemeClr val="tx1"/>
                </a:solidFill>
              </a:rPr>
              <a:t>centres</a:t>
            </a:r>
            <a:r>
              <a:rPr lang="en-US" sz="1400" dirty="0">
                <a:solidFill>
                  <a:schemeClr val="tx1"/>
                </a:solidFill>
              </a:rPr>
              <a:t>, SMEs &amp; universities</a:t>
            </a:r>
            <a:endParaRPr lang="en-US" sz="18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endParaRPr lang="en-US" sz="1400" i="1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en-US" sz="1800" dirty="0"/>
              <a:t>Co-construction:</a:t>
            </a:r>
          </a:p>
          <a:p>
            <a:pPr marL="0" indent="0">
              <a:spcBef>
                <a:spcPts val="0"/>
              </a:spcBef>
            </a:pPr>
            <a:endParaRPr lang="en-US" sz="1400" i="1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en-US" sz="1800" dirty="0"/>
              <a:t>Strategic fit: 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solidFill>
                  <a:schemeClr val="tx1"/>
                </a:solidFill>
              </a:rPr>
              <a:t>EOSC, ESFRI, GenAI4EU, AI Act, digital sovereignty agenda</a:t>
            </a:r>
          </a:p>
          <a:p>
            <a:pPr marL="0" indent="0"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en-US" sz="1800" dirty="0"/>
              <a:t>Budget: </a:t>
            </a:r>
            <a:r>
              <a:rPr lang="en-US" sz="1400" dirty="0">
                <a:solidFill>
                  <a:schemeClr val="tx1"/>
                </a:solidFill>
              </a:rPr>
              <a:t>€9,976,151</a:t>
            </a:r>
            <a:endParaRPr lang="en-US" sz="18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endParaRPr lang="en-US" sz="1800" dirty="0"/>
          </a:p>
          <a:p>
            <a:pPr marL="0" indent="0">
              <a:spcBef>
                <a:spcPts val="0"/>
              </a:spcBef>
            </a:pPr>
            <a:r>
              <a:rPr lang="en-US" sz="1800" dirty="0"/>
              <a:t>PO: </a:t>
            </a:r>
            <a:r>
              <a:rPr lang="en-US" sz="1400" dirty="0">
                <a:solidFill>
                  <a:schemeClr val="tx1"/>
                </a:solidFill>
              </a:rPr>
              <a:t>Anna Santoro</a:t>
            </a:r>
            <a:endParaRPr lang="en-US" sz="18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endParaRPr lang="en-US" sz="1800" dirty="0"/>
          </a:p>
          <a:p>
            <a:pPr marL="0" indent="0">
              <a:spcBef>
                <a:spcPts val="0"/>
              </a:spcBef>
            </a:pPr>
            <a:r>
              <a:rPr lang="en-US" sz="1800" dirty="0"/>
              <a:t>Sister projects:  </a:t>
            </a:r>
            <a:r>
              <a:rPr lang="en-US" sz="1400" dirty="0">
                <a:solidFill>
                  <a:schemeClr val="tx1"/>
                </a:solidFill>
              </a:rPr>
              <a:t>EOSC-ARENA, EOSC-FLUID-AI</a:t>
            </a:r>
          </a:p>
          <a:p>
            <a:pPr marL="0" indent="0">
              <a:spcBef>
                <a:spcPts val="0"/>
              </a:spcBef>
            </a:pPr>
            <a:r>
              <a:rPr lang="en-US" sz="1800" dirty="0"/>
              <a:t>Projects in which DATA TERRA is involved : </a:t>
            </a:r>
            <a:r>
              <a:rPr lang="en-US" sz="1400" dirty="0">
                <a:solidFill>
                  <a:schemeClr val="tx1"/>
                </a:solidFill>
              </a:rPr>
              <a:t>EOSC-MESH, EOSC-CONNECT, CDIF4EOSC</a:t>
            </a:r>
          </a:p>
          <a:p>
            <a:pPr marL="0" indent="0">
              <a:spcBef>
                <a:spcPts val="0"/>
              </a:spcBef>
            </a:pPr>
            <a:endParaRPr lang="en-US" sz="14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</a:pPr>
            <a:r>
              <a:rPr lang="en-US" sz="1800" dirty="0"/>
              <a:t>KOM: </a:t>
            </a:r>
            <a:r>
              <a:rPr lang="en-US" sz="1400" dirty="0">
                <a:solidFill>
                  <a:schemeClr val="tx1"/>
                </a:solidFill>
              </a:rPr>
              <a:t>21-23/9/2026 – Santander (Spain)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A0AF969-FB35-9D42-8904-D1CD2BC92E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785" y="104907"/>
            <a:ext cx="4863458" cy="1539069"/>
          </a:xfrm>
          <a:prstGeom prst="rect">
            <a:avLst/>
          </a:prstGeom>
        </p:spPr>
      </p:pic>
      <p:sp>
        <p:nvSpPr>
          <p:cNvPr id="13" name="Google Shape;154;p4">
            <a:extLst>
              <a:ext uri="{FF2B5EF4-FFF2-40B4-BE49-F238E27FC236}">
                <a16:creationId xmlns:a16="http://schemas.microsoft.com/office/drawing/2014/main" id="{FC019187-DB42-8A4C-A324-02A4DE2F31E0}"/>
              </a:ext>
            </a:extLst>
          </p:cNvPr>
          <p:cNvSpPr/>
          <p:nvPr/>
        </p:nvSpPr>
        <p:spPr>
          <a:xfrm>
            <a:off x="2067031" y="2458031"/>
            <a:ext cx="984024" cy="540678"/>
          </a:xfrm>
          <a:custGeom>
            <a:avLst/>
            <a:gdLst/>
            <a:ahLst/>
            <a:cxnLst/>
            <a:rect l="l" t="t" r="r" b="b"/>
            <a:pathLst>
              <a:path w="4106118" h="2034954" extrusionOk="0">
                <a:moveTo>
                  <a:pt x="0" y="0"/>
                </a:moveTo>
                <a:lnTo>
                  <a:pt x="4106118" y="0"/>
                </a:lnTo>
                <a:lnTo>
                  <a:pt x="4106118" y="2034954"/>
                </a:lnTo>
                <a:lnTo>
                  <a:pt x="0" y="203495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49DD1C1-340E-2443-A947-10144FE021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618" y="2567894"/>
            <a:ext cx="1376720" cy="35130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6BFE9AC-9B3A-644E-9F8C-CBF207E079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2792" y="3295700"/>
            <a:ext cx="6252575" cy="319825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5A712EB-4614-E24E-803C-F5229C6437A3}"/>
              </a:ext>
            </a:extLst>
          </p:cNvPr>
          <p:cNvSpPr txBox="1"/>
          <p:nvPr/>
        </p:nvSpPr>
        <p:spPr>
          <a:xfrm rot="16200000">
            <a:off x="11114644" y="1012808"/>
            <a:ext cx="10134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/>
              <a:t>©EOSC FAIR-</a:t>
            </a:r>
            <a:r>
              <a:rPr lang="fr-FR" sz="900" dirty="0" err="1"/>
              <a:t>Ease</a:t>
            </a:r>
            <a:endParaRPr lang="fr-FR" sz="9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E4C0CE0-FA3A-AA4C-B001-E95CC4C9693F}"/>
              </a:ext>
            </a:extLst>
          </p:cNvPr>
          <p:cNvSpPr txBox="1"/>
          <p:nvPr/>
        </p:nvSpPr>
        <p:spPr>
          <a:xfrm>
            <a:off x="6713034" y="1610590"/>
            <a:ext cx="4785209" cy="984885"/>
          </a:xfrm>
          <a:prstGeom prst="rect">
            <a:avLst/>
          </a:prstGeom>
          <a:solidFill>
            <a:srgbClr val="00869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A </a:t>
            </a:r>
            <a:r>
              <a:rPr lang="fr-FR" b="1" dirty="0" err="1">
                <a:solidFill>
                  <a:schemeClr val="bg1"/>
                </a:solidFill>
              </a:rPr>
              <a:t>demonstrator</a:t>
            </a:r>
            <a:r>
              <a:rPr lang="fr-FR" b="1" dirty="0">
                <a:solidFill>
                  <a:schemeClr val="bg1"/>
                </a:solidFill>
              </a:rPr>
              <a:t> of </a:t>
            </a:r>
            <a:r>
              <a:rPr lang="fr-FR" b="1" dirty="0" err="1">
                <a:solidFill>
                  <a:schemeClr val="bg1"/>
                </a:solidFill>
              </a:rPr>
              <a:t>what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sz="2000" b="1" dirty="0">
                <a:solidFill>
                  <a:schemeClr val="bg1"/>
                </a:solidFill>
              </a:rPr>
              <a:t>AI-</a:t>
            </a:r>
            <a:r>
              <a:rPr lang="fr-FR" sz="2000" b="1" dirty="0" err="1">
                <a:solidFill>
                  <a:schemeClr val="bg1"/>
                </a:solidFill>
              </a:rPr>
              <a:t>enabled</a:t>
            </a:r>
            <a:r>
              <a:rPr lang="fr-FR" sz="2000" b="1" dirty="0">
                <a:solidFill>
                  <a:schemeClr val="bg1"/>
                </a:solidFill>
              </a:rPr>
              <a:t> Open Science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could</a:t>
            </a:r>
            <a:r>
              <a:rPr lang="fr-FR" b="1" dirty="0">
                <a:solidFill>
                  <a:schemeClr val="bg1"/>
                </a:solidFill>
              </a:rPr>
              <a:t> look </a:t>
            </a:r>
            <a:r>
              <a:rPr lang="fr-FR" b="1" dirty="0" err="1">
                <a:solidFill>
                  <a:schemeClr val="bg1"/>
                </a:solidFill>
              </a:rPr>
              <a:t>like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across</a:t>
            </a:r>
            <a:r>
              <a:rPr lang="fr-FR" b="1" dirty="0">
                <a:solidFill>
                  <a:schemeClr val="bg1"/>
                </a:solidFill>
              </a:rPr>
              <a:t> all </a:t>
            </a:r>
            <a:r>
              <a:rPr lang="fr-FR" b="1" dirty="0" err="1">
                <a:solidFill>
                  <a:schemeClr val="bg1"/>
                </a:solidFill>
              </a:rPr>
              <a:t>Earth</a:t>
            </a:r>
            <a:r>
              <a:rPr lang="fr-FR" b="1" dirty="0">
                <a:solidFill>
                  <a:schemeClr val="bg1"/>
                </a:solidFill>
              </a:rPr>
              <a:t>/</a:t>
            </a:r>
            <a:r>
              <a:rPr lang="fr-FR" b="1" dirty="0" err="1">
                <a:solidFill>
                  <a:schemeClr val="bg1"/>
                </a:solidFill>
              </a:rPr>
              <a:t>Environmental</a:t>
            </a:r>
            <a:r>
              <a:rPr lang="fr-FR" b="1" dirty="0">
                <a:solidFill>
                  <a:schemeClr val="bg1"/>
                </a:solidFill>
              </a:rPr>
              <a:t> </a:t>
            </a:r>
            <a:r>
              <a:rPr lang="fr-FR" b="1" dirty="0" err="1">
                <a:solidFill>
                  <a:schemeClr val="bg1"/>
                </a:solidFill>
              </a:rPr>
              <a:t>scientific</a:t>
            </a:r>
            <a:r>
              <a:rPr lang="fr-FR" b="1" dirty="0">
                <a:solidFill>
                  <a:schemeClr val="bg1"/>
                </a:solidFill>
              </a:rPr>
              <a:t> disciplines.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41F725E-FD3F-6D4B-9332-82005153329C}"/>
              </a:ext>
            </a:extLst>
          </p:cNvPr>
          <p:cNvSpPr txBox="1"/>
          <p:nvPr/>
        </p:nvSpPr>
        <p:spPr>
          <a:xfrm>
            <a:off x="6713033" y="156818"/>
            <a:ext cx="4785209" cy="1477328"/>
          </a:xfrm>
          <a:prstGeom prst="rect">
            <a:avLst/>
          </a:prstGeom>
          <a:noFill/>
          <a:ln>
            <a:solidFill>
              <a:srgbClr val="00869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A </a:t>
            </a:r>
          </a:p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  <a:p>
            <a:pPr algn="ctr"/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420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2CF5BD05-D265-4347-8CC4-5A12A3294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</p:spPr>
        <p:txBody>
          <a:bodyPr>
            <a:normAutofit/>
          </a:bodyPr>
          <a:lstStyle/>
          <a:p>
            <a:r>
              <a:rPr lang="en-IE" dirty="0"/>
              <a:t>Project objectives &amp; Key contributions to EOSC</a:t>
            </a:r>
            <a:endParaRPr lang="en-BE" sz="2700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AA749BD-445E-F643-83AA-6317EE7F6E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895137"/>
            <a:ext cx="9830176" cy="364765"/>
          </a:xfrm>
        </p:spPr>
        <p:txBody>
          <a:bodyPr/>
          <a:lstStyle/>
          <a:p>
            <a:r>
              <a:rPr lang="en-IE" dirty="0"/>
              <a:t>Implementing </a:t>
            </a:r>
            <a:r>
              <a:rPr lang="en-IE" dirty="0" err="1"/>
              <a:t>thrustworthy</a:t>
            </a:r>
            <a:r>
              <a:rPr lang="en-IE" dirty="0"/>
              <a:t> </a:t>
            </a:r>
            <a:r>
              <a:rPr lang="en-IE" dirty="0" err="1"/>
              <a:t>GenAI</a:t>
            </a:r>
            <a:r>
              <a:rPr lang="en-IE" dirty="0"/>
              <a:t> services for the ESS on the EOSC federation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829C2B2C-13FA-C54C-97FE-651CBC970137}"/>
              </a:ext>
            </a:extLst>
          </p:cNvPr>
          <p:cNvGrpSpPr/>
          <p:nvPr/>
        </p:nvGrpSpPr>
        <p:grpSpPr>
          <a:xfrm>
            <a:off x="1721738" y="1395868"/>
            <a:ext cx="9038082" cy="5322479"/>
            <a:chOff x="828598" y="1440472"/>
            <a:chExt cx="9038082" cy="5322479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46DDF965-5AAE-3F4F-AEDF-8BA36A61DA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85833" y="4529849"/>
              <a:ext cx="1480847" cy="340325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CCDFAEF5-EFC2-8D45-973E-42A83EC313F7}"/>
                </a:ext>
              </a:extLst>
            </p:cNvPr>
            <p:cNvSpPr txBox="1"/>
            <p:nvPr/>
          </p:nvSpPr>
          <p:spPr>
            <a:xfrm>
              <a:off x="8681973" y="4795382"/>
              <a:ext cx="9501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dirty="0" err="1"/>
                <a:t>ecosystem</a:t>
              </a:r>
              <a:endParaRPr lang="fr-FR" sz="1400" dirty="0"/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0496BD4-4FB5-7042-AC76-0DA46D42CB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40479" y="4601818"/>
              <a:ext cx="357808" cy="268356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9EA478-C893-F049-9C1F-5D09BBDFBDD4}"/>
                </a:ext>
              </a:extLst>
            </p:cNvPr>
            <p:cNvSpPr/>
            <p:nvPr/>
          </p:nvSpPr>
          <p:spPr>
            <a:xfrm>
              <a:off x="8289233" y="6241775"/>
              <a:ext cx="993913" cy="211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ED6A6736-D5A2-D641-822E-DE7AA365C923}"/>
                </a:ext>
              </a:extLst>
            </p:cNvPr>
            <p:cNvGrpSpPr/>
            <p:nvPr/>
          </p:nvGrpSpPr>
          <p:grpSpPr>
            <a:xfrm>
              <a:off x="828598" y="1440472"/>
              <a:ext cx="6163217" cy="5322479"/>
              <a:chOff x="828598" y="1440472"/>
              <a:chExt cx="6163217" cy="5322479"/>
            </a:xfrm>
          </p:grpSpPr>
          <p:pic>
            <p:nvPicPr>
              <p:cNvPr id="17" name="Image 16">
                <a:extLst>
                  <a:ext uri="{FF2B5EF4-FFF2-40B4-BE49-F238E27FC236}">
                    <a16:creationId xmlns:a16="http://schemas.microsoft.com/office/drawing/2014/main" id="{F15FEA33-E9E5-E04B-B06B-A1881CB76A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28598" y="1440472"/>
                <a:ext cx="6075672" cy="5322479"/>
              </a:xfrm>
              <a:prstGeom prst="rect">
                <a:avLst/>
              </a:prstGeom>
            </p:spPr>
          </p:pic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AD78A0F4-7B41-D246-B0D5-9104EDB93496}"/>
                  </a:ext>
                </a:extLst>
              </p:cNvPr>
              <p:cNvSpPr/>
              <p:nvPr/>
            </p:nvSpPr>
            <p:spPr>
              <a:xfrm>
                <a:off x="4884234" y="2628413"/>
                <a:ext cx="2107581" cy="39731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2223F095-A607-2143-82FC-5C24FD0AFF9D}"/>
                </a:ext>
              </a:extLst>
            </p:cNvPr>
            <p:cNvGrpSpPr/>
            <p:nvPr/>
          </p:nvGrpSpPr>
          <p:grpSpPr>
            <a:xfrm>
              <a:off x="4980777" y="2877015"/>
              <a:ext cx="2969101" cy="3885936"/>
              <a:chOff x="6991815" y="2877015"/>
              <a:chExt cx="2969101" cy="3885936"/>
            </a:xfrm>
          </p:grpSpPr>
          <p:pic>
            <p:nvPicPr>
              <p:cNvPr id="7" name="Image 6">
                <a:extLst>
                  <a:ext uri="{FF2B5EF4-FFF2-40B4-BE49-F238E27FC236}">
                    <a16:creationId xmlns:a16="http://schemas.microsoft.com/office/drawing/2014/main" id="{D28AA9E6-4286-5C48-846B-BDA1DE284B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991815" y="2877015"/>
                <a:ext cx="2969101" cy="3885936"/>
              </a:xfrm>
              <a:prstGeom prst="rect">
                <a:avLst/>
              </a:prstGeom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842A95E-FB4C-8E43-AF6A-4E41DF2FED0C}"/>
                  </a:ext>
                </a:extLst>
              </p:cNvPr>
              <p:cNvSpPr/>
              <p:nvPr/>
            </p:nvSpPr>
            <p:spPr>
              <a:xfrm>
                <a:off x="6991815" y="5564459"/>
                <a:ext cx="268293" cy="2787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8" name="Titre 2">
              <a:extLst>
                <a:ext uri="{FF2B5EF4-FFF2-40B4-BE49-F238E27FC236}">
                  <a16:creationId xmlns:a16="http://schemas.microsoft.com/office/drawing/2014/main" id="{0389DDA6-D577-E746-A93E-E80FB19D948E}"/>
                </a:ext>
              </a:extLst>
            </p:cNvPr>
            <p:cNvSpPr txBox="1">
              <a:spLocks/>
            </p:cNvSpPr>
            <p:nvPr/>
          </p:nvSpPr>
          <p:spPr>
            <a:xfrm>
              <a:off x="6790172" y="2753901"/>
              <a:ext cx="3051508" cy="753503"/>
            </a:xfrm>
            <a:prstGeom prst="rect">
              <a:avLst/>
            </a:prstGeom>
            <a:solidFill>
              <a:srgbClr val="2D5819"/>
            </a:solidFill>
            <a:ln>
              <a:noFill/>
            </a:ln>
          </p:spPr>
          <p:txBody>
            <a:bodyPr spcFirstLastPara="1" vert="horz" wrap="square" lIns="91425" tIns="45700" rIns="91425" bIns="45700" rtlCol="0" anchor="ctr" anchorCtr="0">
              <a:noAutofit/>
            </a:bodyPr>
            <a:lstStyle>
              <a:lvl1pPr lvl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8691"/>
                </a:buClr>
                <a:buSzPts val="3000"/>
                <a:buFont typeface="Quicksand"/>
                <a:buNone/>
                <a:defRPr sz="3000" b="0" i="0" kern="1200">
                  <a:solidFill>
                    <a:srgbClr val="008691"/>
                  </a:solidFill>
                  <a:latin typeface="Quicksand"/>
                  <a:ea typeface="Quicksand"/>
                  <a:cs typeface="Quicksand"/>
                  <a:sym typeface="Quicksand"/>
                </a:defRPr>
              </a:lvl1pPr>
              <a:lvl2pPr lvl="1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2pPr>
              <a:lvl3pPr lvl="2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3pPr>
              <a:lvl4pPr lvl="3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4pPr>
              <a:lvl5pPr lvl="4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5pPr>
              <a:lvl6pPr lvl="5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6pPr>
              <a:lvl7pPr lvl="6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7pPr>
              <a:lvl8pPr lvl="7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8pPr>
              <a:lvl9pPr lvl="8">
                <a:spcBef>
                  <a:spcPts val="0"/>
                </a:spcBef>
                <a:spcAft>
                  <a:spcPts val="0"/>
                </a:spcAft>
                <a:buSzPts val="1400"/>
                <a:buNone/>
                <a:defRPr/>
              </a:lvl9pPr>
            </a:lstStyle>
            <a:p>
              <a:pPr algn="ctr"/>
              <a:r>
                <a:rPr lang="en-GB" sz="1600" dirty="0">
                  <a:solidFill>
                    <a:schemeClr val="bg1"/>
                  </a:solidFill>
                </a:rPr>
                <a:t>Develop and implement specific </a:t>
              </a:r>
              <a:r>
                <a:rPr lang="en-GB" sz="1600" dirty="0" err="1">
                  <a:solidFill>
                    <a:schemeClr val="bg1"/>
                  </a:solidFill>
                </a:rPr>
                <a:t>GenAI</a:t>
              </a:r>
              <a:r>
                <a:rPr lang="en-GB" sz="1600" dirty="0">
                  <a:solidFill>
                    <a:schemeClr val="bg1"/>
                  </a:solidFill>
                </a:rPr>
                <a:t> workflows and AI agents to support Earth System Science</a:t>
              </a:r>
            </a:p>
          </p:txBody>
        </p:sp>
      </p:grp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04BB4D67-5364-A34C-86A6-303CDDAED96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502814"/>
            <a:ext cx="2759765" cy="365125"/>
          </a:xfrm>
        </p:spPr>
        <p:txBody>
          <a:bodyPr/>
          <a:lstStyle/>
          <a:p>
            <a:r>
              <a:rPr lang="nl-NL" sz="1000" dirty="0"/>
              <a:t>09 | 07 | 2026 </a:t>
            </a:r>
            <a:r>
              <a:rPr lang="nl-NL" sz="1000" dirty="0" err="1"/>
              <a:t>by</a:t>
            </a:r>
            <a:r>
              <a:rPr lang="nl-NL" sz="1000" dirty="0"/>
              <a:t> Jean-Philippe </a:t>
            </a:r>
            <a:r>
              <a:rPr lang="nl-NL" sz="1000" dirty="0" err="1"/>
              <a:t>Malet</a:t>
            </a:r>
            <a:r>
              <a:rPr lang="nl-NL" sz="1000" dirty="0"/>
              <a:t> / CNRS</a:t>
            </a:r>
          </a:p>
        </p:txBody>
      </p:sp>
    </p:spTree>
    <p:extLst>
      <p:ext uri="{BB962C8B-B14F-4D97-AF65-F5344CB8AC3E}">
        <p14:creationId xmlns:p14="http://schemas.microsoft.com/office/powerpoint/2010/main" val="1075552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954E5D-59CB-33A0-BD70-20080F2ACD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735496" y="1782027"/>
            <a:ext cx="11297925" cy="4382541"/>
          </a:xfrm>
        </p:spPr>
        <p:txBody>
          <a:bodyPr>
            <a:noAutofit/>
          </a:bodyPr>
          <a:lstStyle/>
          <a:p>
            <a:r>
              <a:rPr lang="fr-FR" sz="1800" b="1" dirty="0">
                <a:solidFill>
                  <a:srgbClr val="008691"/>
                </a:solidFill>
              </a:rPr>
              <a:t>Objectives</a:t>
            </a:r>
          </a:p>
          <a:p>
            <a:r>
              <a:rPr lang="fr-FR" b="1" dirty="0"/>
              <a:t>● Services to document ESS Data</a:t>
            </a:r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>
                <a:sym typeface="Wingdings" pitchFamily="2" charset="2"/>
              </a:rPr>
              <a:t> </a:t>
            </a:r>
            <a:r>
              <a:rPr lang="fr-FR" dirty="0" err="1"/>
              <a:t>Develop</a:t>
            </a:r>
            <a:r>
              <a:rPr lang="fr-FR" dirty="0"/>
              <a:t> </a:t>
            </a:r>
            <a:r>
              <a:rPr lang="fr-FR" dirty="0" err="1"/>
              <a:t>GenAI</a:t>
            </a:r>
            <a:r>
              <a:rPr lang="fr-FR" dirty="0"/>
              <a:t> </a:t>
            </a:r>
            <a:r>
              <a:rPr lang="fr-FR" dirty="0" err="1"/>
              <a:t>tools</a:t>
            </a:r>
            <a:r>
              <a:rPr lang="fr-FR" dirty="0"/>
              <a:t> to </a:t>
            </a:r>
            <a:r>
              <a:rPr lang="fr-FR" dirty="0" err="1"/>
              <a:t>enhance</a:t>
            </a:r>
            <a:r>
              <a:rPr lang="fr-FR" dirty="0"/>
              <a:t> </a:t>
            </a:r>
            <a:r>
              <a:rPr lang="fr-FR" dirty="0" err="1"/>
              <a:t>FAIRness</a:t>
            </a:r>
            <a:r>
              <a:rPr lang="fr-FR" dirty="0"/>
              <a:t>, machine-</a:t>
            </a:r>
            <a:r>
              <a:rPr lang="fr-FR" dirty="0" err="1"/>
              <a:t>actionability</a:t>
            </a:r>
            <a:r>
              <a:rPr lang="fr-FR" dirty="0"/>
              <a:t>, AI-</a:t>
            </a:r>
            <a:r>
              <a:rPr lang="fr-FR" dirty="0" err="1"/>
              <a:t>readiness</a:t>
            </a:r>
            <a:r>
              <a:rPr lang="fr-FR" dirty="0"/>
              <a:t>, and provenance of ESS data and services.</a:t>
            </a:r>
          </a:p>
          <a:p>
            <a:r>
              <a:rPr lang="fr-FR" b="1" dirty="0"/>
              <a:t>● Services to </a:t>
            </a:r>
            <a:r>
              <a:rPr lang="fr-FR" b="1" dirty="0" err="1"/>
              <a:t>discover</a:t>
            </a:r>
            <a:r>
              <a:rPr lang="fr-FR" b="1" dirty="0"/>
              <a:t> ESS Data</a:t>
            </a:r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>
                <a:sym typeface="Wingdings" pitchFamily="2" charset="2"/>
              </a:rPr>
              <a:t> </a:t>
            </a:r>
            <a:r>
              <a:rPr lang="fr-FR" dirty="0" err="1"/>
              <a:t>Implement</a:t>
            </a:r>
            <a:r>
              <a:rPr lang="fr-FR" dirty="0"/>
              <a:t> AI-</a:t>
            </a:r>
            <a:r>
              <a:rPr lang="fr-FR" dirty="0" err="1"/>
              <a:t>powered</a:t>
            </a:r>
            <a:r>
              <a:rPr lang="fr-FR" dirty="0"/>
              <a:t> interfaces for </a:t>
            </a:r>
            <a:r>
              <a:rPr lang="fr-FR" dirty="0" err="1"/>
              <a:t>seamless</a:t>
            </a:r>
            <a:r>
              <a:rPr lang="fr-FR" dirty="0"/>
              <a:t> </a:t>
            </a:r>
            <a:r>
              <a:rPr lang="fr-FR" dirty="0" err="1"/>
              <a:t>discovery</a:t>
            </a:r>
            <a:r>
              <a:rPr lang="fr-FR" dirty="0"/>
              <a:t>, </a:t>
            </a:r>
            <a:r>
              <a:rPr lang="fr-FR" dirty="0" err="1"/>
              <a:t>access</a:t>
            </a:r>
            <a:r>
              <a:rPr lang="fr-FR" dirty="0"/>
              <a:t>, and cross-</a:t>
            </a:r>
            <a:r>
              <a:rPr lang="fr-FR" dirty="0" err="1"/>
              <a:t>domain</a:t>
            </a:r>
            <a:r>
              <a:rPr lang="fr-FR" dirty="0"/>
              <a:t> </a:t>
            </a:r>
            <a:r>
              <a:rPr lang="fr-FR" dirty="0" err="1"/>
              <a:t>integration</a:t>
            </a:r>
            <a:endParaRPr lang="fr-FR" dirty="0"/>
          </a:p>
          <a:p>
            <a:r>
              <a:rPr lang="fr-FR" b="1" dirty="0"/>
              <a:t>● Services for cross-</a:t>
            </a:r>
            <a:r>
              <a:rPr lang="fr-FR" b="1" dirty="0" err="1"/>
              <a:t>domain</a:t>
            </a:r>
            <a:r>
              <a:rPr lang="fr-FR" b="1" dirty="0"/>
              <a:t> data analyses </a:t>
            </a:r>
            <a:r>
              <a:rPr lang="fr-FR" b="1" dirty="0" err="1"/>
              <a:t>through</a:t>
            </a:r>
            <a:r>
              <a:rPr lang="fr-FR" b="1" dirty="0"/>
              <a:t> </a:t>
            </a:r>
            <a:r>
              <a:rPr lang="fr-FR" b="1" dirty="0" err="1"/>
              <a:t>scientifiw</a:t>
            </a:r>
            <a:r>
              <a:rPr lang="fr-FR" b="1" dirty="0"/>
              <a:t> workflows</a:t>
            </a:r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>
                <a:sym typeface="Wingdings" pitchFamily="2" charset="2"/>
              </a:rPr>
              <a:t> </a:t>
            </a:r>
            <a:r>
              <a:rPr lang="fr-FR" dirty="0"/>
              <a:t>AI fine-</a:t>
            </a:r>
            <a:r>
              <a:rPr lang="fr-FR" dirty="0" err="1"/>
              <a:t>tuned</a:t>
            </a:r>
            <a:r>
              <a:rPr lang="fr-FR" dirty="0"/>
              <a:t> </a:t>
            </a:r>
            <a:r>
              <a:rPr lang="fr-FR" dirty="0" err="1"/>
              <a:t>topical</a:t>
            </a:r>
            <a:r>
              <a:rPr lang="fr-FR" dirty="0"/>
              <a:t> </a:t>
            </a:r>
            <a:r>
              <a:rPr lang="fr-FR" dirty="0" err="1"/>
              <a:t>foundation</a:t>
            </a:r>
            <a:r>
              <a:rPr lang="fr-FR" dirty="0"/>
              <a:t> </a:t>
            </a:r>
            <a:r>
              <a:rPr lang="fr-FR" dirty="0" err="1"/>
              <a:t>models</a:t>
            </a:r>
            <a:r>
              <a:rPr lang="fr-FR" dirty="0"/>
              <a:t> </a:t>
            </a:r>
            <a:r>
              <a:rPr lang="fr-FR" dirty="0" err="1"/>
              <a:t>through</a:t>
            </a:r>
            <a:r>
              <a:rPr lang="fr-FR" dirty="0"/>
              <a:t> pilots (</a:t>
            </a:r>
            <a:r>
              <a:rPr lang="fr-FR" dirty="0" err="1"/>
              <a:t>urban</a:t>
            </a:r>
            <a:r>
              <a:rPr lang="fr-FR" dirty="0"/>
              <a:t> </a:t>
            </a:r>
            <a:r>
              <a:rPr lang="fr-FR" dirty="0" err="1"/>
              <a:t>resilience</a:t>
            </a:r>
            <a:r>
              <a:rPr lang="fr-FR" dirty="0"/>
              <a:t>, </a:t>
            </a:r>
            <a:r>
              <a:rPr lang="fr-FR" dirty="0" err="1"/>
              <a:t>agro-environmental</a:t>
            </a:r>
            <a:r>
              <a:rPr lang="fr-FR" dirty="0"/>
              <a:t> monitoring, and </a:t>
            </a:r>
            <a:r>
              <a:rPr lang="fr-FR" dirty="0" err="1"/>
              <a:t>seismology</a:t>
            </a:r>
            <a:r>
              <a:rPr lang="fr-FR" dirty="0"/>
              <a:t>),</a:t>
            </a:r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 err="1"/>
              <a:t>including</a:t>
            </a:r>
            <a:r>
              <a:rPr lang="fr-FR" dirty="0"/>
              <a:t> </a:t>
            </a:r>
            <a:r>
              <a:rPr lang="fr-FR" dirty="0" err="1"/>
              <a:t>reproducibility</a:t>
            </a:r>
            <a:r>
              <a:rPr lang="fr-FR" dirty="0"/>
              <a:t>, </a:t>
            </a:r>
            <a:r>
              <a:rPr lang="fr-FR" dirty="0" err="1"/>
              <a:t>explainability</a:t>
            </a:r>
            <a:r>
              <a:rPr lang="fr-FR" dirty="0"/>
              <a:t>, </a:t>
            </a:r>
            <a:r>
              <a:rPr lang="fr-FR" dirty="0" err="1"/>
              <a:t>transparency</a:t>
            </a:r>
            <a:r>
              <a:rPr lang="fr-FR" dirty="0"/>
              <a:t> and frugal </a:t>
            </a:r>
            <a:r>
              <a:rPr lang="fr-FR" dirty="0" err="1"/>
              <a:t>computing</a:t>
            </a:r>
            <a:endParaRPr lang="fr-FR" dirty="0"/>
          </a:p>
          <a:p>
            <a:r>
              <a:rPr lang="fr-FR" b="1" dirty="0"/>
              <a:t>● Co-design </a:t>
            </a:r>
            <a:r>
              <a:rPr lang="fr-FR" b="1" dirty="0" err="1"/>
              <a:t>with</a:t>
            </a:r>
            <a:r>
              <a:rPr lang="fr-FR" b="1" dirty="0"/>
              <a:t> the ESS </a:t>
            </a:r>
            <a:r>
              <a:rPr lang="fr-FR" b="1" dirty="0" err="1"/>
              <a:t>community</a:t>
            </a:r>
            <a:r>
              <a:rPr lang="fr-FR" b="1" dirty="0"/>
              <a:t> and the </a:t>
            </a:r>
            <a:r>
              <a:rPr lang="fr-FR" b="1" dirty="0" err="1"/>
              <a:t>compute</a:t>
            </a:r>
            <a:r>
              <a:rPr lang="fr-FR" b="1" dirty="0"/>
              <a:t> </a:t>
            </a:r>
            <a:r>
              <a:rPr lang="fr-FR" b="1" dirty="0" err="1"/>
              <a:t>community</a:t>
            </a:r>
            <a:endParaRPr lang="fr-FR" b="1" dirty="0"/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>
                <a:sym typeface="Wingdings" pitchFamily="2" charset="2"/>
              </a:rPr>
              <a:t> </a:t>
            </a:r>
            <a:r>
              <a:rPr lang="fr-FR" dirty="0"/>
              <a:t>EOSC </a:t>
            </a:r>
            <a:r>
              <a:rPr lang="fr-FR" dirty="0" err="1"/>
              <a:t>nodes</a:t>
            </a:r>
            <a:r>
              <a:rPr lang="fr-FR" dirty="0"/>
              <a:t>, </a:t>
            </a:r>
            <a:r>
              <a:rPr lang="fr-FR" dirty="0" err="1"/>
              <a:t>ERICs</a:t>
            </a:r>
            <a:r>
              <a:rPr lang="fr-FR" dirty="0"/>
              <a:t> (EPOS, </a:t>
            </a:r>
            <a:r>
              <a:rPr lang="fr-FR" dirty="0" err="1"/>
              <a:t>eLTER</a:t>
            </a:r>
            <a:r>
              <a:rPr lang="fr-FR" dirty="0"/>
              <a:t>, ICOS, </a:t>
            </a:r>
            <a:r>
              <a:rPr lang="fr-FR" dirty="0" err="1"/>
              <a:t>AnaEE</a:t>
            </a:r>
            <a:r>
              <a:rPr lang="fr-FR" dirty="0"/>
              <a:t>), AIF+A (FR-AI2F, DE-</a:t>
            </a:r>
            <a:r>
              <a:rPr lang="fr-FR" dirty="0" err="1"/>
              <a:t>HammerAI</a:t>
            </a:r>
            <a:r>
              <a:rPr lang="fr-FR" dirty="0"/>
              <a:t>, PL-PIAST-AI)</a:t>
            </a:r>
          </a:p>
          <a:p>
            <a:r>
              <a:rPr lang="fr-FR" b="1" dirty="0"/>
              <a:t>● Training in </a:t>
            </a:r>
            <a:r>
              <a:rPr lang="fr-FR" b="1" dirty="0" err="1"/>
              <a:t>GenAI</a:t>
            </a:r>
            <a:endParaRPr lang="fr-FR" b="1" dirty="0"/>
          </a:p>
          <a:p>
            <a:pPr>
              <a:spcBef>
                <a:spcPts val="400"/>
              </a:spcBef>
            </a:pPr>
            <a:r>
              <a:rPr lang="fr-FR" dirty="0"/>
              <a:t>    </a:t>
            </a:r>
            <a:r>
              <a:rPr lang="fr-FR" dirty="0">
                <a:sym typeface="Wingdings" pitchFamily="2" charset="2"/>
              </a:rPr>
              <a:t> </a:t>
            </a:r>
            <a:r>
              <a:rPr lang="fr-FR" dirty="0" err="1"/>
              <a:t>Build</a:t>
            </a:r>
            <a:r>
              <a:rPr lang="fr-FR" dirty="0"/>
              <a:t> </a:t>
            </a:r>
            <a:r>
              <a:rPr lang="fr-FR" dirty="0" err="1"/>
              <a:t>capacity</a:t>
            </a:r>
            <a:r>
              <a:rPr lang="fr-FR" dirty="0"/>
              <a:t> via training and engagement to </a:t>
            </a:r>
            <a:r>
              <a:rPr lang="fr-FR" dirty="0" err="1"/>
              <a:t>ensure</a:t>
            </a:r>
            <a:r>
              <a:rPr lang="fr-FR" dirty="0"/>
              <a:t> </a:t>
            </a:r>
            <a:r>
              <a:rPr lang="fr-FR" dirty="0" err="1"/>
              <a:t>broad</a:t>
            </a:r>
            <a:r>
              <a:rPr lang="fr-FR" dirty="0"/>
              <a:t> </a:t>
            </a:r>
            <a:r>
              <a:rPr lang="fr-FR" dirty="0" err="1"/>
              <a:t>uptake</a:t>
            </a:r>
            <a:r>
              <a:rPr lang="fr-FR" dirty="0"/>
              <a:t> of GenAI4Earth workflows</a:t>
            </a:r>
            <a:endParaRPr lang="en-B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2EFF1-3C79-7F03-889A-DF575EA5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objectives &amp; Key contributions to EOSC</a:t>
            </a:r>
            <a:endParaRPr lang="en-BE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8FADD7-A3DE-4D1C-EFDF-33229453A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IE" dirty="0"/>
              <a:t>Implementing </a:t>
            </a:r>
            <a:r>
              <a:rPr lang="en-IE" dirty="0" err="1"/>
              <a:t>thrustworthy</a:t>
            </a:r>
            <a:r>
              <a:rPr lang="en-IE" dirty="0"/>
              <a:t> </a:t>
            </a:r>
            <a:r>
              <a:rPr lang="en-IE" dirty="0" err="1"/>
              <a:t>GenAI</a:t>
            </a:r>
            <a:r>
              <a:rPr lang="en-IE" dirty="0"/>
              <a:t> services for the ESS on the EOSC federation</a:t>
            </a:r>
          </a:p>
          <a:p>
            <a:r>
              <a:rPr lang="en-IE" dirty="0"/>
              <a:t>Contribute to the AI4EOSC ecosystem: ‘AI4EOSC for ESS’</a:t>
            </a:r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5E92E6F7-B190-CB45-8A37-AB903E5A9E4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502814"/>
            <a:ext cx="2759765" cy="365125"/>
          </a:xfrm>
        </p:spPr>
        <p:txBody>
          <a:bodyPr/>
          <a:lstStyle/>
          <a:p>
            <a:r>
              <a:rPr lang="nl-NL" sz="1000" dirty="0"/>
              <a:t>09 | 07 | 2026 </a:t>
            </a:r>
            <a:r>
              <a:rPr lang="nl-NL" sz="1000" dirty="0" err="1"/>
              <a:t>by</a:t>
            </a:r>
            <a:r>
              <a:rPr lang="nl-NL" sz="1000" dirty="0"/>
              <a:t> Jean-Philippe </a:t>
            </a:r>
            <a:r>
              <a:rPr lang="nl-NL" sz="1000" dirty="0" err="1"/>
              <a:t>Malet</a:t>
            </a:r>
            <a:r>
              <a:rPr lang="nl-NL" sz="1000" dirty="0"/>
              <a:t> / CNRS</a:t>
            </a:r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BB88A6-0636-22B7-7E9D-E6798F3CF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BE" dirty="0"/>
              <a:t>Collaborations</a:t>
            </a:r>
            <a:r>
              <a:rPr lang="en-IE" dirty="0"/>
              <a:t> and concrete interfaces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E33610-ECF1-D75D-D2A8-4F40BDF26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4</a:t>
            </a:fld>
            <a:endParaRPr lang="nl-NL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D423A6C-8864-4743-9B7C-CE08B6F5B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04" y="881400"/>
            <a:ext cx="10594900" cy="4370181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FA9CFAD8-F498-804E-8145-96702E942C27}"/>
              </a:ext>
            </a:extLst>
          </p:cNvPr>
          <p:cNvGrpSpPr/>
          <p:nvPr/>
        </p:nvGrpSpPr>
        <p:grpSpPr>
          <a:xfrm>
            <a:off x="11136243" y="2794409"/>
            <a:ext cx="993277" cy="764141"/>
            <a:chOff x="8206776" y="2625851"/>
            <a:chExt cx="993277" cy="764141"/>
          </a:xfrm>
        </p:grpSpPr>
        <p:sp>
          <p:nvSpPr>
            <p:cNvPr id="24" name="Google Shape;154;p4">
              <a:extLst>
                <a:ext uri="{FF2B5EF4-FFF2-40B4-BE49-F238E27FC236}">
                  <a16:creationId xmlns:a16="http://schemas.microsoft.com/office/drawing/2014/main" id="{2C4C5992-5697-DE45-8C1B-5721EA385641}"/>
                </a:ext>
              </a:extLst>
            </p:cNvPr>
            <p:cNvSpPr/>
            <p:nvPr/>
          </p:nvSpPr>
          <p:spPr>
            <a:xfrm>
              <a:off x="8206776" y="2625851"/>
              <a:ext cx="798971" cy="439000"/>
            </a:xfrm>
            <a:custGeom>
              <a:avLst/>
              <a:gdLst/>
              <a:ahLst/>
              <a:cxnLst/>
              <a:rect l="l" t="t" r="r" b="b"/>
              <a:pathLst>
                <a:path w="4106118" h="2034954" extrusionOk="0">
                  <a:moveTo>
                    <a:pt x="0" y="0"/>
                  </a:moveTo>
                  <a:lnTo>
                    <a:pt x="4106118" y="0"/>
                  </a:lnTo>
                  <a:lnTo>
                    <a:pt x="4106118" y="2034954"/>
                  </a:lnTo>
                  <a:lnTo>
                    <a:pt x="0" y="203495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E874FF10-806D-2440-9997-67CEC677A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4414" y="3092071"/>
              <a:ext cx="297921" cy="297921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40FF0512-6658-6644-85FA-B7A494CE6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38537" y="3139958"/>
              <a:ext cx="461516" cy="209407"/>
            </a:xfrm>
            <a:prstGeom prst="rect">
              <a:avLst/>
            </a:prstGeom>
          </p:spPr>
        </p:pic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F91D0D7-A4F1-784F-9528-C751FACFAD46}"/>
              </a:ext>
            </a:extLst>
          </p:cNvPr>
          <p:cNvSpPr/>
          <p:nvPr/>
        </p:nvSpPr>
        <p:spPr>
          <a:xfrm>
            <a:off x="1181774" y="4080268"/>
            <a:ext cx="9417208" cy="1171314"/>
          </a:xfrm>
          <a:prstGeom prst="rect">
            <a:avLst/>
          </a:prstGeom>
          <a:noFill/>
          <a:ln w="28575">
            <a:solidFill>
              <a:srgbClr val="1C619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06FDA02-92A1-B948-8683-66F603A787FF}"/>
              </a:ext>
            </a:extLst>
          </p:cNvPr>
          <p:cNvSpPr txBox="1"/>
          <p:nvPr/>
        </p:nvSpPr>
        <p:spPr>
          <a:xfrm>
            <a:off x="1219692" y="493347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200" b="0" i="0" dirty="0">
                <a:solidFill>
                  <a:srgbClr val="136EB6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PI</a:t>
            </a:r>
          </a:p>
        </p:txBody>
      </p:sp>
      <p:pic>
        <p:nvPicPr>
          <p:cNvPr id="31" name="Image 10">
            <a:extLst>
              <a:ext uri="{FF2B5EF4-FFF2-40B4-BE49-F238E27FC236}">
                <a16:creationId xmlns:a16="http://schemas.microsoft.com/office/drawing/2014/main" id="{73DBFB1D-AD77-024E-9013-D8C89B727F32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383" y="4557571"/>
            <a:ext cx="1206218" cy="25470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CF52ECE4-3473-9947-A697-498527B69D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898" y="5438751"/>
            <a:ext cx="9199756" cy="269937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317ACBC9-D4B1-6D4F-85D2-4C235F7CE1C6}"/>
              </a:ext>
            </a:extLst>
          </p:cNvPr>
          <p:cNvSpPr txBox="1"/>
          <p:nvPr/>
        </p:nvSpPr>
        <p:spPr>
          <a:xfrm>
            <a:off x="1379882" y="5735286"/>
            <a:ext cx="7666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ARENA </a:t>
            </a:r>
            <a:r>
              <a:rPr lang="fr-FR" sz="900" dirty="0" err="1"/>
              <a:t>delivers</a:t>
            </a:r>
            <a:r>
              <a:rPr lang="fr-FR" sz="900" dirty="0"/>
              <a:t> a </a:t>
            </a:r>
            <a:r>
              <a:rPr lang="fr-FR" sz="900" dirty="0" err="1"/>
              <a:t>sovereign</a:t>
            </a:r>
            <a:r>
              <a:rPr lang="fr-FR" sz="900" dirty="0"/>
              <a:t>, </a:t>
            </a:r>
            <a:r>
              <a:rPr lang="fr-FR" sz="900" dirty="0" err="1"/>
              <a:t>Generative</a:t>
            </a:r>
            <a:r>
              <a:rPr lang="fr-FR" sz="900" dirty="0"/>
              <a:t> and </a:t>
            </a:r>
            <a:r>
              <a:rPr lang="fr-FR" sz="900" dirty="0" err="1"/>
              <a:t>Agentic</a:t>
            </a:r>
            <a:r>
              <a:rPr lang="fr-FR" sz="900" dirty="0"/>
              <a:t> </a:t>
            </a:r>
            <a:r>
              <a:rPr lang="fr-FR" sz="900" dirty="0" err="1"/>
              <a:t>Artificial</a:t>
            </a:r>
            <a:r>
              <a:rPr lang="fr-FR" sz="900" dirty="0"/>
              <a:t> Intelligence </a:t>
            </a:r>
            <a:r>
              <a:rPr lang="fr-FR" sz="900" dirty="0" err="1"/>
              <a:t>environment</a:t>
            </a:r>
            <a:r>
              <a:rPr lang="fr-FR" sz="900" dirty="0"/>
              <a:t> </a:t>
            </a:r>
            <a:r>
              <a:rPr lang="fr-FR" sz="900" dirty="0" err="1"/>
              <a:t>within</a:t>
            </a:r>
            <a:r>
              <a:rPr lang="fr-FR" sz="900" dirty="0"/>
              <a:t> the EOSC </a:t>
            </a:r>
            <a:r>
              <a:rPr lang="fr-FR" sz="900" dirty="0" err="1"/>
              <a:t>ecosystem</a:t>
            </a:r>
            <a:r>
              <a:rPr lang="fr-FR" sz="900" dirty="0"/>
              <a:t>. This AI </a:t>
            </a:r>
            <a:r>
              <a:rPr lang="fr-FR" sz="900" dirty="0" err="1"/>
              <a:t>environment</a:t>
            </a:r>
            <a:r>
              <a:rPr lang="fr-FR" sz="900" dirty="0"/>
              <a:t> </a:t>
            </a:r>
            <a:r>
              <a:rPr lang="fr-FR" sz="900" dirty="0" err="1"/>
              <a:t>will</a:t>
            </a:r>
            <a:r>
              <a:rPr lang="fr-FR" sz="900" dirty="0"/>
              <a:t> serve as a </a:t>
            </a:r>
            <a:r>
              <a:rPr lang="fr-FR" sz="900" dirty="0" err="1"/>
              <a:t>scientific</a:t>
            </a:r>
            <a:r>
              <a:rPr lang="fr-FR" sz="900" dirty="0"/>
              <a:t> assistant </a:t>
            </a:r>
            <a:r>
              <a:rPr lang="fr-FR" sz="900" dirty="0" err="1"/>
              <a:t>supporting</a:t>
            </a:r>
            <a:r>
              <a:rPr lang="fr-FR" sz="900" dirty="0"/>
              <a:t> the full </a:t>
            </a:r>
            <a:r>
              <a:rPr lang="fr-FR" sz="900" dirty="0" err="1"/>
              <a:t>research</a:t>
            </a:r>
            <a:r>
              <a:rPr lang="fr-FR" sz="900" dirty="0"/>
              <a:t> </a:t>
            </a:r>
            <a:r>
              <a:rPr lang="fr-FR" sz="900" dirty="0" err="1"/>
              <a:t>lifecycle</a:t>
            </a:r>
            <a:r>
              <a:rPr lang="fr-FR" sz="900" dirty="0"/>
              <a:t>, </a:t>
            </a:r>
            <a:r>
              <a:rPr lang="fr-FR" sz="900" dirty="0" err="1"/>
              <a:t>from</a:t>
            </a:r>
            <a:r>
              <a:rPr lang="fr-FR" sz="900" dirty="0"/>
              <a:t> </a:t>
            </a:r>
            <a:r>
              <a:rPr lang="fr-FR" sz="900" dirty="0" err="1"/>
              <a:t>literature</a:t>
            </a:r>
            <a:r>
              <a:rPr lang="fr-FR" sz="900" dirty="0"/>
              <a:t> </a:t>
            </a:r>
            <a:r>
              <a:rPr lang="fr-FR" sz="900" dirty="0" err="1"/>
              <a:t>review</a:t>
            </a:r>
            <a:r>
              <a:rPr lang="fr-FR" sz="900" dirty="0"/>
              <a:t> and </a:t>
            </a:r>
            <a:r>
              <a:rPr lang="fr-FR" sz="900" dirty="0" err="1"/>
              <a:t>hypothesis</a:t>
            </a:r>
            <a:r>
              <a:rPr lang="fr-FR" sz="900" dirty="0"/>
              <a:t> </a:t>
            </a:r>
            <a:r>
              <a:rPr lang="fr-FR" sz="900" dirty="0" err="1"/>
              <a:t>generation</a:t>
            </a:r>
            <a:r>
              <a:rPr lang="fr-FR" sz="900" dirty="0"/>
              <a:t> to </a:t>
            </a:r>
            <a:r>
              <a:rPr lang="fr-FR" sz="900" dirty="0" err="1"/>
              <a:t>analysis</a:t>
            </a:r>
            <a:r>
              <a:rPr lang="fr-FR" sz="900" dirty="0"/>
              <a:t>, </a:t>
            </a:r>
            <a:r>
              <a:rPr lang="fr-FR" sz="900" dirty="0" err="1"/>
              <a:t>reporting</a:t>
            </a:r>
            <a:r>
              <a:rPr lang="fr-FR" sz="900" dirty="0"/>
              <a:t>, and provenance capture.  The </a:t>
            </a:r>
            <a:r>
              <a:rPr lang="fr-FR" sz="900" dirty="0" err="1"/>
              <a:t>project</a:t>
            </a:r>
            <a:r>
              <a:rPr lang="fr-FR" sz="900" dirty="0"/>
              <a:t> </a:t>
            </a:r>
            <a:r>
              <a:rPr lang="fr-FR" sz="900" dirty="0" err="1"/>
              <a:t>will</a:t>
            </a:r>
            <a:r>
              <a:rPr lang="fr-FR" sz="900" dirty="0"/>
              <a:t> </a:t>
            </a:r>
            <a:r>
              <a:rPr lang="fr-FR" sz="900" dirty="0" err="1"/>
              <a:t>build</a:t>
            </a:r>
            <a:r>
              <a:rPr lang="fr-FR" sz="900" dirty="0"/>
              <a:t> an </a:t>
            </a:r>
            <a:r>
              <a:rPr lang="fr-FR" sz="900" dirty="0" err="1"/>
              <a:t>advanced</a:t>
            </a:r>
            <a:r>
              <a:rPr lang="fr-FR" sz="900" dirty="0"/>
              <a:t>, </a:t>
            </a:r>
            <a:r>
              <a:rPr lang="fr-FR" sz="900" dirty="0" err="1"/>
              <a:t>scalable</a:t>
            </a:r>
            <a:r>
              <a:rPr lang="fr-FR" sz="900" dirty="0"/>
              <a:t>, multi-agent system and a </a:t>
            </a:r>
            <a:r>
              <a:rPr lang="fr-FR" sz="900" dirty="0" err="1"/>
              <a:t>marketplace</a:t>
            </a:r>
            <a:r>
              <a:rPr lang="fr-FR" sz="900" dirty="0"/>
              <a:t> for </a:t>
            </a:r>
            <a:r>
              <a:rPr lang="fr-FR" sz="900" dirty="0" err="1"/>
              <a:t>GenAI</a:t>
            </a:r>
            <a:r>
              <a:rPr lang="fr-FR" sz="900" dirty="0"/>
              <a:t> agents and services. It </a:t>
            </a:r>
            <a:r>
              <a:rPr lang="fr-FR" sz="900" dirty="0" err="1"/>
              <a:t>will</a:t>
            </a:r>
            <a:r>
              <a:rPr lang="fr-FR" sz="900" dirty="0"/>
              <a:t> </a:t>
            </a:r>
            <a:r>
              <a:rPr lang="fr-FR" sz="900" dirty="0" err="1"/>
              <a:t>provide</a:t>
            </a:r>
            <a:r>
              <a:rPr lang="fr-FR" sz="900" dirty="0"/>
              <a:t> </a:t>
            </a:r>
            <a:r>
              <a:rPr lang="fr-FR" sz="900" dirty="0" err="1"/>
              <a:t>federated</a:t>
            </a:r>
            <a:r>
              <a:rPr lang="fr-FR" sz="900" dirty="0"/>
              <a:t> training and </a:t>
            </a:r>
            <a:r>
              <a:rPr lang="fr-FR" sz="900" dirty="0" err="1"/>
              <a:t>inference</a:t>
            </a:r>
            <a:r>
              <a:rPr lang="fr-FR" sz="900" dirty="0"/>
              <a:t>, </a:t>
            </a:r>
            <a:r>
              <a:rPr lang="fr-FR" sz="900" dirty="0" err="1"/>
              <a:t>secure</a:t>
            </a:r>
            <a:r>
              <a:rPr lang="fr-FR" sz="900" dirty="0"/>
              <a:t> </a:t>
            </a:r>
            <a:r>
              <a:rPr lang="fr-FR" sz="900" dirty="0" err="1"/>
              <a:t>generation</a:t>
            </a:r>
            <a:r>
              <a:rPr lang="fr-FR" sz="900" dirty="0"/>
              <a:t> </a:t>
            </a:r>
            <a:r>
              <a:rPr lang="fr-FR" sz="900" dirty="0" err="1"/>
              <a:t>with</a:t>
            </a:r>
            <a:r>
              <a:rPr lang="fr-FR" sz="900" dirty="0"/>
              <a:t> </a:t>
            </a:r>
            <a:r>
              <a:rPr lang="fr-FR" sz="900" dirty="0" err="1"/>
              <a:t>augmented</a:t>
            </a:r>
            <a:r>
              <a:rPr lang="fr-FR" sz="900" dirty="0"/>
              <a:t> </a:t>
            </a:r>
            <a:r>
              <a:rPr lang="fr-FR" sz="900" dirty="0" err="1"/>
              <a:t>search</a:t>
            </a:r>
            <a:r>
              <a:rPr lang="fr-FR" sz="900" dirty="0"/>
              <a:t> and </a:t>
            </a:r>
            <a:r>
              <a:rPr lang="fr-FR" sz="900" dirty="0" err="1"/>
              <a:t>integrations</a:t>
            </a:r>
            <a:r>
              <a:rPr lang="fr-FR" sz="900" dirty="0"/>
              <a:t> </a:t>
            </a:r>
            <a:r>
              <a:rPr lang="fr-FR" sz="900" dirty="0" err="1"/>
              <a:t>based</a:t>
            </a:r>
            <a:r>
              <a:rPr lang="fr-FR" sz="900" dirty="0"/>
              <a:t> on the Model </a:t>
            </a:r>
            <a:r>
              <a:rPr lang="fr-FR" sz="900" dirty="0" err="1"/>
              <a:t>Context</a:t>
            </a:r>
            <a:r>
              <a:rPr lang="fr-FR" sz="900" dirty="0"/>
              <a:t> Protocol.</a:t>
            </a:r>
          </a:p>
        </p:txBody>
      </p:sp>
      <p:sp>
        <p:nvSpPr>
          <p:cNvPr id="35" name="Footer Placeholder 5">
            <a:extLst>
              <a:ext uri="{FF2B5EF4-FFF2-40B4-BE49-F238E27FC236}">
                <a16:creationId xmlns:a16="http://schemas.microsoft.com/office/drawing/2014/main" id="{2B62DF03-1F12-1847-8207-34EC9578B6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502814"/>
            <a:ext cx="2759765" cy="365125"/>
          </a:xfrm>
        </p:spPr>
        <p:txBody>
          <a:bodyPr/>
          <a:lstStyle/>
          <a:p>
            <a:r>
              <a:rPr lang="nl-NL" sz="1000" dirty="0"/>
              <a:t>09 | 07 | 2026 </a:t>
            </a:r>
            <a:r>
              <a:rPr lang="nl-NL" sz="1000" dirty="0" err="1"/>
              <a:t>by</a:t>
            </a:r>
            <a:r>
              <a:rPr lang="nl-NL" sz="1000" dirty="0"/>
              <a:t> Jean-Philippe </a:t>
            </a:r>
            <a:r>
              <a:rPr lang="nl-NL" sz="1000" dirty="0" err="1"/>
              <a:t>Malet</a:t>
            </a:r>
            <a:r>
              <a:rPr lang="nl-NL" sz="1000" dirty="0"/>
              <a:t> / CNRS</a:t>
            </a: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2EE0DFAB-DAD6-1A4B-9C40-3B20A004A16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387" y="5765715"/>
            <a:ext cx="660996" cy="222964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6C5DED18-2713-AB4C-82B4-2554FAD41BE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866" y="2064887"/>
            <a:ext cx="1057935" cy="258183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CC5E3051-5B85-DA43-BAA8-A2AE76391F8F}"/>
              </a:ext>
            </a:extLst>
          </p:cNvPr>
          <p:cNvCxnSpPr>
            <a:cxnSpLocks/>
          </p:cNvCxnSpPr>
          <p:nvPr/>
        </p:nvCxnSpPr>
        <p:spPr>
          <a:xfrm>
            <a:off x="879180" y="3150704"/>
            <a:ext cx="0" cy="2288047"/>
          </a:xfrm>
          <a:prstGeom prst="straightConnector1">
            <a:avLst/>
          </a:prstGeom>
          <a:ln w="38100">
            <a:solidFill>
              <a:srgbClr val="1C619F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1EBEBE39-8FDF-EB40-83BB-3AC294B63C67}"/>
              </a:ext>
            </a:extLst>
          </p:cNvPr>
          <p:cNvSpPr/>
          <p:nvPr/>
        </p:nvSpPr>
        <p:spPr>
          <a:xfrm>
            <a:off x="438204" y="3001617"/>
            <a:ext cx="209183" cy="213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022283BB-CC07-F04C-A5C0-2B60F0A263E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01" y="4707335"/>
            <a:ext cx="322026" cy="119915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707D8452-5DFB-364D-8DCB-9C16F6871A7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80" y="3935849"/>
            <a:ext cx="537841" cy="132956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B2FD026-E66B-A143-BDE3-3A3EAD34143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683" y="4153566"/>
            <a:ext cx="461359" cy="189237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901B4CE9-E725-0A49-9BE8-DAAC0367987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38" y="4408030"/>
            <a:ext cx="507330" cy="179958"/>
          </a:xfrm>
          <a:prstGeom prst="rect">
            <a:avLst/>
          </a:prstGeom>
        </p:spPr>
      </p:pic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AEE46A17-78E8-FE46-B85B-9298F4E344E7}"/>
              </a:ext>
            </a:extLst>
          </p:cNvPr>
          <p:cNvCxnSpPr>
            <a:cxnSpLocks/>
          </p:cNvCxnSpPr>
          <p:nvPr/>
        </p:nvCxnSpPr>
        <p:spPr>
          <a:xfrm>
            <a:off x="10904449" y="1865519"/>
            <a:ext cx="0" cy="3386062"/>
          </a:xfrm>
          <a:prstGeom prst="straightConnector1">
            <a:avLst/>
          </a:prstGeom>
          <a:ln w="38100">
            <a:solidFill>
              <a:srgbClr val="1C619F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re 2">
            <a:extLst>
              <a:ext uri="{FF2B5EF4-FFF2-40B4-BE49-F238E27FC236}">
                <a16:creationId xmlns:a16="http://schemas.microsoft.com/office/drawing/2014/main" id="{8ED24DB5-D407-B445-BB66-8AD0119F335D}"/>
              </a:ext>
            </a:extLst>
          </p:cNvPr>
          <p:cNvSpPr txBox="1">
            <a:spLocks/>
          </p:cNvSpPr>
          <p:nvPr/>
        </p:nvSpPr>
        <p:spPr>
          <a:xfrm>
            <a:off x="9243849" y="5804602"/>
            <a:ext cx="2424155" cy="602297"/>
          </a:xfrm>
          <a:prstGeom prst="rect">
            <a:avLst/>
          </a:prstGeom>
          <a:solidFill>
            <a:srgbClr val="2D5819"/>
          </a:solidFill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000"/>
              <a:buFont typeface="Quicksand"/>
              <a:buNone/>
              <a:defRPr sz="3000" b="0" i="0" kern="120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1050" b="1" dirty="0">
                <a:solidFill>
                  <a:schemeClr val="bg1"/>
                </a:solidFill>
              </a:rPr>
              <a:t>Collaboration:</a:t>
            </a:r>
          </a:p>
          <a:p>
            <a:r>
              <a:rPr lang="en-GB" sz="1050" dirty="0">
                <a:solidFill>
                  <a:schemeClr val="bg1"/>
                </a:solidFill>
              </a:rPr>
              <a:t>Deploy ESS AI agents in the AI marketplace; integrate Earth-specific MCP tools; federated inference</a:t>
            </a:r>
          </a:p>
        </p:txBody>
      </p:sp>
      <p:sp>
        <p:nvSpPr>
          <p:cNvPr id="45" name="Titre 2">
            <a:extLst>
              <a:ext uri="{FF2B5EF4-FFF2-40B4-BE49-F238E27FC236}">
                <a16:creationId xmlns:a16="http://schemas.microsoft.com/office/drawing/2014/main" id="{03A1FBB9-49F4-0F48-A13A-E72DDE3AC217}"/>
              </a:ext>
            </a:extLst>
          </p:cNvPr>
          <p:cNvSpPr txBox="1">
            <a:spLocks/>
          </p:cNvSpPr>
          <p:nvPr/>
        </p:nvSpPr>
        <p:spPr>
          <a:xfrm>
            <a:off x="9532122" y="2092298"/>
            <a:ext cx="2597398" cy="602297"/>
          </a:xfrm>
          <a:prstGeom prst="rect">
            <a:avLst/>
          </a:prstGeom>
          <a:solidFill>
            <a:srgbClr val="2D5819"/>
          </a:solidFill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000"/>
              <a:buFont typeface="Quicksand"/>
              <a:buNone/>
              <a:defRPr sz="3000" b="0" i="0" kern="120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1050" b="1" dirty="0">
                <a:solidFill>
                  <a:schemeClr val="bg1"/>
                </a:solidFill>
              </a:rPr>
              <a:t>Collaboration:</a:t>
            </a:r>
          </a:p>
          <a:p>
            <a:r>
              <a:rPr lang="en-GB" sz="1050" dirty="0">
                <a:solidFill>
                  <a:schemeClr val="bg1"/>
                </a:solidFill>
              </a:rPr>
              <a:t>FAIR Digital Objects, provenance, persistent identifiers for AI assets; </a:t>
            </a:r>
            <a:r>
              <a:rPr lang="en-GB" sz="1050" dirty="0" err="1">
                <a:solidFill>
                  <a:schemeClr val="bg1"/>
                </a:solidFill>
              </a:rPr>
              <a:t>CroissantML</a:t>
            </a:r>
            <a:endParaRPr lang="en-GB" sz="1050" dirty="0">
              <a:solidFill>
                <a:schemeClr val="bg1"/>
              </a:solidFill>
            </a:endParaRPr>
          </a:p>
        </p:txBody>
      </p:sp>
      <p:sp>
        <p:nvSpPr>
          <p:cNvPr id="46" name="Titre 2">
            <a:extLst>
              <a:ext uri="{FF2B5EF4-FFF2-40B4-BE49-F238E27FC236}">
                <a16:creationId xmlns:a16="http://schemas.microsoft.com/office/drawing/2014/main" id="{C8BE8777-D5BE-B248-A920-43E82AACE7A6}"/>
              </a:ext>
            </a:extLst>
          </p:cNvPr>
          <p:cNvSpPr txBox="1">
            <a:spLocks/>
          </p:cNvSpPr>
          <p:nvPr/>
        </p:nvSpPr>
        <p:spPr>
          <a:xfrm>
            <a:off x="7637080" y="3602294"/>
            <a:ext cx="3623162" cy="356777"/>
          </a:xfrm>
          <a:prstGeom prst="rect">
            <a:avLst/>
          </a:prstGeom>
          <a:solidFill>
            <a:srgbClr val="2D5819"/>
          </a:solidFill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000"/>
              <a:buFont typeface="Quicksand"/>
              <a:buNone/>
              <a:defRPr sz="3000" b="0" i="0" kern="1200">
                <a:solidFill>
                  <a:srgbClr val="00869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1050" b="1" dirty="0">
                <a:solidFill>
                  <a:schemeClr val="bg1"/>
                </a:solidFill>
              </a:rPr>
              <a:t>Collaboration:</a:t>
            </a:r>
          </a:p>
          <a:p>
            <a:r>
              <a:rPr lang="en-GB" sz="1050" dirty="0">
                <a:solidFill>
                  <a:schemeClr val="bg1"/>
                </a:solidFill>
              </a:rPr>
              <a:t>Shared AI lifecycle, model registry, provenance and evaluation</a:t>
            </a:r>
          </a:p>
        </p:txBody>
      </p:sp>
    </p:spTree>
    <p:extLst>
      <p:ext uri="{BB962C8B-B14F-4D97-AF65-F5344CB8AC3E}">
        <p14:creationId xmlns:p14="http://schemas.microsoft.com/office/powerpoint/2010/main" val="691264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Vision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C3CE8E54-796B-4544-A727-4C36FD5E316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502814"/>
            <a:ext cx="2759765" cy="365125"/>
          </a:xfrm>
        </p:spPr>
        <p:txBody>
          <a:bodyPr/>
          <a:lstStyle/>
          <a:p>
            <a:r>
              <a:rPr lang="nl-NL" sz="1000" dirty="0"/>
              <a:t>09 | 07 | 2026 </a:t>
            </a:r>
            <a:r>
              <a:rPr lang="nl-NL" sz="1000" dirty="0" err="1"/>
              <a:t>by</a:t>
            </a:r>
            <a:r>
              <a:rPr lang="nl-NL" sz="1000" dirty="0"/>
              <a:t> Jean-Philippe </a:t>
            </a:r>
            <a:r>
              <a:rPr lang="nl-NL" sz="1000" dirty="0" err="1"/>
              <a:t>Malet</a:t>
            </a:r>
            <a:r>
              <a:rPr lang="nl-NL" sz="1000" dirty="0"/>
              <a:t> / CNRS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8FE856B-E944-4B45-B4D4-A0FD696E8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44" y="1088833"/>
            <a:ext cx="11288752" cy="511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EOSC-167323429-153723</_dlc_DocId>
    <_dlc_DocIdUrl xmlns="f0f4a6ae-13a5-4397-80f3-aea8e9f411f0">
      <Url>https://europeanopensciencecloud.sharepoint.com/sites/Data/_layouts/15/DocIdRedir.aspx?ID=EOSC-167323429-153723</Url>
      <Description>EOSC-167323429-153723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786220-72DD-4670-9203-D8EDD61EDCCF}"/>
</file>

<file path=customXml/itemProps3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7D4F539A-805F-4627-AD5A-199ECE3CC2D7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1544</TotalTime>
  <Words>501</Words>
  <Application>Microsoft Macintosh PowerPoint</Application>
  <PresentationFormat>Grand écran</PresentationFormat>
  <Paragraphs>60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Quicksand</vt:lpstr>
      <vt:lpstr>Roboto</vt:lpstr>
      <vt:lpstr>Roboto Light</vt:lpstr>
      <vt:lpstr>Wingdings</vt:lpstr>
      <vt:lpstr>Kantoorthema</vt:lpstr>
      <vt:lpstr>GenAI4Earth: Generative AI services for Earth Science </vt:lpstr>
      <vt:lpstr>Project objectives &amp; Key contributions to EOSC</vt:lpstr>
      <vt:lpstr>Project objectives &amp; Key contributions to EOSC</vt:lpstr>
      <vt:lpstr>Collaborations and concrete interfaces</vt:lpstr>
      <vt:lpstr>Vision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EOST / CNRS</cp:lastModifiedBy>
  <cp:revision>27</cp:revision>
  <dcterms:created xsi:type="dcterms:W3CDTF">2023-06-05T12:30:30Z</dcterms:created>
  <dcterms:modified xsi:type="dcterms:W3CDTF">2026-07-08T09:28:37Z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75025487-655b-428a-ac1b-9f9d23c6e271</vt:lpwstr>
  </property>
  <property fmtid="{D5CDD505-2E9C-101B-9397-08002B2CF9AE}" pid="12" name="MediaServiceImageTags">
    <vt:lpwstr/>
  </property>
</Properties>
</file>