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embedTrueTypeFonts="1" saveSubsetFonts="1" autoCompressPictures="0">
  <p:sldMasterIdLst>
    <p:sldMasterId id="2147483661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embeddedFontLst>
    <p:embeddedFont>
      <p:font typeface="Quicksand" pitchFamily="2" charset="77"/>
      <p:regular r:id="rId8"/>
      <p:bold r:id="rId9"/>
    </p:embeddedFont>
    <p:embeddedFont>
      <p:font typeface="Quicksand Medium" pitchFamily="2" charset="77"/>
      <p:regular r:id="rId10"/>
      <p:bold r:id="rId11"/>
    </p:embeddedFont>
    <p:embeddedFont>
      <p:font typeface="Roboto ExtraLight" panose="02000000000000000000"/>
      <p:regular r:id="rId12"/>
      <p:bold r:id="rId13"/>
      <p:italic r:id="rId14"/>
      <p:boldItalic r:id="rId15"/>
    </p:embeddedFont>
    <p:embeddedFont>
      <p:font typeface="Roboto Light" panose="02000000000000000000" pitchFamily="2" charset="0"/>
      <p:regular r:id="rId16"/>
      <p: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747775"/>
          </p15:clr>
        </p15:guide>
        <p15:guide id="2" pos="38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3"/>
  </p:normalViewPr>
  <p:slideViewPr>
    <p:cSldViewPr snapToGrid="0">
      <p:cViewPr varScale="1">
        <p:scale>
          <a:sx n="115" d="100"/>
          <a:sy n="115" d="100"/>
        </p:scale>
        <p:origin x="664" y="2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ustomXml" Target="../customXml/item4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ustomXml" Target="../customXml/item2.xml"/><Relationship Id="rId10" Type="http://schemas.openxmlformats.org/officeDocument/2006/relationships/font" Target="fonts/font3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[0:00-0:15]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afternoon. I am presenting on behalf of the LUMEN project. In the next five minutes I want to introduce the EOSC Innovation Centre, and to invite every project in this room to be part of it.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Claim: LUMEN presents the EOSC Innovation Centre to the EOSC-related projects, 5-minute slot, final session, 09/07/2026.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IDs: projects/eu/lumen/meetings/2026-06-23_T7.3_Rolling_Minutes_Draft.md (items 5); projects/eu/lumen/meetings/2026-06-18_WP7_general_meeting_minutes.md (T7.3 update, item 5).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Assumptions: none.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status: verified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Provenance: user_confirmed</a:t>
            </a:r>
            <a:endParaRPr/>
          </a:p>
        </p:txBody>
      </p:sp>
      <p:sp>
        <p:nvSpPr>
          <p:cNvPr id="89" name="Google Shape;8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96" name="Google Shape;96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409a56cb045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g409a56cb045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03" name="Google Shape;103;g409a56cb045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[4:50-5:00]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you. Contact details are on screen: come and find me during the meeting, or write to Andrew Dubber, the T7.3 task lead at the Industry Commons Foundation.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Claim: Contact for follow-up is Andrew Dubber (ICF, T7.3 lead).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IDs: projects/eu/lumen/meetings/2026-06-23_T7.3_Rolling_Minutes_Draft.md (item 5: Dubber prepares materials and leads T7.3); projects/eu/lumen/CLAUDE.md (ICF leads T7.3; Andrew's LUMEN address).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Assumptions: none.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status: verified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Provenance: user_confirmed</a:t>
            </a:r>
            <a:endParaRPr/>
          </a:p>
        </p:txBody>
      </p:sp>
      <p:sp>
        <p:nvSpPr>
          <p:cNvPr id="118" name="Google Shape;118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Pag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6500"/>
              <a:buFont typeface="Roboto Light"/>
              <a:buNone/>
              <a:defRPr sz="65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3000"/>
              <a:buNone/>
              <a:defRPr sz="30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2"/>
          <p:cNvSpPr txBox="1"/>
          <p:nvPr/>
        </p:nvSpPr>
        <p:spPr>
          <a:xfrm>
            <a:off x="423013" y="4825307"/>
            <a:ext cx="3471000" cy="62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300"/>
              <a:buFont typeface="Arial"/>
              <a:buNone/>
            </a:pPr>
            <a:r>
              <a:rPr lang="en-US" sz="13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09 | 07 | 2026</a:t>
            </a:r>
            <a:endParaRPr sz="13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Page 2 1">
  <p:cSld name="Image Page 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/>
          <p:nvPr/>
        </p:nvSpPr>
        <p:spPr>
          <a:xfrm>
            <a:off x="282422" y="6441230"/>
            <a:ext cx="60981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Presentation title </a:t>
            </a:r>
            <a:r>
              <a:rPr lang="en-US" sz="900" b="0" i="0" u="none" strike="noStrike" cap="none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Name Surname</a:t>
            </a:r>
            <a:endParaRPr sz="900" b="0" i="0" u="none" strike="noStrike" cap="none">
              <a:solidFill>
                <a:srgbClr val="262626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enutzerdefiniertes Layout &quot;1&quot;">
  <p:cSld name="CUSTOM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age 1">
  <p:cSld name="Divider Page 1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942" y="3311"/>
            <a:ext cx="6090113" cy="6851378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3"/>
          <p:cNvSpPr>
            <a:spLocks noGrp="1"/>
          </p:cNvSpPr>
          <p:nvPr>
            <p:ph type="pic" idx="2"/>
          </p:nvPr>
        </p:nvSpPr>
        <p:spPr>
          <a:xfrm>
            <a:off x="6093050" y="0"/>
            <a:ext cx="6099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>
            <a:off x="668192" y="1043412"/>
            <a:ext cx="5082367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sz="35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>
            <a:off x="668192" y="1753107"/>
            <a:ext cx="5082368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  <a:defRPr sz="20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body" idx="3"/>
          </p:nvPr>
        </p:nvSpPr>
        <p:spPr>
          <a:xfrm>
            <a:off x="668192" y="2373500"/>
            <a:ext cx="5082367" cy="3682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500"/>
              <a:buNone/>
              <a:defRPr sz="1500" b="0" i="0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/>
          <p:nvPr/>
        </p:nvSpPr>
        <p:spPr>
          <a:xfrm>
            <a:off x="282422" y="6441230"/>
            <a:ext cx="5813578" cy="237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Presentation title </a:t>
            </a:r>
            <a:r>
              <a:rPr lang="en-US" sz="900" b="0" i="0" u="none" strike="noStrike" cap="none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Name Surname</a:t>
            </a:r>
            <a:endParaRPr sz="900" b="0" i="0" u="none" strike="noStrike" cap="none">
              <a:solidFill>
                <a:srgbClr val="262626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age 2">
  <p:cSld name="Divider Page 2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4"/>
          <p:cNvSpPr>
            <a:spLocks noGrp="1"/>
          </p:cNvSpPr>
          <p:nvPr>
            <p:ph type="pic" idx="2"/>
          </p:nvPr>
        </p:nvSpPr>
        <p:spPr>
          <a:xfrm>
            <a:off x="0" y="19878"/>
            <a:ext cx="6096000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82" name="Google Shape;82;p14"/>
          <p:cNvSpPr txBox="1"/>
          <p:nvPr/>
        </p:nvSpPr>
        <p:spPr>
          <a:xfrm>
            <a:off x="6775948" y="6441230"/>
            <a:ext cx="5102100" cy="2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Presentation title </a:t>
            </a:r>
            <a:r>
              <a:rPr lang="en-US" sz="900" b="0" i="0" u="none" strike="noStrike" cap="none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Name Surname</a:t>
            </a:r>
            <a:endParaRPr sz="900" b="0" i="0" u="none" strike="noStrike" cap="none">
              <a:solidFill>
                <a:srgbClr val="262626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83" name="Google Shape;83;p14"/>
          <p:cNvSpPr txBox="1">
            <a:spLocks noGrp="1"/>
          </p:cNvSpPr>
          <p:nvPr>
            <p:ph type="title"/>
          </p:nvPr>
        </p:nvSpPr>
        <p:spPr>
          <a:xfrm>
            <a:off x="6787052" y="1043412"/>
            <a:ext cx="5082300" cy="6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sz="35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body" idx="1"/>
          </p:nvPr>
        </p:nvSpPr>
        <p:spPr>
          <a:xfrm>
            <a:off x="6787052" y="1753107"/>
            <a:ext cx="50823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  <a:defRPr sz="20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body" idx="3"/>
          </p:nvPr>
        </p:nvSpPr>
        <p:spPr>
          <a:xfrm>
            <a:off x="6787052" y="2373500"/>
            <a:ext cx="5082300" cy="368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500"/>
              <a:buNone/>
              <a:defRPr sz="1500" b="0" i="0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body" idx="4"/>
          </p:nvPr>
        </p:nvSpPr>
        <p:spPr>
          <a:xfrm>
            <a:off x="358464" y="329662"/>
            <a:ext cx="2676900" cy="4167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00"/>
              <a:buFont typeface="Roboto Light"/>
              <a:buNone/>
              <a:defRPr sz="1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Page">
  <p:cSld name="Text Pag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" name="Google Shape;23;p3"/>
          <p:cNvSpPr txBox="1"/>
          <p:nvPr/>
        </p:nvSpPr>
        <p:spPr>
          <a:xfrm>
            <a:off x="282422" y="6441230"/>
            <a:ext cx="60981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The EOSC Innovation Centre</a:t>
            </a:r>
            <a:endParaRPr sz="900" b="0" i="0" u="none" strike="noStrike" cap="none">
              <a:solidFill>
                <a:srgbClr val="262626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4" name="Google Shape;24;p3"/>
          <p:cNvSpPr txBox="1">
            <a:spLocks noGrp="1"/>
          </p:cNvSpPr>
          <p:nvPr>
            <p:ph type="body" idx="1"/>
          </p:nvPr>
        </p:nvSpPr>
        <p:spPr>
          <a:xfrm>
            <a:off x="668190" y="2342990"/>
            <a:ext cx="10883727" cy="3712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500"/>
              <a:buNone/>
              <a:defRPr sz="1500" b="0" i="0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668190" y="1007816"/>
            <a:ext cx="10883727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sz="35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2"/>
          </p:nvPr>
        </p:nvSpPr>
        <p:spPr>
          <a:xfrm>
            <a:off x="668193" y="1717482"/>
            <a:ext cx="10883728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  <a:defRPr sz="20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Page">
  <p:cSld name="BackPag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4"/>
          <p:cNvSpPr txBox="1">
            <a:spLocks noGrp="1"/>
          </p:cNvSpPr>
          <p:nvPr>
            <p:ph type="subTitle" idx="1"/>
          </p:nvPr>
        </p:nvSpPr>
        <p:spPr>
          <a:xfrm>
            <a:off x="492586" y="1255368"/>
            <a:ext cx="2777387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200"/>
              <a:buNone/>
              <a:defRPr sz="12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Page 1">
  <p:cSld name="TITLE_1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5"/>
          <p:cNvSpPr txBox="1">
            <a:spLocks noGrp="1"/>
          </p:cNvSpPr>
          <p:nvPr>
            <p:ph type="ctrTitle"/>
          </p:nvPr>
        </p:nvSpPr>
        <p:spPr>
          <a:xfrm>
            <a:off x="423013" y="1600200"/>
            <a:ext cx="9144000" cy="10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6500"/>
              <a:buFont typeface="Roboto Light"/>
              <a:buNone/>
              <a:defRPr sz="65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1"/>
          </p:nvPr>
        </p:nvSpPr>
        <p:spPr>
          <a:xfrm>
            <a:off x="423013" y="2825750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3000"/>
              <a:buNone/>
              <a:defRPr sz="30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4" name="Google Shape;34;p5"/>
          <p:cNvSpPr txBox="1"/>
          <p:nvPr/>
        </p:nvSpPr>
        <p:spPr>
          <a:xfrm>
            <a:off x="423013" y="4825307"/>
            <a:ext cx="3471000" cy="62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300"/>
              <a:buFont typeface="Arial"/>
              <a:buNone/>
            </a:pPr>
            <a:r>
              <a:rPr lang="en-US" sz="13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01 | 01 | 2025 by Name Surname</a:t>
            </a:r>
            <a:endParaRPr sz="1300" b="0" i="0" u="none" strike="noStrike" cap="none">
              <a:solidFill>
                <a:srgbClr val="26262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Page 1">
  <p:cSld name="Text Page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9290222" y="6423497"/>
            <a:ext cx="2743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" name="Google Shape;38;p6"/>
          <p:cNvSpPr txBox="1"/>
          <p:nvPr/>
        </p:nvSpPr>
        <p:spPr>
          <a:xfrm>
            <a:off x="282422" y="6441230"/>
            <a:ext cx="60981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Presentation title </a:t>
            </a:r>
            <a:r>
              <a:rPr lang="en-US" sz="900" b="0" i="0" u="none" strike="noStrike" cap="none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Name Surname</a:t>
            </a:r>
            <a:endParaRPr sz="900" b="0" i="0" u="none" strike="noStrike" cap="none">
              <a:solidFill>
                <a:srgbClr val="262626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668190" y="2342990"/>
            <a:ext cx="10883700" cy="37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500"/>
              <a:buNone/>
              <a:defRPr sz="1500" b="0" i="0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title"/>
          </p:nvPr>
        </p:nvSpPr>
        <p:spPr>
          <a:xfrm>
            <a:off x="668190" y="1007816"/>
            <a:ext cx="10883700" cy="6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sz="35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2"/>
          </p:nvPr>
        </p:nvSpPr>
        <p:spPr>
          <a:xfrm>
            <a:off x="668193" y="1717482"/>
            <a:ext cx="108837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  <a:defRPr sz="20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Page 1 1">
  <p:cSld name="Text Page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9290222" y="6423497"/>
            <a:ext cx="2743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5" name="Google Shape;45;p7"/>
          <p:cNvSpPr txBox="1"/>
          <p:nvPr/>
        </p:nvSpPr>
        <p:spPr>
          <a:xfrm>
            <a:off x="282422" y="6441230"/>
            <a:ext cx="60981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Presentation title </a:t>
            </a:r>
            <a:r>
              <a:rPr lang="en-US" sz="900" b="0" i="0" u="none" strike="noStrike" cap="none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Name Surname</a:t>
            </a:r>
            <a:endParaRPr sz="900" b="0" i="0" u="none" strike="noStrike" cap="none">
              <a:solidFill>
                <a:srgbClr val="262626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668190" y="2342990"/>
            <a:ext cx="10883700" cy="37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500"/>
              <a:buNone/>
              <a:defRPr sz="1500" b="0" i="0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668190" y="1007816"/>
            <a:ext cx="10883700" cy="6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sz="35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2"/>
          </p:nvPr>
        </p:nvSpPr>
        <p:spPr>
          <a:xfrm>
            <a:off x="668193" y="1717482"/>
            <a:ext cx="108837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  <a:defRPr sz="20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+ Image Page">
  <p:cSld name="Text + Image Page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8"/>
          <p:cNvSpPr txBox="1">
            <a:spLocks noGrp="1"/>
          </p:cNvSpPr>
          <p:nvPr>
            <p:ph type="sldNum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2" name="Google Shape;52;p8"/>
          <p:cNvSpPr txBox="1"/>
          <p:nvPr/>
        </p:nvSpPr>
        <p:spPr>
          <a:xfrm>
            <a:off x="282422" y="6441230"/>
            <a:ext cx="60981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Presentation title </a:t>
            </a:r>
            <a:r>
              <a:rPr lang="en-US" sz="900" b="0" i="0" u="none" strike="noStrike" cap="none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Name Surname</a:t>
            </a:r>
            <a:endParaRPr sz="900" b="0" i="0" u="none" strike="noStrike" cap="none">
              <a:solidFill>
                <a:srgbClr val="262626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1"/>
          </p:nvPr>
        </p:nvSpPr>
        <p:spPr>
          <a:xfrm>
            <a:off x="668192" y="2343020"/>
            <a:ext cx="5712288" cy="3712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500"/>
              <a:buNone/>
              <a:defRPr sz="1500" b="0" i="0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>
            <a:spLocks noGrp="1"/>
          </p:cNvSpPr>
          <p:nvPr>
            <p:ph type="pic" idx="2"/>
          </p:nvPr>
        </p:nvSpPr>
        <p:spPr>
          <a:xfrm>
            <a:off x="6624662" y="2342991"/>
            <a:ext cx="4927256" cy="371267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8"/>
          <p:cNvSpPr txBox="1">
            <a:spLocks noGrp="1"/>
          </p:cNvSpPr>
          <p:nvPr>
            <p:ph type="title"/>
          </p:nvPr>
        </p:nvSpPr>
        <p:spPr>
          <a:xfrm>
            <a:off x="668190" y="1007816"/>
            <a:ext cx="10883727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sz="35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3"/>
          </p:nvPr>
        </p:nvSpPr>
        <p:spPr>
          <a:xfrm>
            <a:off x="668193" y="1717482"/>
            <a:ext cx="10883728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  <a:defRPr sz="20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Page 1">
  <p:cSld name="Image Page 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9"/>
          <p:cNvSpPr txBox="1">
            <a:spLocks noGrp="1"/>
          </p:cNvSpPr>
          <p:nvPr>
            <p:ph type="sldNum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0" name="Google Shape;60;p9"/>
          <p:cNvSpPr txBox="1"/>
          <p:nvPr/>
        </p:nvSpPr>
        <p:spPr>
          <a:xfrm>
            <a:off x="282422" y="6441230"/>
            <a:ext cx="60981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Presentation title </a:t>
            </a:r>
            <a:r>
              <a:rPr lang="en-US" sz="900" b="0" i="0" u="none" strike="noStrike" cap="none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Name Surname</a:t>
            </a:r>
            <a:endParaRPr sz="900" b="0" i="0" u="none" strike="noStrike" cap="none">
              <a:solidFill>
                <a:srgbClr val="262626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1" name="Google Shape;61;p9"/>
          <p:cNvSpPr>
            <a:spLocks noGrp="1"/>
          </p:cNvSpPr>
          <p:nvPr>
            <p:ph type="pic" idx="2"/>
          </p:nvPr>
        </p:nvSpPr>
        <p:spPr>
          <a:xfrm>
            <a:off x="668191" y="2343020"/>
            <a:ext cx="10883725" cy="3712644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668190" y="1007816"/>
            <a:ext cx="10883727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sz="35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1"/>
          </p:nvPr>
        </p:nvSpPr>
        <p:spPr>
          <a:xfrm>
            <a:off x="668193" y="1717482"/>
            <a:ext cx="10883728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000"/>
              <a:buNone/>
              <a:defRPr sz="2000" b="0" i="0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Page 2">
  <p:cSld name="Image Page 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 txBox="1"/>
          <p:nvPr/>
        </p:nvSpPr>
        <p:spPr>
          <a:xfrm>
            <a:off x="282422" y="6441230"/>
            <a:ext cx="60981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Presentation title </a:t>
            </a:r>
            <a:r>
              <a:rPr lang="en-US" sz="900" b="0" i="0" u="none" strike="noStrike" cap="none">
                <a:solidFill>
                  <a:srgbClr val="CCAB3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|</a:t>
            </a:r>
            <a:r>
              <a:rPr lang="en-US" sz="900" b="0" i="0" u="none" strike="noStrike" cap="none">
                <a:solidFill>
                  <a:srgbClr val="262626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Name Surname</a:t>
            </a:r>
            <a:endParaRPr sz="900" b="0" i="0" u="none" strike="noStrike" cap="none">
              <a:solidFill>
                <a:srgbClr val="262626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66" name="Google Shape;66;p10" title="LumenEOSC_Whit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875" y="95250"/>
            <a:ext cx="3019501" cy="77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boto Light"/>
              <a:buNone/>
              <a:defRPr sz="4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519350" y="1791182"/>
            <a:ext cx="9446100" cy="12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6500"/>
              <a:buFont typeface="Roboto Light"/>
              <a:buNone/>
            </a:pPr>
            <a:r>
              <a:rPr lang="en-US" sz="5300">
                <a:latin typeface="Quicksand Medium"/>
                <a:ea typeface="Quicksand Medium"/>
                <a:cs typeface="Quicksand Medium"/>
                <a:sym typeface="Quicksand Medium"/>
              </a:rPr>
              <a:t>The EOSC Innovation Centre</a:t>
            </a:r>
            <a:endParaRPr sz="5300">
              <a:latin typeface="Quicksand Medium"/>
              <a:ea typeface="Quicksand Medium"/>
              <a:cs typeface="Quicksand Medium"/>
              <a:sym typeface="Quicksand Medium"/>
            </a:endParaRPr>
          </a:p>
        </p:txBody>
      </p:sp>
      <p:sp>
        <p:nvSpPr>
          <p:cNvPr id="92" name="Google Shape;92;p15"/>
          <p:cNvSpPr txBox="1">
            <a:spLocks noGrp="1"/>
          </p:cNvSpPr>
          <p:nvPr>
            <p:ph type="subTitle" idx="1"/>
          </p:nvPr>
        </p:nvSpPr>
        <p:spPr>
          <a:xfrm>
            <a:off x="588163" y="3177457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000"/>
              <a:buNone/>
            </a:pPr>
            <a:r>
              <a:rPr lang="en-US" sz="1700">
                <a:latin typeface="Quicksand"/>
                <a:ea typeface="Quicksand"/>
                <a:cs typeface="Quicksand"/>
                <a:sym typeface="Quicksand"/>
              </a:rPr>
              <a:t>EC project coordination meeting, Brussels</a:t>
            </a:r>
            <a:endParaRPr sz="18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>
            <a:spLocks noGrp="1"/>
          </p:cNvSpPr>
          <p:nvPr>
            <p:ph type="title"/>
          </p:nvPr>
        </p:nvSpPr>
        <p:spPr>
          <a:xfrm>
            <a:off x="677328" y="1655429"/>
            <a:ext cx="10883700" cy="6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</a:pPr>
            <a:r>
              <a:rPr lang="en-US" sz="2400"/>
              <a:t>What the Innovation Centre is</a:t>
            </a:r>
            <a:endParaRPr/>
          </a:p>
        </p:txBody>
      </p:sp>
      <p:sp>
        <p:nvSpPr>
          <p:cNvPr id="99" name="Google Shape;99;p16"/>
          <p:cNvSpPr txBox="1"/>
          <p:nvPr/>
        </p:nvSpPr>
        <p:spPr>
          <a:xfrm>
            <a:off x="677328" y="2678229"/>
            <a:ext cx="10930090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The cross-domain innovation function 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A coordination framework, a methodology and a stakeholder group: not a building, not a new institution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A community whose touch-points are Living Labs events, built on LUMEN's Innovation Prototyping Labs (IPLs)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A sandbox: a safe, structured space where research outputs are tested, combined and refined across domains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7"/>
          <p:cNvSpPr txBox="1"/>
          <p:nvPr/>
        </p:nvSpPr>
        <p:spPr>
          <a:xfrm>
            <a:off x="677325" y="2678225"/>
            <a:ext cx="10519800" cy="19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sz="2400" dirty="0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The Centre is meant to be integrated into EOSC; which node will host it is still an open question</a:t>
            </a:r>
            <a:endParaRPr sz="2400" dirty="0">
              <a:solidFill>
                <a:srgbClr val="545454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sz="2400" dirty="0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Not ours alone: we want other institutions and EOSC-related projects to take part in shaping and running it</a:t>
            </a:r>
            <a:endParaRPr sz="2400" dirty="0">
              <a:solidFill>
                <a:srgbClr val="545454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sz="2400" dirty="0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We are asking for your considerations, today and after this meeting</a:t>
            </a:r>
            <a:endParaRPr sz="2400" dirty="0">
              <a:solidFill>
                <a:srgbClr val="545454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8"/>
          <p:cNvSpPr txBox="1">
            <a:spLocks noGrp="1"/>
          </p:cNvSpPr>
          <p:nvPr>
            <p:ph type="title"/>
          </p:nvPr>
        </p:nvSpPr>
        <p:spPr>
          <a:xfrm>
            <a:off x="677329" y="1378754"/>
            <a:ext cx="10883700" cy="6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</a:pPr>
            <a:r>
              <a:rPr lang="en-US" sz="2400"/>
              <a:t>Join us </a:t>
            </a:r>
            <a:endParaRPr/>
          </a:p>
        </p:txBody>
      </p:sp>
      <p:pic>
        <p:nvPicPr>
          <p:cNvPr id="112" name="Google Shape;112;p18" descr="IPL2_online_viewing_qr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35962" y="2198360"/>
            <a:ext cx="3347596" cy="3467942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8"/>
          <p:cNvSpPr txBox="1"/>
          <p:nvPr/>
        </p:nvSpPr>
        <p:spPr>
          <a:xfrm>
            <a:off x="302198" y="6097715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Signup form: https://docs.google.com/forms/d/e/1FAIpQLSeC1ZiKNwRIv-6lAI92UnLs9v8dfEej5XndTvVkalaiyIEqMA/viewform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8"/>
          <p:cNvSpPr txBox="1"/>
          <p:nvPr/>
        </p:nvSpPr>
        <p:spPr>
          <a:xfrm>
            <a:off x="677328" y="2198360"/>
            <a:ext cx="6582115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Follow IPL2 online – </a:t>
            </a:r>
            <a:r>
              <a:rPr lang="en-US" sz="2400" b="1" i="0" u="none" strike="noStrike" cap="none" dirty="0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September 14-18, 2026</a:t>
            </a:r>
            <a:r>
              <a:rPr lang="en-US" sz="2400" b="0" i="0" u="none" strike="noStrike" cap="none" dirty="0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: scan the code to receive the live stream link and the final </a:t>
            </a:r>
            <a:r>
              <a:rPr lang="en-US" sz="2400" b="0" i="0" u="none" strike="noStrike" cap="none" dirty="0" err="1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programme</a:t>
            </a:r>
            <a:endParaRPr sz="2400" b="0" i="0" u="none" strike="noStrike" cap="none" dirty="0">
              <a:solidFill>
                <a:srgbClr val="545454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Bring your team and stakeholders to the spring 2027 pilot (IPL3)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We will follow up with interested projects after this meeting</a:t>
            </a:r>
            <a:endParaRPr sz="2400" b="0" i="0" u="none" strike="noStrike" cap="none" dirty="0">
              <a:solidFill>
                <a:srgbClr val="545454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545454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Contact: Andrew Dubber (ICF, T7.3 lead), </a:t>
            </a:r>
            <a:r>
              <a:rPr lang="en-US" sz="2400" b="1" i="0" u="none" strike="noStrike" cap="none" dirty="0" err="1">
                <a:solidFill>
                  <a:srgbClr val="545454"/>
                </a:solidFill>
                <a:latin typeface="Roboto Light"/>
                <a:ea typeface="Roboto Light"/>
                <a:cs typeface="Roboto Light"/>
                <a:sym typeface="Roboto Light"/>
              </a:rPr>
              <a:t>andrew.dubber@industrycommons.net</a:t>
            </a:r>
            <a:endParaRPr sz="2400" b="1" i="0" u="none" strike="noStrike" cap="none" dirty="0">
              <a:solidFill>
                <a:srgbClr val="545454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36383" y="2936784"/>
            <a:ext cx="618424" cy="598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36384" y="2089307"/>
            <a:ext cx="618425" cy="647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8022" y="3735869"/>
            <a:ext cx="655125" cy="6682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9"/>
          <p:cNvSpPr txBox="1"/>
          <p:nvPr/>
        </p:nvSpPr>
        <p:spPr>
          <a:xfrm>
            <a:off x="8120184" y="3831633"/>
            <a:ext cx="28821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 b="0" i="0" u="none" strike="noStrike" cap="none">
                <a:solidFill>
                  <a:srgbClr val="000000"/>
                </a:solidFill>
                <a:latin typeface="Roboto ExtraLight"/>
                <a:ea typeface="Roboto ExtraLight"/>
                <a:cs typeface="Roboto ExtraLight"/>
                <a:sym typeface="Roboto ExtraLight"/>
              </a:rPr>
              <a:t>@lumen-eu.bsky.social</a:t>
            </a:r>
            <a:endParaRPr sz="2100" b="0" i="0" u="none" strike="noStrike" cap="none">
              <a:solidFill>
                <a:srgbClr val="000000"/>
              </a:solidFill>
              <a:latin typeface="Roboto ExtraLight"/>
              <a:ea typeface="Roboto ExtraLight"/>
              <a:cs typeface="Roboto ExtraLight"/>
              <a:sym typeface="Roboto ExtraLight"/>
            </a:endParaRPr>
          </a:p>
        </p:txBody>
      </p:sp>
      <p:sp>
        <p:nvSpPr>
          <p:cNvPr id="124" name="Google Shape;124;p19"/>
          <p:cNvSpPr txBox="1"/>
          <p:nvPr/>
        </p:nvSpPr>
        <p:spPr>
          <a:xfrm>
            <a:off x="8065984" y="3086283"/>
            <a:ext cx="35655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lang="en-US" sz="2100" b="0" i="0" u="none" strike="noStrike" cap="none">
                <a:solidFill>
                  <a:srgbClr val="262626"/>
                </a:solidFill>
                <a:latin typeface="Roboto ExtraLight"/>
                <a:ea typeface="Roboto ExtraLight"/>
                <a:cs typeface="Roboto ExtraLight"/>
                <a:sym typeface="Roboto ExtraLight"/>
              </a:rPr>
              <a:t> linkedin/company/lumen-eu</a:t>
            </a:r>
            <a:endParaRPr sz="2100" b="0" i="0" u="none" strike="noStrike" cap="none">
              <a:solidFill>
                <a:schemeClr val="dk1"/>
              </a:solidFill>
              <a:latin typeface="Roboto ExtraLight"/>
              <a:ea typeface="Roboto ExtraLight"/>
              <a:cs typeface="Roboto ExtraLight"/>
              <a:sym typeface="Roboto ExtraLight"/>
            </a:endParaRPr>
          </a:p>
        </p:txBody>
      </p:sp>
      <p:sp>
        <p:nvSpPr>
          <p:cNvPr id="125" name="Google Shape;125;p19"/>
          <p:cNvSpPr txBox="1"/>
          <p:nvPr/>
        </p:nvSpPr>
        <p:spPr>
          <a:xfrm>
            <a:off x="8120184" y="2113533"/>
            <a:ext cx="2987100" cy="5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100" b="0" i="0" u="none" strike="noStrike" cap="none">
                <a:solidFill>
                  <a:schemeClr val="dk1"/>
                </a:solidFill>
                <a:latin typeface="Roboto ExtraLight"/>
                <a:ea typeface="Roboto ExtraLight"/>
                <a:cs typeface="Roboto ExtraLight"/>
                <a:sym typeface="Roboto ExtraLight"/>
              </a:rPr>
              <a:t>https://lumenproject.eu</a:t>
            </a:r>
            <a:endParaRPr sz="2100" b="0" i="0" u="none" strike="noStrike" cap="none">
              <a:solidFill>
                <a:schemeClr val="dk1"/>
              </a:solidFill>
              <a:latin typeface="Roboto ExtraLight"/>
              <a:ea typeface="Roboto ExtraLight"/>
              <a:cs typeface="Roboto ExtraLight"/>
              <a:sym typeface="Roboto ExtraLight"/>
            </a:endParaRPr>
          </a:p>
        </p:txBody>
      </p:sp>
      <p:sp>
        <p:nvSpPr>
          <p:cNvPr id="126" name="Google Shape;126;p19"/>
          <p:cNvSpPr txBox="1"/>
          <p:nvPr/>
        </p:nvSpPr>
        <p:spPr>
          <a:xfrm>
            <a:off x="935700" y="2936895"/>
            <a:ext cx="5160300" cy="12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Arial"/>
              <a:buNone/>
            </a:pPr>
            <a:r>
              <a:rPr lang="en-US" sz="3649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rPr>
              <a:t>Thank you for listening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EOSC-167323429-153745</_dlc_DocId>
    <_dlc_DocIdUrl xmlns="f0f4a6ae-13a5-4397-80f3-aea8e9f411f0">
      <Url>https://europeanopensciencecloud.sharepoint.com/sites/Data/_layouts/15/DocIdRedir.aspx?ID=EOSC-167323429-153745</Url>
      <Description>EOSC-167323429-153745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AB6CC2B8-B0DB-49FA-A91C-6B9C8CAA7DB2}"/>
</file>

<file path=customXml/itemProps2.xml><?xml version="1.0" encoding="utf-8"?>
<ds:datastoreItem xmlns:ds="http://schemas.openxmlformats.org/officeDocument/2006/customXml" ds:itemID="{A27E5A94-2481-4D80-8345-D73F989BB1AC}"/>
</file>

<file path=customXml/itemProps3.xml><?xml version="1.0" encoding="utf-8"?>
<ds:datastoreItem xmlns:ds="http://schemas.openxmlformats.org/officeDocument/2006/customXml" ds:itemID="{AB659167-C242-40D7-A7C8-54D32E23317D}"/>
</file>

<file path=customXml/itemProps4.xml><?xml version="1.0" encoding="utf-8"?>
<ds:datastoreItem xmlns:ds="http://schemas.openxmlformats.org/officeDocument/2006/customXml" ds:itemID="{676A9C4E-CED6-418D-8D41-082CE2EDEFC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476</Words>
  <Application>Microsoft Macintosh PowerPoint</Application>
  <PresentationFormat>Widescreen</PresentationFormat>
  <Paragraphs>38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Helvetica Neue Light</vt:lpstr>
      <vt:lpstr>Quicksand</vt:lpstr>
      <vt:lpstr>Calibri</vt:lpstr>
      <vt:lpstr>Arial</vt:lpstr>
      <vt:lpstr>Quicksand Medium</vt:lpstr>
      <vt:lpstr>Roboto Light</vt:lpstr>
      <vt:lpstr>Roboto ExtraLight</vt:lpstr>
      <vt:lpstr>Kantoorthema</vt:lpstr>
      <vt:lpstr>The EOSC Innovation Centre</vt:lpstr>
      <vt:lpstr>What the Innovation Centre is</vt:lpstr>
      <vt:lpstr>PowerPoint Presentation</vt:lpstr>
      <vt:lpstr>Join us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Elena Sokolova</cp:lastModifiedBy>
  <cp:revision>1</cp:revision>
  <dcterms:modified xsi:type="dcterms:W3CDTF">2026-07-09T09:21:42Z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0x01010011BA2657F33C78458957214F412992C5</vt:lpwstr>
  </property>
  <property fmtid="{D5CDD505-2E9C-101B-9397-08002B2CF9AE}" pid="3" name="_dlc_DocIdItemGuid">
    <vt:lpwstr>f45deb70-9fec-4ff0-b030-912905dcb472</vt:lpwstr>
  </property>
</Properties>
</file>