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01" r:id="rId3"/>
    <p:sldId id="276" r:id="rId4"/>
    <p:sldId id="302" r:id="rId5"/>
    <p:sldId id="303" r:id="rId6"/>
    <p:sldId id="304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6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6"/>
    <p:restoredTop sz="62154"/>
  </p:normalViewPr>
  <p:slideViewPr>
    <p:cSldViewPr snapToGrid="0" snapToObjects="1" showGuides="1">
      <p:cViewPr varScale="1">
        <p:scale>
          <a:sx n="67" d="100"/>
          <a:sy n="67" d="100"/>
        </p:scale>
        <p:origin x="200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BE2F4-D550-3A47-93AC-0DD67C57C5F2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B91AA-5429-3948-9BFB-9C58436484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581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1361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 err="1">
                <a:sym typeface="Wingdings" pitchFamily="2" charset="2"/>
              </a:rPr>
              <a:t>Integrate</a:t>
            </a:r>
            <a:r>
              <a:rPr lang="fr-FR" dirty="0">
                <a:sym typeface="Wingdings" pitchFamily="2" charset="2"/>
              </a:rPr>
              <a:t> PEOLE and ALGORITM to </a:t>
            </a:r>
            <a:r>
              <a:rPr lang="fr-FR" dirty="0" err="1">
                <a:sym typeface="Wingdings" pitchFamily="2" charset="2"/>
              </a:rPr>
              <a:t>leverage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thrst</a:t>
            </a:r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 err="1">
                <a:sym typeface="Wingdings" pitchFamily="2" charset="2"/>
              </a:rPr>
              <a:t>Relucatnat</a:t>
            </a:r>
            <a:r>
              <a:rPr lang="fr-FR" dirty="0">
                <a:sym typeface="Wingdings" pitchFamily="2" charset="2"/>
              </a:rPr>
              <a:t> in </a:t>
            </a:r>
            <a:r>
              <a:rPr lang="fr-FR" dirty="0" err="1">
                <a:sym typeface="Wingdings" pitchFamily="2" charset="2"/>
              </a:rPr>
              <a:t>adopting</a:t>
            </a:r>
            <a:r>
              <a:rPr lang="fr-FR" dirty="0">
                <a:sym typeface="Wingdings" pitchFamily="2" charset="2"/>
              </a:rPr>
              <a:t> AI </a:t>
            </a:r>
            <a:r>
              <a:rPr lang="fr-FR" dirty="0" err="1">
                <a:sym typeface="Wingdings" pitchFamily="2" charset="2"/>
              </a:rPr>
              <a:t>because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they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want</a:t>
            </a:r>
            <a:r>
              <a:rPr lang="fr-FR" dirty="0">
                <a:sym typeface="Wingdings" pitchFamily="2" charset="2"/>
              </a:rPr>
              <a:t> to </a:t>
            </a:r>
            <a:r>
              <a:rPr lang="fr-FR" dirty="0" err="1">
                <a:sym typeface="Wingdings" pitchFamily="2" charset="2"/>
              </a:rPr>
              <a:t>see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physics</a:t>
            </a:r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B91AA-5429-3948-9BFB-9C58436484A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1382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>
              <a:sym typeface="Wingdings" pitchFamily="2" charset="2"/>
            </a:endParaRPr>
          </a:p>
          <a:p>
            <a:r>
              <a:rPr lang="fr-FR" dirty="0" err="1">
                <a:sym typeface="Wingdings" pitchFamily="2" charset="2"/>
              </a:rPr>
              <a:t>Mechanistic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models</a:t>
            </a:r>
            <a:r>
              <a:rPr lang="fr-FR" dirty="0">
                <a:sym typeface="Wingdings" pitchFamily="2" charset="2"/>
              </a:rPr>
              <a:t> comprise an important part of software in ESS</a:t>
            </a: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 err="1">
                <a:sym typeface="Wingdings" pitchFamily="2" charset="2"/>
              </a:rPr>
              <a:t>Mechanistic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models</a:t>
            </a:r>
            <a:r>
              <a:rPr lang="fr-FR" dirty="0">
                <a:sym typeface="Wingdings" pitchFamily="2" charset="2"/>
              </a:rPr>
              <a:t> = manifestation of </a:t>
            </a:r>
            <a:r>
              <a:rPr lang="fr-FR" dirty="0" err="1">
                <a:sym typeface="Wingdings" pitchFamily="2" charset="2"/>
              </a:rPr>
              <a:t>our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current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knowledge</a:t>
            </a:r>
            <a:r>
              <a:rPr lang="fr-FR" dirty="0">
                <a:sym typeface="Wingdings" pitchFamily="2" charset="2"/>
              </a:rPr>
              <a:t> on the Earth (plus a </a:t>
            </a:r>
            <a:r>
              <a:rPr lang="fr-FR" dirty="0" err="1">
                <a:sym typeface="Wingdings" pitchFamily="2" charset="2"/>
              </a:rPr>
              <a:t>significant</a:t>
            </a:r>
            <a:r>
              <a:rPr lang="fr-FR" dirty="0">
                <a:sym typeface="Wingdings" pitchFamily="2" charset="2"/>
              </a:rPr>
              <a:t> portion of </a:t>
            </a:r>
            <a:r>
              <a:rPr lang="fr-FR" dirty="0" err="1">
                <a:sym typeface="Wingdings" pitchFamily="2" charset="2"/>
              </a:rPr>
              <a:t>numerical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analysis</a:t>
            </a:r>
            <a:r>
              <a:rPr lang="fr-FR" dirty="0">
                <a:sym typeface="Wingdings" pitchFamily="2" charset="2"/>
              </a:rPr>
              <a:t>)</a:t>
            </a: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 err="1">
                <a:sym typeface="Wingdings" pitchFamily="2" charset="2"/>
              </a:rPr>
              <a:t>Thursting</a:t>
            </a:r>
            <a:r>
              <a:rPr lang="fr-FR" dirty="0">
                <a:sym typeface="Wingdings" pitchFamily="2" charset="2"/>
              </a:rPr>
              <a:t> the software </a:t>
            </a:r>
            <a:r>
              <a:rPr lang="fr-FR" dirty="0" err="1">
                <a:sym typeface="Wingdings" pitchFamily="2" charset="2"/>
              </a:rPr>
              <a:t>used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reflects</a:t>
            </a:r>
            <a:r>
              <a:rPr lang="fr-FR" dirty="0">
                <a:sym typeface="Wingdings" pitchFamily="2" charset="2"/>
              </a:rPr>
              <a:t> trust in </a:t>
            </a:r>
            <a:r>
              <a:rPr lang="fr-FR" dirty="0" err="1">
                <a:sym typeface="Wingdings" pitchFamily="2" charset="2"/>
              </a:rPr>
              <a:t>observational</a:t>
            </a:r>
            <a:r>
              <a:rPr lang="fr-FR" dirty="0">
                <a:sym typeface="Wingdings" pitchFamily="2" charset="2"/>
              </a:rPr>
              <a:t> data, </a:t>
            </a:r>
            <a:r>
              <a:rPr lang="fr-FR" dirty="0" err="1">
                <a:sym typeface="Wingdings" pitchFamily="2" charset="2"/>
              </a:rPr>
              <a:t>methods</a:t>
            </a:r>
            <a:r>
              <a:rPr lang="fr-FR" dirty="0">
                <a:sym typeface="Wingdings" pitchFamily="2" charset="2"/>
              </a:rPr>
              <a:t>, </a:t>
            </a:r>
            <a:r>
              <a:rPr lang="fr-FR" dirty="0" err="1">
                <a:sym typeface="Wingdings" pitchFamily="2" charset="2"/>
              </a:rPr>
              <a:t>programmers</a:t>
            </a:r>
            <a:r>
              <a:rPr lang="fr-FR" dirty="0">
                <a:sym typeface="Wingdings" pitchFamily="2" charset="2"/>
              </a:rPr>
              <a:t> and </a:t>
            </a:r>
            <a:r>
              <a:rPr lang="fr-FR" dirty="0" err="1">
                <a:sym typeface="Wingdings" pitchFamily="2" charset="2"/>
              </a:rPr>
              <a:t>importantly</a:t>
            </a:r>
            <a:r>
              <a:rPr lang="fr-FR" dirty="0">
                <a:sym typeface="Wingdings" pitchFamily="2" charset="2"/>
              </a:rPr>
              <a:t>, power of persuasion of simulations</a:t>
            </a:r>
          </a:p>
          <a:p>
            <a:r>
              <a:rPr lang="fr-FR" dirty="0">
                <a:sym typeface="Wingdings" pitchFamily="2" charset="2"/>
              </a:rPr>
              <a:t>  </a:t>
            </a:r>
          </a:p>
          <a:p>
            <a:r>
              <a:rPr lang="fr-FR" dirty="0" err="1">
                <a:sym typeface="Wingdings" pitchFamily="2" charset="2"/>
              </a:rPr>
              <a:t>automated</a:t>
            </a:r>
            <a:r>
              <a:rPr lang="fr-FR" dirty="0">
                <a:sym typeface="Wingdings" pitchFamily="2" charset="2"/>
              </a:rPr>
              <a:t> runs of simulations and </a:t>
            </a:r>
            <a:r>
              <a:rPr lang="fr-FR" dirty="0" err="1">
                <a:sym typeface="Wingdings" pitchFamily="2" charset="2"/>
              </a:rPr>
              <a:t>automated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inference</a:t>
            </a:r>
            <a:r>
              <a:rPr lang="fr-FR" dirty="0">
                <a:sym typeface="Wingdings" pitchFamily="2" charset="2"/>
              </a:rPr>
              <a:t> must </a:t>
            </a:r>
            <a:r>
              <a:rPr lang="fr-FR" dirty="0" err="1">
                <a:sym typeface="Wingdings" pitchFamily="2" charset="2"/>
              </a:rPr>
              <a:t>cope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with</a:t>
            </a:r>
            <a:r>
              <a:rPr lang="fr-FR" dirty="0">
                <a:sym typeface="Wingdings" pitchFamily="2" charset="2"/>
              </a:rPr>
              <a:t> the </a:t>
            </a:r>
            <a:r>
              <a:rPr lang="fr-FR" dirty="0" err="1">
                <a:sym typeface="Wingdings" pitchFamily="2" charset="2"/>
              </a:rPr>
              <a:t>same</a:t>
            </a:r>
            <a:r>
              <a:rPr lang="fr-FR" dirty="0">
                <a:sym typeface="Wingdings" pitchFamily="2" charset="2"/>
              </a:rPr>
              <a:t> standards  </a:t>
            </a:r>
            <a:r>
              <a:rPr lang="fr-FR" dirty="0" err="1">
                <a:sym typeface="Wingdings" pitchFamily="2" charset="2"/>
              </a:rPr>
              <a:t>boils</a:t>
            </a:r>
            <a:r>
              <a:rPr lang="fr-FR" dirty="0">
                <a:sym typeface="Wingdings" pitchFamily="2" charset="2"/>
              </a:rPr>
              <a:t> down to trust in the full cycle of </a:t>
            </a:r>
            <a:r>
              <a:rPr lang="fr-FR" dirty="0" err="1">
                <a:sym typeface="Wingdings" pitchFamily="2" charset="2"/>
              </a:rPr>
              <a:t>scientific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knowlegde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generation</a:t>
            </a:r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>
                <a:sym typeface="Wingdings" pitchFamily="2" charset="2"/>
              </a:rPr>
              <a:t>future focus must lie in </a:t>
            </a:r>
            <a:r>
              <a:rPr lang="fr-FR" dirty="0" err="1">
                <a:sym typeface="Wingdings" pitchFamily="2" charset="2"/>
              </a:rPr>
              <a:t>extending</a:t>
            </a:r>
            <a:r>
              <a:rPr lang="fr-FR" dirty="0">
                <a:sym typeface="Wingdings" pitchFamily="2" charset="2"/>
              </a:rPr>
              <a:t> the </a:t>
            </a:r>
            <a:r>
              <a:rPr lang="fr-FR" dirty="0" err="1">
                <a:sym typeface="Wingdings" pitchFamily="2" charset="2"/>
              </a:rPr>
              <a:t>human-centered</a:t>
            </a:r>
            <a:r>
              <a:rPr lang="fr-FR" dirty="0">
                <a:sym typeface="Wingdings" pitchFamily="2" charset="2"/>
              </a:rPr>
              <a:t> system of trust onto </a:t>
            </a:r>
            <a:r>
              <a:rPr lang="fr-FR" dirty="0" err="1">
                <a:sym typeface="Wingdings" pitchFamily="2" charset="2"/>
              </a:rPr>
              <a:t>algorithms</a:t>
            </a:r>
            <a:r>
              <a:rPr lang="fr-FR" dirty="0">
                <a:sym typeface="Wingdings" pitchFamily="2" charset="2"/>
              </a:rPr>
              <a:t> and machines</a:t>
            </a:r>
          </a:p>
          <a:p>
            <a:endParaRPr lang="fr-FR" dirty="0">
              <a:sym typeface="Wingdings" pitchFamily="2" charset="2"/>
            </a:endParaRPr>
          </a:p>
          <a:p>
            <a:r>
              <a:rPr lang="fr-FR" dirty="0">
                <a:sym typeface="Wingdings" pitchFamily="2" charset="2"/>
              </a:rPr>
              <a:t>to </a:t>
            </a:r>
            <a:r>
              <a:rPr lang="fr-FR" dirty="0" err="1">
                <a:sym typeface="Wingdings" pitchFamily="2" charset="2"/>
              </a:rPr>
              <a:t>be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convincing</a:t>
            </a:r>
            <a:r>
              <a:rPr lang="fr-FR" dirty="0">
                <a:sym typeface="Wingdings" pitchFamily="2" charset="2"/>
              </a:rPr>
              <a:t>, </a:t>
            </a:r>
            <a:r>
              <a:rPr lang="fr-FR" dirty="0" err="1">
                <a:sym typeface="Wingdings" pitchFamily="2" charset="2"/>
              </a:rPr>
              <a:t>inference</a:t>
            </a:r>
            <a:r>
              <a:rPr lang="fr-FR" dirty="0">
                <a:sym typeface="Wingdings" pitchFamily="2" charset="2"/>
              </a:rPr>
              <a:t> must respect </a:t>
            </a:r>
            <a:r>
              <a:rPr lang="fr-FR" dirty="0" err="1">
                <a:sym typeface="Wingdings" pitchFamily="2" charset="2"/>
              </a:rPr>
              <a:t>general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physical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principles</a:t>
            </a:r>
            <a:r>
              <a:rPr lang="fr-FR" dirty="0">
                <a:sym typeface="Wingdings" pitchFamily="2" charset="2"/>
              </a:rPr>
              <a:t> and </a:t>
            </a:r>
            <a:r>
              <a:rPr lang="fr-FR" dirty="0" err="1">
                <a:sym typeface="Wingdings" pitchFamily="2" charset="2"/>
              </a:rPr>
              <a:t>general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domain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knowledge</a:t>
            </a:r>
            <a:r>
              <a:rPr lang="fr-FR" dirty="0">
                <a:sym typeface="Wingdings" pitchFamily="2" charset="2"/>
              </a:rPr>
              <a:t> on the respective </a:t>
            </a:r>
            <a:r>
              <a:rPr lang="fr-FR" dirty="0" err="1">
                <a:sym typeface="Wingdings" pitchFamily="2" charset="2"/>
              </a:rPr>
              <a:t>context</a:t>
            </a:r>
            <a:r>
              <a:rPr lang="fr-FR" dirty="0">
                <a:sym typeface="Wingdings" pitchFamily="2" charset="2"/>
              </a:rPr>
              <a:t> (« </a:t>
            </a:r>
            <a:r>
              <a:rPr lang="fr-FR" dirty="0" err="1">
                <a:sym typeface="Wingdings" pitchFamily="2" charset="2"/>
              </a:rPr>
              <a:t>scientific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common</a:t>
            </a:r>
            <a:r>
              <a:rPr lang="fr-FR" dirty="0">
                <a:sym typeface="Wingdings" pitchFamily="2" charset="2"/>
              </a:rPr>
              <a:t> </a:t>
            </a:r>
            <a:r>
              <a:rPr lang="fr-FR" dirty="0" err="1">
                <a:sym typeface="Wingdings" pitchFamily="2" charset="2"/>
              </a:rPr>
              <a:t>sense</a:t>
            </a:r>
            <a:r>
              <a:rPr lang="fr-FR" dirty="0">
                <a:sym typeface="Wingdings" pitchFamily="2" charset="2"/>
              </a:rPr>
              <a:t> »)</a:t>
            </a: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>
              <a:sym typeface="Wingdings" pitchFamily="2" charset="2"/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B91AA-5429-3948-9BFB-9C58436484A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8206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2071F7-7245-0D46-AC04-82AF785B98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9BCE8C-6B32-8D4B-BF32-1FD5AF78C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72C10-329D-CF42-B31C-5D90120B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80765-D7C2-5144-A5C1-5D2EF463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E909F3-3532-6A4B-AF0E-C91F5F67C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262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116FBC-4FB5-2948-BEC2-86E07F54D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68EF011-856D-C346-8361-A467ECC1B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D73A43-788B-0C47-865F-2EBC936E9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6092C-06B3-4A4A-9334-1527F60F8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EA1385-02CE-CB4C-BC09-2AAC2226F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1980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FFC8BF9-6B5F-C94E-8DDE-B1BC88DC27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2611816-A106-0148-8E5E-EADB21443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3A385E2-42AC-874A-A758-556BF9FA9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9F061A4-C51B-C747-97FB-CD3EEAB3F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CDF243-1AE4-1E44-BDFD-A51111E5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123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3">
  <p:cSld name="Text Page 3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body" idx="1"/>
          </p:nvPr>
        </p:nvSpPr>
        <p:spPr>
          <a:xfrm>
            <a:off x="486137" y="1527859"/>
            <a:ext cx="11226944" cy="4482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title"/>
          </p:nvPr>
        </p:nvSpPr>
        <p:spPr>
          <a:xfrm>
            <a:off x="2754773" y="293103"/>
            <a:ext cx="8888981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000"/>
              <a:buFont typeface="Quicksand"/>
              <a:buNone/>
              <a:defRPr sz="3000" b="0" i="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sldNum" idx="12"/>
          </p:nvPr>
        </p:nvSpPr>
        <p:spPr>
          <a:xfrm>
            <a:off x="8970698" y="6382268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‹N°›</a:t>
            </a:fld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2"/>
          </p:nvPr>
        </p:nvSpPr>
        <p:spPr>
          <a:xfrm>
            <a:off x="2747407" y="972075"/>
            <a:ext cx="8943023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8691"/>
              </a:buClr>
              <a:buSzPts val="2000"/>
              <a:buNone/>
              <a:defRPr sz="2000" b="0" i="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6" name="Google Shape;26;p13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222" y="321261"/>
            <a:ext cx="2392319" cy="50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6779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86137" y="1527859"/>
            <a:ext cx="11226944" cy="4482170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54773" y="293103"/>
            <a:ext cx="8888981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70698" y="6382268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47407" y="972075"/>
            <a:ext cx="8943023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5AB973-02FB-58E6-4E32-DBD7B6842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222" y="321261"/>
            <a:ext cx="2392319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16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209677-7BC5-A649-B034-895FE836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9ADDA5-7459-2C4D-ADCA-51F4BD6A47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1789EE-4064-A04E-8E81-18044C8CD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B256B-FA79-D44A-8277-836C211A9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308A5E-2A24-9641-B1B2-402523BCE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205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8F6407-EB4F-0744-84BB-F2B23562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8CD4A1-CAE3-9846-8BED-C5C7681CD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760586-D1CD-9E4B-9A09-B7E4C35B1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888DB3-1825-1544-87CD-FAF7E8255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3A1EAA-90CA-AC46-9594-5FB2D667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89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5E4929-67BA-8549-95A6-13D8AE6B1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D54F0D-0D76-FB46-B57D-8077970F21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D9E3D82-962B-654A-B43B-BD7C8557D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835AD9-230F-2548-8509-927B6C9B6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14F4C3D-8ADF-7F4B-A59C-6165190F1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E27704F-5D3E-584E-A0E8-44E5EF5DC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2659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E3C1A6-542A-8242-BAD6-C5660DF1C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75C134-5F8F-8A4A-B303-12EDC2EE8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F224FFE-1AE6-F547-AF3F-BEFC5C69F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0294C24-2B26-BA46-A448-3672E0F693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8D65D9A-01C1-3B4E-9E54-62F7D58BF7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B34BBDF-8BF0-FD49-812F-009F33BE4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CCE101E-CE32-9446-A328-1043F83F3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2206BF9-8344-DF4C-88A9-B21A0C695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28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251DB7-8E84-7840-A34A-A602D96F5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BB3BAC9-342A-0843-92C5-146019353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1EC15D-D030-6D48-A1F1-9080DE736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58EFCF5-74FC-F247-B550-77789B6D0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89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5221F33-F83A-2447-82E4-E190FCE3E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E527383-7B46-B04D-9845-29E988CA8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0EA662-FB41-1040-97F1-611D63CC3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6332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11E57F-A4C3-2F4D-BBFC-24EB56A49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78E374-24EB-264F-9650-2BEA3A76A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51ED08-A02C-D546-A723-E6F49E000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8CBC6BB-2BE0-1341-9BCD-F22A72180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EF243E4-7FF2-884B-9EA8-E4105020F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8133B8-2463-9C48-B7F5-15EFB8AFE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3303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86C1A6-F363-AE48-94E7-D2D563F6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198CF7F-6B4C-CD4B-AA9E-B48DF765D2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5ED7155-1548-A343-8D8D-2B82ABAC31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EB0846D-57C3-8240-9459-61299D63E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E98B59D-8F75-2C4C-B4C7-224E9B67B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E9862D3-2F77-844E-A80A-CDF41F4D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8029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A4FFF4D-4861-7C4D-82A5-847BC4E0A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845A10-6284-8E47-8CE4-4800FDD7B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798829-ACF3-5A4A-B48F-4FFA584E5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C429E-B7A1-274A-8285-8F27077C7AF8}" type="datetimeFigureOut">
              <a:rPr lang="fr-FR" smtClean="0"/>
              <a:t>07/07/2026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433B3D-E6C5-1041-BD16-2B7397113B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422FB4-5D4D-F843-B539-D7364B001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2DD12-1A20-4A41-A9FA-4C9391A9E4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121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4D0A923-9457-704F-AECC-B43C330A4A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46" y="346876"/>
            <a:ext cx="5579157" cy="87148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A5E6EB-5DA2-E74D-A72D-1BD68229B3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671" y="144159"/>
            <a:ext cx="6356733" cy="285093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9FEC819-61AE-2445-8859-D054C85EC2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7845" y="2052250"/>
            <a:ext cx="511450" cy="5114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BC7EC2F-2E57-9A4B-AAE9-281D9F9C36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752" y="2140385"/>
            <a:ext cx="1450033" cy="38903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ECBA49A-BA6D-E94C-B34E-B3A4F9D53E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687" y="1363060"/>
            <a:ext cx="1663241" cy="42441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AEF631A-110F-1345-96B1-60AD7334D0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034" y="1218362"/>
            <a:ext cx="1416278" cy="69307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1D55662-0D76-104B-B19A-7BF03D7618CB}"/>
              </a:ext>
            </a:extLst>
          </p:cNvPr>
          <p:cNvSpPr txBox="1"/>
          <p:nvPr/>
        </p:nvSpPr>
        <p:spPr>
          <a:xfrm>
            <a:off x="2183972" y="3348004"/>
            <a:ext cx="782406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200" b="1" dirty="0" err="1">
                <a:solidFill>
                  <a:srgbClr val="07668D"/>
                </a:solidFill>
              </a:rPr>
              <a:t>Breakout</a:t>
            </a:r>
            <a:r>
              <a:rPr lang="fr-FR" sz="3200" b="1" dirty="0">
                <a:solidFill>
                  <a:srgbClr val="07668D"/>
                </a:solidFill>
              </a:rPr>
              <a:t> Session / </a:t>
            </a:r>
            <a:r>
              <a:rPr lang="fr-FR" sz="3200" b="1" dirty="0" err="1">
                <a:solidFill>
                  <a:srgbClr val="07668D"/>
                </a:solidFill>
              </a:rPr>
              <a:t>BoS</a:t>
            </a:r>
            <a:r>
              <a:rPr lang="fr-FR" sz="3200" b="1" dirty="0">
                <a:solidFill>
                  <a:srgbClr val="07668D"/>
                </a:solidFill>
              </a:rPr>
              <a:t> - 8 July 2026</a:t>
            </a:r>
          </a:p>
          <a:p>
            <a:pPr algn="ctr"/>
            <a:r>
              <a:rPr lang="fr-FR" sz="3200" b="1" dirty="0"/>
              <a:t> </a:t>
            </a:r>
          </a:p>
          <a:p>
            <a:pPr algn="ctr"/>
            <a:r>
              <a:rPr lang="fr-FR" sz="4000" b="1" dirty="0">
                <a:solidFill>
                  <a:srgbClr val="07668D"/>
                </a:solidFill>
              </a:rPr>
              <a:t>- AI and software -</a:t>
            </a:r>
          </a:p>
          <a:p>
            <a:pPr algn="ctr"/>
            <a:r>
              <a:rPr lang="fr-FR" sz="4000" b="1" dirty="0">
                <a:solidFill>
                  <a:srgbClr val="07668D"/>
                </a:solidFill>
              </a:rPr>
              <a:t>Focus on ESS / </a:t>
            </a:r>
            <a:r>
              <a:rPr lang="fr-FR" sz="4000" b="1" dirty="0" err="1">
                <a:solidFill>
                  <a:srgbClr val="07668D"/>
                </a:solidFill>
              </a:rPr>
              <a:t>Earth</a:t>
            </a:r>
            <a:r>
              <a:rPr lang="fr-FR" sz="4000" b="1" dirty="0">
                <a:solidFill>
                  <a:srgbClr val="07668D"/>
                </a:solidFill>
              </a:rPr>
              <a:t> System Science</a:t>
            </a:r>
          </a:p>
          <a:p>
            <a:pPr algn="ctr"/>
            <a:endParaRPr lang="fr-FR" sz="2400" dirty="0">
              <a:solidFill>
                <a:srgbClr val="07668D"/>
              </a:solidFill>
            </a:endParaRPr>
          </a:p>
          <a:p>
            <a:pPr algn="ctr"/>
            <a:r>
              <a:rPr lang="fr-FR" sz="2400" dirty="0">
                <a:solidFill>
                  <a:srgbClr val="07668D"/>
                </a:solidFill>
              </a:rPr>
              <a:t>Jean-Philippe Malet, CNRS</a:t>
            </a:r>
          </a:p>
          <a:p>
            <a:pPr algn="ctr"/>
            <a:r>
              <a:rPr lang="fr-FR" sz="2400" dirty="0">
                <a:solidFill>
                  <a:srgbClr val="07668D"/>
                </a:solidFill>
              </a:rPr>
              <a:t>Wolfgang </a:t>
            </a:r>
            <a:r>
              <a:rPr lang="fr-FR" sz="2400" dirty="0" err="1">
                <a:solidFill>
                  <a:srgbClr val="07668D"/>
                </a:solidFill>
              </a:rPr>
              <a:t>Zu</a:t>
            </a:r>
            <a:r>
              <a:rPr lang="fr-FR" sz="2400" dirty="0">
                <a:solidFill>
                  <a:srgbClr val="07668D"/>
                </a:solidFill>
              </a:rPr>
              <a:t> </a:t>
            </a:r>
            <a:r>
              <a:rPr lang="fr-FR" sz="2400" dirty="0" err="1">
                <a:solidFill>
                  <a:srgbClr val="07668D"/>
                </a:solidFill>
              </a:rPr>
              <a:t>Castell</a:t>
            </a:r>
            <a:r>
              <a:rPr lang="fr-FR" sz="2400" dirty="0">
                <a:solidFill>
                  <a:srgbClr val="07668D"/>
                </a:solidFill>
              </a:rPr>
              <a:t>, GFZ</a:t>
            </a:r>
          </a:p>
        </p:txBody>
      </p:sp>
    </p:spTree>
    <p:extLst>
      <p:ext uri="{BB962C8B-B14F-4D97-AF65-F5344CB8AC3E}">
        <p14:creationId xmlns:p14="http://schemas.microsoft.com/office/powerpoint/2010/main" val="26592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"/>
          <p:cNvSpPr txBox="1">
            <a:spLocks noGrp="1"/>
          </p:cNvSpPr>
          <p:nvPr>
            <p:ph type="title"/>
          </p:nvPr>
        </p:nvSpPr>
        <p:spPr>
          <a:xfrm>
            <a:off x="2747407" y="221811"/>
            <a:ext cx="8888981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000"/>
              <a:buFont typeface="Quicksand"/>
              <a:buNone/>
            </a:pPr>
            <a:r>
              <a:rPr lang="en-US" sz="2400" dirty="0">
                <a:solidFill>
                  <a:srgbClr val="07668D"/>
                </a:solidFill>
                <a:latin typeface="Corbel" panose="020B0503020204020204" pitchFamily="34" charset="0"/>
              </a:rPr>
              <a:t>A transnational, European collaboration in the Earth system sciences</a:t>
            </a:r>
            <a:endParaRPr sz="2400" dirty="0">
              <a:solidFill>
                <a:srgbClr val="07668D"/>
              </a:solidFill>
              <a:latin typeface="Corbel" panose="020B0503020204020204" pitchFamily="34" charset="0"/>
            </a:endParaRPr>
          </a:p>
        </p:txBody>
      </p:sp>
      <p:sp>
        <p:nvSpPr>
          <p:cNvPr id="93" name="Google Shape;93;p3"/>
          <p:cNvSpPr txBox="1">
            <a:spLocks noGrp="1"/>
          </p:cNvSpPr>
          <p:nvPr>
            <p:ph type="sldNum" idx="12"/>
          </p:nvPr>
        </p:nvSpPr>
        <p:spPr>
          <a:xfrm>
            <a:off x="8970698" y="6382268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55A829D-3BB0-2578-3F5B-F260A6035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51" y="1163398"/>
            <a:ext cx="7093733" cy="149366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2DEB247-CD96-E89A-3653-F969223A46DE}"/>
              </a:ext>
            </a:extLst>
          </p:cNvPr>
          <p:cNvSpPr txBox="1"/>
          <p:nvPr/>
        </p:nvSpPr>
        <p:spPr>
          <a:xfrm>
            <a:off x="1083680" y="4812608"/>
            <a:ext cx="100605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600" b="1" kern="100" dirty="0">
                <a:solidFill>
                  <a:srgbClr val="07668D"/>
                </a:solidFill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NFDI4Earth</a:t>
            </a:r>
            <a:r>
              <a:rPr lang="en-GB" sz="16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GB" sz="1600" b="1" kern="100" dirty="0">
                <a:solidFill>
                  <a:srgbClr val="07668D"/>
                </a:solidFill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Terra </a:t>
            </a:r>
            <a:r>
              <a:rPr lang="en-GB" sz="16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 similar missions and ambition. They address the digital needs of Earth System </a:t>
            </a:r>
            <a:r>
              <a:rPr lang="en-GB" sz="1600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16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cience (ESS) communities. ESS encompasses a wide range of disciplines with the shared goal of understanding how </a:t>
            </a:r>
            <a:r>
              <a:rPr lang="en-GB" sz="1600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GB" sz="16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Earth system and its subsystems function and interact. Data Terra and NFDI4Earth want to enable cutting-edge research in ESS and beyond. </a:t>
            </a:r>
            <a:r>
              <a:rPr lang="en-GB" sz="1600" kern="100" dirty="0">
                <a:solidFill>
                  <a:srgbClr val="07668D"/>
                </a:solidFill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Both infrastructures aim to consolidate and harmonize research data services, providing researchers with a user-centric, curiosity-driven, efficient, and sustainable service environment at the national, European and global levels.</a:t>
            </a:r>
            <a:endParaRPr lang="fr-FR" sz="1600" kern="100" dirty="0">
              <a:solidFill>
                <a:srgbClr val="07668D"/>
              </a:solidFill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796B298-8AA0-FF2F-629C-6F4FE93C1953}"/>
              </a:ext>
            </a:extLst>
          </p:cNvPr>
          <p:cNvSpPr/>
          <p:nvPr/>
        </p:nvSpPr>
        <p:spPr>
          <a:xfrm>
            <a:off x="7396786" y="2930002"/>
            <a:ext cx="3747467" cy="1615850"/>
          </a:xfrm>
          <a:prstGeom prst="roundRect">
            <a:avLst/>
          </a:prstGeom>
          <a:solidFill>
            <a:srgbClr val="008691">
              <a:alpha val="2998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>
              <a:latin typeface="Corbel" panose="020B0503020204020204" pitchFamily="34" charset="0"/>
            </a:endParaRPr>
          </a:p>
        </p:txBody>
      </p:sp>
      <p:sp>
        <p:nvSpPr>
          <p:cNvPr id="9" name="Google Shape;154;p4">
            <a:extLst>
              <a:ext uri="{FF2B5EF4-FFF2-40B4-BE49-F238E27FC236}">
                <a16:creationId xmlns:a16="http://schemas.microsoft.com/office/drawing/2014/main" id="{90175059-84D8-6BAA-5D69-A47A98BDE38A}"/>
              </a:ext>
            </a:extLst>
          </p:cNvPr>
          <p:cNvSpPr/>
          <p:nvPr/>
        </p:nvSpPr>
        <p:spPr>
          <a:xfrm>
            <a:off x="1588706" y="3059609"/>
            <a:ext cx="2737412" cy="1356636"/>
          </a:xfrm>
          <a:custGeom>
            <a:avLst/>
            <a:gdLst/>
            <a:ahLst/>
            <a:cxnLst/>
            <a:rect l="l" t="t" r="r" b="b"/>
            <a:pathLst>
              <a:path w="4106118" h="2034954" extrusionOk="0">
                <a:moveTo>
                  <a:pt x="0" y="0"/>
                </a:moveTo>
                <a:lnTo>
                  <a:pt x="4106118" y="0"/>
                </a:lnTo>
                <a:lnTo>
                  <a:pt x="4106118" y="2034954"/>
                </a:lnTo>
                <a:lnTo>
                  <a:pt x="0" y="203495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0C71CFE3-95F2-CF68-1962-C8BE569D2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0473" y="3282363"/>
            <a:ext cx="3573780" cy="91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38DEA2D1-0015-A581-D4CD-C788391D344D}"/>
              </a:ext>
            </a:extLst>
          </p:cNvPr>
          <p:cNvSpPr/>
          <p:nvPr/>
        </p:nvSpPr>
        <p:spPr>
          <a:xfrm>
            <a:off x="1083679" y="2930002"/>
            <a:ext cx="3747467" cy="1615850"/>
          </a:xfrm>
          <a:prstGeom prst="roundRect">
            <a:avLst/>
          </a:prstGeom>
          <a:noFill/>
          <a:ln>
            <a:solidFill>
              <a:srgbClr val="00869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>
              <a:latin typeface="Corbel" panose="020B0503020204020204" pitchFamily="34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D92100D9-2BD8-19EA-B55A-7B22205B656F}"/>
              </a:ext>
            </a:extLst>
          </p:cNvPr>
          <p:cNvSpPr/>
          <p:nvPr/>
        </p:nvSpPr>
        <p:spPr>
          <a:xfrm>
            <a:off x="1083680" y="1027689"/>
            <a:ext cx="6486794" cy="1615850"/>
          </a:xfrm>
          <a:prstGeom prst="roundRect">
            <a:avLst/>
          </a:prstGeom>
          <a:noFill/>
          <a:ln>
            <a:solidFill>
              <a:srgbClr val="00869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 dirty="0">
              <a:latin typeface="Corbel" panose="020B0503020204020204" pitchFamily="34" charset="0"/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F4592F2F-317A-31AF-4674-7278E648F705}"/>
              </a:ext>
            </a:extLst>
          </p:cNvPr>
          <p:cNvCxnSpPr>
            <a:cxnSpLocks/>
          </p:cNvCxnSpPr>
          <p:nvPr/>
        </p:nvCxnSpPr>
        <p:spPr>
          <a:xfrm flipV="1">
            <a:off x="9340086" y="1830806"/>
            <a:ext cx="0" cy="109919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7D8C8D7C-0683-64D1-059E-2E742A0A54FC}"/>
              </a:ext>
            </a:extLst>
          </p:cNvPr>
          <p:cNvCxnSpPr>
            <a:cxnSpLocks/>
          </p:cNvCxnSpPr>
          <p:nvPr/>
        </p:nvCxnSpPr>
        <p:spPr>
          <a:xfrm flipH="1">
            <a:off x="7570473" y="1830806"/>
            <a:ext cx="1769613" cy="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EEECB9EF-9181-B23E-231F-80BE25B78A30}"/>
              </a:ext>
            </a:extLst>
          </p:cNvPr>
          <p:cNvCxnSpPr>
            <a:stCxn id="11" idx="3"/>
            <a:endCxn id="7" idx="1"/>
          </p:cNvCxnSpPr>
          <p:nvPr/>
        </p:nvCxnSpPr>
        <p:spPr>
          <a:xfrm>
            <a:off x="4831146" y="3737927"/>
            <a:ext cx="2565640" cy="0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993685AC-5C84-75EF-921B-DC5E1923DC2E}"/>
              </a:ext>
            </a:extLst>
          </p:cNvPr>
          <p:cNvCxnSpPr>
            <a:stCxn id="11" idx="0"/>
          </p:cNvCxnSpPr>
          <p:nvPr/>
        </p:nvCxnSpPr>
        <p:spPr>
          <a:xfrm flipV="1">
            <a:off x="2957412" y="2643539"/>
            <a:ext cx="0" cy="28646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978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8ABC59F-A671-2B9D-D04E-436774992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solidFill>
                  <a:srgbClr val="07668D"/>
                </a:solidFill>
                <a:latin typeface="Corbel" panose="020B0503020204020204" pitchFamily="34" charset="0"/>
              </a:rPr>
              <a:t>The Data Terra Node beyond EOSC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DADA69-B238-C2B0-18A2-DCD692C102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02492" y="795803"/>
            <a:ext cx="8943023" cy="364765"/>
          </a:xfrm>
        </p:spPr>
        <p:txBody>
          <a:bodyPr/>
          <a:lstStyle/>
          <a:p>
            <a:r>
              <a:rPr lang="en-GB" sz="1800" dirty="0">
                <a:solidFill>
                  <a:srgbClr val="07668D"/>
                </a:solidFill>
                <a:latin typeface="Corbel" panose="020B0503020204020204" pitchFamily="34" charset="0"/>
              </a:rPr>
              <a:t>A federated layer supporting the Earth system and environmental communities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D04C4AD-7279-6F44-98D7-21D4B483F5BD}"/>
              </a:ext>
            </a:extLst>
          </p:cNvPr>
          <p:cNvGrpSpPr/>
          <p:nvPr/>
        </p:nvGrpSpPr>
        <p:grpSpPr>
          <a:xfrm>
            <a:off x="2279541" y="1246025"/>
            <a:ext cx="7632918" cy="5405542"/>
            <a:chOff x="2279541" y="1246025"/>
            <a:chExt cx="7632918" cy="5405542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7703F4E-152B-AD41-B9DD-FDD695523902}"/>
                </a:ext>
              </a:extLst>
            </p:cNvPr>
            <p:cNvGrpSpPr/>
            <p:nvPr/>
          </p:nvGrpSpPr>
          <p:grpSpPr>
            <a:xfrm>
              <a:off x="2279541" y="1246025"/>
              <a:ext cx="7632918" cy="5405542"/>
              <a:chOff x="2279541" y="1246025"/>
              <a:chExt cx="7632918" cy="5405542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CE876FAD-100A-8845-94D0-0CFDBEFD72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79541" y="1246025"/>
                <a:ext cx="7632918" cy="5405542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51587AF-D7F9-BC4B-AE7A-2B15C99CC17F}"/>
                  </a:ext>
                </a:extLst>
              </p:cNvPr>
              <p:cNvSpPr/>
              <p:nvPr/>
            </p:nvSpPr>
            <p:spPr>
              <a:xfrm>
                <a:off x="2279541" y="6466901"/>
                <a:ext cx="331457" cy="1846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118B216-C2BE-E043-B2F9-F4CCA32640BF}"/>
                </a:ext>
              </a:extLst>
            </p:cNvPr>
            <p:cNvSpPr/>
            <p:nvPr/>
          </p:nvSpPr>
          <p:spPr>
            <a:xfrm>
              <a:off x="7389531" y="4107456"/>
              <a:ext cx="331457" cy="2882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9596F55A-7536-5648-B377-B1FE31BEA016}"/>
              </a:ext>
            </a:extLst>
          </p:cNvPr>
          <p:cNvSpPr/>
          <p:nvPr/>
        </p:nvSpPr>
        <p:spPr>
          <a:xfrm>
            <a:off x="7389531" y="1556426"/>
            <a:ext cx="942771" cy="1008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44343E-63A0-2A48-B1A4-AA321F8032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360" y="2472737"/>
            <a:ext cx="861920" cy="21108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58C82E3-74C2-2F48-8670-B60F55A180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259" y="1677164"/>
            <a:ext cx="861920" cy="35845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8A9D001-CC58-0C4B-9CB7-39E0A267FC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7959" y="2067898"/>
            <a:ext cx="1068041" cy="31545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F274709-3876-FA44-86A2-2FC5B7753B92}"/>
              </a:ext>
            </a:extLst>
          </p:cNvPr>
          <p:cNvSpPr/>
          <p:nvPr/>
        </p:nvSpPr>
        <p:spPr>
          <a:xfrm>
            <a:off x="5537200" y="2565400"/>
            <a:ext cx="1397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0F089C-A0C8-C640-855A-DAFCAA9716DB}"/>
              </a:ext>
            </a:extLst>
          </p:cNvPr>
          <p:cNvSpPr/>
          <p:nvPr/>
        </p:nvSpPr>
        <p:spPr>
          <a:xfrm>
            <a:off x="2610998" y="6416101"/>
            <a:ext cx="2761102" cy="391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42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8ABC59F-A671-2B9D-D04E-436774992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solidFill>
                  <a:srgbClr val="07668D"/>
                </a:solidFill>
                <a:latin typeface="Corbel" panose="020B0503020204020204" pitchFamily="34" charset="0"/>
              </a:rPr>
              <a:t>AI and Software within EOSC: a few statements for ESS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D31426B-EACC-D44F-97CF-2043C814362F}"/>
              </a:ext>
            </a:extLst>
          </p:cNvPr>
          <p:cNvSpPr txBox="1"/>
          <p:nvPr/>
        </p:nvSpPr>
        <p:spPr>
          <a:xfrm>
            <a:off x="517467" y="1213924"/>
            <a:ext cx="1103922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FAIR data to FAIR AI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ecosystems</a:t>
            </a:r>
            <a:endParaRPr lang="fr-FR" sz="2000" b="1" kern="100" dirty="0">
              <a:solidFill>
                <a:srgbClr val="07668D"/>
              </a:solidFill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fr-FR" kern="100" dirty="0"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fr-FR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ESS, trust </a:t>
            </a:r>
            <a:r>
              <a:rPr lang="fr-FR" kern="100" dirty="0" err="1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fr-FR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kern="100" dirty="0" err="1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currently</a:t>
            </a:r>
            <a:r>
              <a:rPr lang="fr-FR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kern="100" dirty="0" err="1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built</a:t>
            </a:r>
            <a:r>
              <a:rPr lang="fr-FR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</a:t>
            </a:r>
            <a:r>
              <a:rPr lang="fr-FR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mechanistic</a:t>
            </a:r>
            <a:r>
              <a:rPr lang="fr-FR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fr-FR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physically-based</a:t>
            </a:r>
            <a:r>
              <a:rPr lang="fr-FR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softwares</a:t>
            </a:r>
          </a:p>
          <a:p>
            <a:pPr algn="just"/>
            <a:r>
              <a:rPr lang="en-GB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EOSC should position as the trusted European infrastructure where </a:t>
            </a:r>
            <a:r>
              <a:rPr lang="en-GB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data, software (flagship code, AI) and scientific curiosity </a:t>
            </a:r>
            <a:r>
              <a:rPr lang="en-GB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 connected into </a:t>
            </a:r>
            <a:r>
              <a:rPr lang="en-GB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reproducible</a:t>
            </a:r>
            <a:r>
              <a:rPr lang="en-GB" kern="100" dirty="0"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scientific workflows to leverage </a:t>
            </a:r>
            <a:r>
              <a:rPr lang="en-GB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Earth intelligence</a:t>
            </a:r>
            <a:endParaRPr lang="en-GB" kern="100" dirty="0"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18CE76D-3AA2-F248-AB9C-10ECF8EE47BD}"/>
              </a:ext>
            </a:extLst>
          </p:cNvPr>
          <p:cNvSpPr txBox="1"/>
          <p:nvPr/>
        </p:nvSpPr>
        <p:spPr>
          <a:xfrm>
            <a:off x="517467" y="2883421"/>
            <a:ext cx="5387822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>
              <a:buSzPct val="80000"/>
            </a:pPr>
            <a:r>
              <a:rPr lang="fr-FR" sz="1400" b="1" dirty="0"/>
              <a:t>1. </a:t>
            </a:r>
            <a:r>
              <a:rPr lang="fr-FR" b="1" dirty="0"/>
              <a:t>There </a:t>
            </a:r>
            <a:r>
              <a:rPr lang="fr-FR" b="1" dirty="0" err="1"/>
              <a:t>is</a:t>
            </a:r>
            <a:r>
              <a:rPr lang="fr-FR" b="1" dirty="0"/>
              <a:t> no </a:t>
            </a:r>
            <a:r>
              <a:rPr lang="fr-FR" b="1" dirty="0" err="1"/>
              <a:t>trustworthy</a:t>
            </a:r>
            <a:r>
              <a:rPr lang="fr-FR" b="1" dirty="0"/>
              <a:t> AI </a:t>
            </a:r>
            <a:r>
              <a:rPr lang="fr-FR" b="1" dirty="0" err="1"/>
              <a:t>without</a:t>
            </a:r>
            <a:r>
              <a:rPr lang="fr-FR" b="1" dirty="0"/>
              <a:t> </a:t>
            </a:r>
            <a:r>
              <a:rPr lang="fr-FR" b="1" dirty="0" err="1"/>
              <a:t>trustworthy</a:t>
            </a:r>
            <a:r>
              <a:rPr lang="fr-FR" b="1" dirty="0"/>
              <a:t> data</a:t>
            </a:r>
          </a:p>
          <a:p>
            <a:pPr>
              <a:buSzPct val="80000"/>
              <a:tabLst>
                <a:tab pos="349250" algn="l"/>
              </a:tabLst>
            </a:pPr>
            <a:r>
              <a:rPr lang="fr-FR" sz="1200" dirty="0"/>
              <a:t>	▷ </a:t>
            </a:r>
            <a:r>
              <a:rPr lang="fr-FR" dirty="0"/>
              <a:t>EOSC </a:t>
            </a:r>
            <a:r>
              <a:rPr lang="fr-FR" dirty="0" err="1"/>
              <a:t>should</a:t>
            </a:r>
            <a:r>
              <a:rPr lang="fr-FR" dirty="0"/>
              <a:t> support: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FAIR - AI-</a:t>
            </a:r>
            <a:r>
              <a:rPr lang="fr-FR" sz="1600" dirty="0" err="1"/>
              <a:t>ready</a:t>
            </a:r>
            <a:r>
              <a:rPr lang="fr-FR" sz="1600" dirty="0"/>
              <a:t> </a:t>
            </a:r>
            <a:r>
              <a:rPr lang="fr-FR" sz="1600" dirty="0" err="1"/>
              <a:t>datasets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Software and </a:t>
            </a:r>
            <a:r>
              <a:rPr lang="fr-FR" sz="1600" dirty="0" err="1"/>
              <a:t>flasghip</a:t>
            </a:r>
            <a:r>
              <a:rPr lang="fr-FR" sz="1600" dirty="0"/>
              <a:t> </a:t>
            </a:r>
            <a:r>
              <a:rPr lang="fr-FR" sz="1600" dirty="0" err="1"/>
              <a:t>physicallmodels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Scientific workflows on </a:t>
            </a:r>
            <a:r>
              <a:rPr lang="fr-FR" sz="1600" dirty="0" err="1"/>
              <a:t>federated</a:t>
            </a:r>
            <a:r>
              <a:rPr lang="fr-FR" sz="1600" dirty="0"/>
              <a:t> infrastructures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endParaRPr lang="fr-FR" sz="16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A86A888-F2EE-0E4D-BB58-0F7B6A070565}"/>
              </a:ext>
            </a:extLst>
          </p:cNvPr>
          <p:cNvSpPr txBox="1"/>
          <p:nvPr/>
        </p:nvSpPr>
        <p:spPr>
          <a:xfrm>
            <a:off x="6198224" y="2883421"/>
            <a:ext cx="5622875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80000"/>
            </a:pPr>
            <a:r>
              <a:rPr lang="fr-FR" sz="1400" b="1" dirty="0"/>
              <a:t>2. </a:t>
            </a:r>
            <a:r>
              <a:rPr lang="fr-FR" b="1" dirty="0"/>
              <a:t>AI services </a:t>
            </a:r>
            <a:r>
              <a:rPr lang="fr-FR" b="1" dirty="0" err="1"/>
              <a:t>need</a:t>
            </a:r>
            <a:r>
              <a:rPr lang="fr-FR" b="1" dirty="0"/>
              <a:t> </a:t>
            </a:r>
            <a:r>
              <a:rPr lang="fr-FR" b="1" dirty="0" err="1"/>
              <a:t>reproducibility</a:t>
            </a:r>
            <a:r>
              <a:rPr lang="fr-FR" b="1" dirty="0"/>
              <a:t> for science</a:t>
            </a:r>
            <a:endParaRPr lang="fr-FR" sz="1200" dirty="0"/>
          </a:p>
          <a:p>
            <a:pPr>
              <a:buSzPct val="80000"/>
              <a:tabLst>
                <a:tab pos="349250" algn="l"/>
              </a:tabLst>
            </a:pPr>
            <a:r>
              <a:rPr lang="fr-FR" sz="1200" dirty="0"/>
              <a:t>	▷ </a:t>
            </a:r>
            <a:r>
              <a:rPr lang="fr-FR" dirty="0"/>
              <a:t>EOSC </a:t>
            </a:r>
            <a:r>
              <a:rPr lang="fr-FR" dirty="0" err="1"/>
              <a:t>should</a:t>
            </a:r>
            <a:r>
              <a:rPr lang="fr-FR" dirty="0"/>
              <a:t> support the </a:t>
            </a:r>
            <a:r>
              <a:rPr lang="fr-FR" dirty="0" err="1"/>
              <a:t>complete</a:t>
            </a:r>
            <a:r>
              <a:rPr lang="fr-FR" dirty="0"/>
              <a:t> AI </a:t>
            </a:r>
            <a:r>
              <a:rPr lang="fr-FR" dirty="0" err="1"/>
              <a:t>lifecycle</a:t>
            </a:r>
            <a:r>
              <a:rPr lang="fr-FR" dirty="0"/>
              <a:t>: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(</a:t>
            </a:r>
            <a:r>
              <a:rPr lang="fr-FR" sz="1600" dirty="0" err="1"/>
              <a:t>multi-modal</a:t>
            </a:r>
            <a:r>
              <a:rPr lang="fr-FR" sz="1600" dirty="0"/>
              <a:t>) Data </a:t>
            </a:r>
            <a:r>
              <a:rPr lang="fr-FR" sz="1600" dirty="0" err="1"/>
              <a:t>preparation</a:t>
            </a:r>
            <a:r>
              <a:rPr lang="fr-FR" sz="1600" dirty="0"/>
              <a:t> for AI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Training/benchmark </a:t>
            </a:r>
            <a:r>
              <a:rPr lang="fr-FR" sz="1600" dirty="0" err="1"/>
              <a:t>datasets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Fine </a:t>
            </a:r>
            <a:r>
              <a:rPr lang="fr-FR" sz="1600" dirty="0" err="1"/>
              <a:t>tuning</a:t>
            </a:r>
            <a:r>
              <a:rPr lang="fr-FR" sz="1600" dirty="0"/>
              <a:t> for </a:t>
            </a:r>
            <a:r>
              <a:rPr lang="fr-FR" sz="1600" dirty="0" err="1"/>
              <a:t>specific</a:t>
            </a:r>
            <a:r>
              <a:rPr lang="fr-FR" sz="1600" dirty="0"/>
              <a:t> </a:t>
            </a:r>
            <a:r>
              <a:rPr lang="fr-FR" sz="1600" dirty="0" err="1"/>
              <a:t>tasks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 err="1"/>
              <a:t>Inference</a:t>
            </a:r>
            <a:r>
              <a:rPr lang="fr-FR" sz="1600" dirty="0"/>
              <a:t> services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B1C2D55-013C-6D47-967F-17BA5A641FD1}"/>
              </a:ext>
            </a:extLst>
          </p:cNvPr>
          <p:cNvSpPr txBox="1"/>
          <p:nvPr/>
        </p:nvSpPr>
        <p:spPr>
          <a:xfrm>
            <a:off x="517467" y="4831571"/>
            <a:ext cx="5445530" cy="19082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80000"/>
            </a:pPr>
            <a:r>
              <a:rPr lang="fr-FR" sz="1400" b="1" dirty="0"/>
              <a:t>3. </a:t>
            </a:r>
            <a:r>
              <a:rPr lang="fr-FR" b="1" dirty="0"/>
              <a:t>Software, AI </a:t>
            </a:r>
            <a:r>
              <a:rPr lang="fr-FR" b="1" dirty="0" err="1"/>
              <a:t>models</a:t>
            </a:r>
            <a:r>
              <a:rPr lang="fr-FR" b="1" dirty="0"/>
              <a:t> and workflows </a:t>
            </a:r>
            <a:r>
              <a:rPr lang="fr-FR" b="1" dirty="0" err="1"/>
              <a:t>should</a:t>
            </a:r>
            <a:r>
              <a:rPr lang="fr-FR" b="1" dirty="0"/>
              <a:t> </a:t>
            </a:r>
            <a:r>
              <a:rPr lang="fr-FR" b="1" dirty="0" err="1"/>
              <a:t>become</a:t>
            </a:r>
            <a:r>
              <a:rPr lang="fr-FR" b="1" dirty="0"/>
              <a:t> FAIR </a:t>
            </a:r>
            <a:r>
              <a:rPr lang="fr-FR" b="1" dirty="0" err="1"/>
              <a:t>research</a:t>
            </a:r>
            <a:r>
              <a:rPr lang="fr-FR" b="1" dirty="0"/>
              <a:t> </a:t>
            </a:r>
            <a:r>
              <a:rPr lang="fr-FR" b="1" dirty="0" err="1"/>
              <a:t>objects</a:t>
            </a:r>
            <a:endParaRPr lang="fr-FR" b="1" dirty="0"/>
          </a:p>
          <a:p>
            <a:pPr>
              <a:buSzPct val="80000"/>
              <a:tabLst>
                <a:tab pos="349250" algn="l"/>
              </a:tabLst>
            </a:pPr>
            <a:r>
              <a:rPr lang="fr-FR" sz="1200" dirty="0"/>
              <a:t>	▷ </a:t>
            </a:r>
            <a:r>
              <a:rPr lang="fr-FR" dirty="0"/>
              <a:t>EOSC </a:t>
            </a:r>
            <a:r>
              <a:rPr lang="fr-FR" dirty="0" err="1"/>
              <a:t>should</a:t>
            </a:r>
            <a:r>
              <a:rPr lang="fr-FR" dirty="0"/>
              <a:t> support AI softwares as </a:t>
            </a:r>
            <a:r>
              <a:rPr lang="fr-FR" dirty="0" err="1"/>
              <a:t>commons</a:t>
            </a:r>
            <a:r>
              <a:rPr lang="fr-FR" dirty="0"/>
              <a:t>: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 err="1"/>
              <a:t>Technical</a:t>
            </a:r>
            <a:r>
              <a:rPr lang="fr-FR" sz="1600" dirty="0"/>
              <a:t> </a:t>
            </a:r>
            <a:r>
              <a:rPr lang="fr-FR" sz="1600" dirty="0" err="1"/>
              <a:t>ecosystem</a:t>
            </a:r>
            <a:r>
              <a:rPr lang="fr-FR" sz="1600" dirty="0"/>
              <a:t> (AI </a:t>
            </a:r>
            <a:r>
              <a:rPr lang="fr-FR" sz="1600" dirty="0" err="1"/>
              <a:t>libraries</a:t>
            </a:r>
            <a:r>
              <a:rPr lang="fr-FR" sz="1600" dirty="0"/>
              <a:t>, </a:t>
            </a:r>
            <a:r>
              <a:rPr lang="fr-FR" sz="1600" dirty="0" err="1"/>
              <a:t>pretrained</a:t>
            </a:r>
            <a:r>
              <a:rPr lang="fr-FR" sz="1600" dirty="0"/>
              <a:t> </a:t>
            </a:r>
            <a:r>
              <a:rPr lang="fr-FR" sz="1600" dirty="0" err="1"/>
              <a:t>models</a:t>
            </a:r>
            <a:r>
              <a:rPr lang="fr-FR" sz="1600" dirty="0"/>
              <a:t>, prompts,  </a:t>
            </a:r>
            <a:r>
              <a:rPr lang="fr-FR" sz="1600" dirty="0" err="1"/>
              <a:t>embeddings</a:t>
            </a:r>
            <a:r>
              <a:rPr lang="fr-FR" sz="1600" dirty="0"/>
              <a:t>, benchmark </a:t>
            </a:r>
            <a:r>
              <a:rPr lang="fr-FR" sz="1600" dirty="0" err="1"/>
              <a:t>datasets</a:t>
            </a:r>
            <a:r>
              <a:rPr lang="fr-FR" sz="1600" dirty="0"/>
              <a:t>)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AI </a:t>
            </a:r>
            <a:r>
              <a:rPr lang="fr-FR" sz="1600" dirty="0" err="1"/>
              <a:t>models</a:t>
            </a:r>
            <a:r>
              <a:rPr lang="fr-FR" sz="1600" dirty="0"/>
              <a:t> </a:t>
            </a:r>
            <a:r>
              <a:rPr lang="fr-FR" sz="1600" dirty="0" err="1"/>
              <a:t>with</a:t>
            </a:r>
            <a:r>
              <a:rPr lang="fr-FR" sz="1600" dirty="0"/>
              <a:t> persistent </a:t>
            </a:r>
            <a:r>
              <a:rPr lang="fr-FR" sz="1600" dirty="0" err="1"/>
              <a:t>identifiers</a:t>
            </a:r>
            <a:r>
              <a:rPr lang="fr-FR" sz="1600" dirty="0"/>
              <a:t> (provenance, </a:t>
            </a:r>
            <a:r>
              <a:rPr lang="fr-FR" sz="1600" dirty="0" err="1"/>
              <a:t>versioning</a:t>
            </a:r>
            <a:r>
              <a:rPr lang="fr-FR" sz="1600" dirty="0"/>
              <a:t>, </a:t>
            </a:r>
            <a:r>
              <a:rPr lang="fr-FR" sz="1600" dirty="0" err="1"/>
              <a:t>interoperability</a:t>
            </a:r>
            <a:r>
              <a:rPr lang="fr-FR" sz="1600" dirty="0"/>
              <a:t>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0B39E0A-17B8-194F-B2D1-B3EF224DC68C}"/>
              </a:ext>
            </a:extLst>
          </p:cNvPr>
          <p:cNvSpPr txBox="1"/>
          <p:nvPr/>
        </p:nvSpPr>
        <p:spPr>
          <a:xfrm>
            <a:off x="6198224" y="4831571"/>
            <a:ext cx="5622875" cy="1877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buSzPct val="80000"/>
            </a:pPr>
            <a:r>
              <a:rPr lang="fr-FR" sz="1400" b="1" dirty="0"/>
              <a:t>4. </a:t>
            </a:r>
            <a:r>
              <a:rPr lang="fr-FR" b="1" dirty="0"/>
              <a:t>AI services </a:t>
            </a:r>
            <a:r>
              <a:rPr lang="fr-FR" b="1" dirty="0" err="1"/>
              <a:t>need</a:t>
            </a:r>
            <a:r>
              <a:rPr lang="fr-FR" b="1" dirty="0"/>
              <a:t> a </a:t>
            </a:r>
            <a:r>
              <a:rPr lang="fr-FR" b="1" dirty="0" err="1"/>
              <a:t>European</a:t>
            </a:r>
            <a:r>
              <a:rPr lang="fr-FR" b="1" dirty="0"/>
              <a:t> </a:t>
            </a:r>
            <a:r>
              <a:rPr lang="fr-FR" b="1" dirty="0" err="1"/>
              <a:t>interoperability</a:t>
            </a:r>
            <a:r>
              <a:rPr lang="fr-FR" b="1" dirty="0"/>
              <a:t> layer</a:t>
            </a:r>
            <a:endParaRPr lang="fr-FR" sz="1200" dirty="0"/>
          </a:p>
          <a:p>
            <a:pPr>
              <a:buSzPct val="80000"/>
              <a:tabLst>
                <a:tab pos="349250" algn="l"/>
              </a:tabLst>
            </a:pPr>
            <a:r>
              <a:rPr lang="fr-FR" sz="1200" dirty="0"/>
              <a:t>	▷ </a:t>
            </a:r>
            <a:r>
              <a:rPr lang="fr-FR" dirty="0"/>
              <a:t>EOSC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federate</a:t>
            </a:r>
            <a:r>
              <a:rPr lang="fr-FR" dirty="0"/>
              <a:t> AI </a:t>
            </a:r>
            <a:r>
              <a:rPr lang="fr-FR" dirty="0" err="1"/>
              <a:t>ecosystems</a:t>
            </a:r>
            <a:r>
              <a:rPr lang="fr-FR" dirty="0"/>
              <a:t>: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EOSC </a:t>
            </a:r>
            <a:r>
              <a:rPr lang="fr-FR" sz="1600" dirty="0" err="1"/>
              <a:t>nodes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 err="1"/>
              <a:t>EuroHPC</a:t>
            </a:r>
            <a:r>
              <a:rPr lang="fr-FR" sz="1600" dirty="0"/>
              <a:t> / </a:t>
            </a:r>
            <a:r>
              <a:rPr lang="fr-FR" sz="1600" dirty="0" err="1"/>
              <a:t>AIFactories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 err="1"/>
              <a:t>Disciplinary</a:t>
            </a:r>
            <a:r>
              <a:rPr lang="fr-FR" sz="1600" dirty="0"/>
              <a:t> </a:t>
            </a:r>
            <a:r>
              <a:rPr lang="fr-FR" sz="1600" dirty="0" err="1"/>
              <a:t>Research</a:t>
            </a:r>
            <a:r>
              <a:rPr lang="fr-FR" sz="1600" dirty="0"/>
              <a:t> Infrastructures</a:t>
            </a:r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r>
              <a:rPr lang="fr-FR" sz="1600" dirty="0"/>
              <a:t>National, </a:t>
            </a:r>
            <a:r>
              <a:rPr lang="fr-FR" sz="1600" dirty="0" err="1"/>
              <a:t>European</a:t>
            </a:r>
            <a:r>
              <a:rPr lang="fr-FR" sz="1600" dirty="0"/>
              <a:t> and international </a:t>
            </a:r>
            <a:r>
              <a:rPr lang="fr-FR" sz="1600" dirty="0" err="1"/>
              <a:t>dataspaces</a:t>
            </a:r>
            <a:endParaRPr lang="fr-FR" sz="1600" dirty="0"/>
          </a:p>
          <a:p>
            <a:pPr marL="711200" indent="-176213">
              <a:buSzPct val="80000"/>
              <a:buFont typeface="Courier New" panose="02070309020205020404" pitchFamily="49" charset="0"/>
              <a:buChar char="o"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96217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8ABC59F-A671-2B9D-D04E-436774992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solidFill>
                  <a:srgbClr val="07668D"/>
                </a:solidFill>
                <a:latin typeface="Corbel" panose="020B0503020204020204" pitchFamily="34" charset="0"/>
              </a:rPr>
              <a:t>AI and Software within EOSC: a few statements for ESS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D31426B-EACC-D44F-97CF-2043C814362F}"/>
              </a:ext>
            </a:extLst>
          </p:cNvPr>
          <p:cNvSpPr txBox="1"/>
          <p:nvPr/>
        </p:nvSpPr>
        <p:spPr>
          <a:xfrm>
            <a:off x="517467" y="1183147"/>
            <a:ext cx="115891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Next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generation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AI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models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ESS: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ability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reasoning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respect of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laws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build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trust</a:t>
            </a:r>
            <a:endParaRPr lang="en-GB" sz="2000" kern="100" dirty="0"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18CE76D-3AA2-F248-AB9C-10ECF8EE47BD}"/>
              </a:ext>
            </a:extLst>
          </p:cNvPr>
          <p:cNvSpPr txBox="1"/>
          <p:nvPr/>
        </p:nvSpPr>
        <p:spPr>
          <a:xfrm>
            <a:off x="517468" y="1862295"/>
            <a:ext cx="11468884" cy="14157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SzPct val="80000"/>
              <a:buFont typeface="Courier New" panose="02070309020205020404" pitchFamily="49" charset="0"/>
              <a:buChar char="o"/>
            </a:pPr>
            <a:r>
              <a:rPr lang="fr-FR" b="1" dirty="0"/>
              <a:t>Trust in AI </a:t>
            </a:r>
            <a:r>
              <a:rPr lang="fr-FR" b="1" dirty="0" err="1"/>
              <a:t>requires</a:t>
            </a:r>
            <a:r>
              <a:rPr lang="fr-FR" b="1" dirty="0"/>
              <a:t> </a:t>
            </a:r>
            <a:r>
              <a:rPr lang="fr-FR" b="1" dirty="0" err="1"/>
              <a:t>hybrid</a:t>
            </a:r>
            <a:r>
              <a:rPr lang="fr-FR" b="1" dirty="0"/>
              <a:t> </a:t>
            </a:r>
            <a:r>
              <a:rPr lang="fr-FR" b="1" dirty="0" err="1"/>
              <a:t>approaches</a:t>
            </a:r>
            <a:r>
              <a:rPr lang="fr-FR" b="1" dirty="0"/>
              <a:t> (</a:t>
            </a:r>
            <a:r>
              <a:rPr lang="fr-FR" b="1" dirty="0" err="1"/>
              <a:t>eg</a:t>
            </a:r>
            <a:r>
              <a:rPr lang="fr-FR" b="1" dirty="0"/>
              <a:t>. world </a:t>
            </a:r>
            <a:r>
              <a:rPr lang="fr-FR" b="1" dirty="0" err="1"/>
              <a:t>models</a:t>
            </a:r>
            <a:r>
              <a:rPr lang="fr-FR" b="1" dirty="0"/>
              <a:t> / </a:t>
            </a:r>
            <a:r>
              <a:rPr lang="fr-FR" b="1" dirty="0" err="1"/>
              <a:t>LeCun</a:t>
            </a:r>
            <a:r>
              <a:rPr lang="fr-FR" b="1" dirty="0"/>
              <a:t> 2026), able to </a:t>
            </a:r>
            <a:r>
              <a:rPr lang="fr-FR" b="1" dirty="0" err="1"/>
              <a:t>learn</a:t>
            </a:r>
            <a:r>
              <a:rPr lang="fr-FR" b="1" dirty="0"/>
              <a:t> </a:t>
            </a:r>
            <a:r>
              <a:rPr lang="fr-FR" b="1" dirty="0" err="1"/>
              <a:t>from</a:t>
            </a:r>
            <a:r>
              <a:rPr lang="fr-FR" b="1" dirty="0"/>
              <a:t> causal </a:t>
            </a:r>
            <a:r>
              <a:rPr lang="fr-FR" b="1" dirty="0" err="1"/>
              <a:t>representations</a:t>
            </a:r>
            <a:endParaRPr lang="fr-FR" b="1" dirty="0"/>
          </a:p>
          <a:p>
            <a:pPr marL="360363">
              <a:buSzPct val="80000"/>
            </a:pPr>
            <a:r>
              <a:rPr lang="fr-FR" sz="1200" dirty="0"/>
              <a:t>▷ </a:t>
            </a:r>
            <a:r>
              <a:rPr lang="fr-FR" dirty="0" err="1"/>
              <a:t>Current</a:t>
            </a:r>
            <a:r>
              <a:rPr lang="fr-FR" dirty="0"/>
              <a:t> AI </a:t>
            </a:r>
            <a:r>
              <a:rPr lang="fr-FR" dirty="0" err="1"/>
              <a:t>models</a:t>
            </a:r>
            <a:r>
              <a:rPr lang="fr-FR" dirty="0"/>
              <a:t> </a:t>
            </a:r>
            <a:r>
              <a:rPr lang="fr-FR" dirty="0" err="1"/>
              <a:t>lack</a:t>
            </a:r>
            <a:r>
              <a:rPr lang="fr-FR" dirty="0"/>
              <a:t> </a:t>
            </a:r>
            <a:r>
              <a:rPr lang="fr-FR" dirty="0" err="1"/>
              <a:t>reasoning</a:t>
            </a:r>
            <a:r>
              <a:rPr lang="fr-FR" dirty="0"/>
              <a:t> about cause and </a:t>
            </a:r>
            <a:r>
              <a:rPr lang="fr-FR" dirty="0" err="1"/>
              <a:t>effect</a:t>
            </a:r>
            <a:r>
              <a:rPr lang="fr-FR" dirty="0"/>
              <a:t>, and the </a:t>
            </a:r>
            <a:r>
              <a:rPr lang="fr-FR" dirty="0" err="1"/>
              <a:t>ability</a:t>
            </a:r>
            <a:r>
              <a:rPr lang="fr-FR" dirty="0"/>
              <a:t> to </a:t>
            </a:r>
            <a:r>
              <a:rPr lang="fr-FR" dirty="0" err="1"/>
              <a:t>learn</a:t>
            </a:r>
            <a:r>
              <a:rPr lang="fr-FR" dirty="0"/>
              <a:t> </a:t>
            </a:r>
            <a:r>
              <a:rPr lang="fr-FR" dirty="0" err="1"/>
              <a:t>continuously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experience</a:t>
            </a:r>
            <a:endParaRPr lang="fr-FR" dirty="0"/>
          </a:p>
          <a:p>
            <a:pPr marL="360363">
              <a:buSzPct val="80000"/>
            </a:pPr>
            <a:r>
              <a:rPr lang="fr-FR" sz="1200" dirty="0"/>
              <a:t>▷ </a:t>
            </a:r>
            <a:r>
              <a:rPr lang="fr-FR" dirty="0" err="1"/>
              <a:t>Towards</a:t>
            </a:r>
            <a:r>
              <a:rPr lang="fr-FR" dirty="0"/>
              <a:t> a </a:t>
            </a:r>
            <a:r>
              <a:rPr lang="fr-FR" dirty="0" err="1"/>
              <a:t>next</a:t>
            </a:r>
            <a:r>
              <a:rPr lang="fr-FR" dirty="0"/>
              <a:t> </a:t>
            </a:r>
            <a:r>
              <a:rPr lang="fr-FR" dirty="0" err="1"/>
              <a:t>generation</a:t>
            </a:r>
            <a:r>
              <a:rPr lang="fr-FR" dirty="0"/>
              <a:t> of AI </a:t>
            </a:r>
            <a:r>
              <a:rPr lang="fr-FR" dirty="0" err="1"/>
              <a:t>models</a:t>
            </a:r>
            <a:r>
              <a:rPr lang="fr-FR" dirty="0"/>
              <a:t> capable of: </a:t>
            </a:r>
          </a:p>
          <a:p>
            <a:pPr marL="666750">
              <a:buSzPct val="80000"/>
            </a:pPr>
            <a:r>
              <a:rPr lang="fr-FR" sz="1600" dirty="0"/>
              <a:t>- </a:t>
            </a:r>
            <a:r>
              <a:rPr lang="fr-FR" sz="1600" dirty="0" err="1"/>
              <a:t>respecting</a:t>
            </a:r>
            <a:r>
              <a:rPr lang="fr-FR" sz="1600" dirty="0"/>
              <a:t> </a:t>
            </a:r>
            <a:r>
              <a:rPr lang="fr-FR" sz="1600" dirty="0" err="1"/>
              <a:t>physical</a:t>
            </a:r>
            <a:r>
              <a:rPr lang="fr-FR" sz="1600" dirty="0"/>
              <a:t> </a:t>
            </a:r>
            <a:r>
              <a:rPr lang="fr-FR" sz="1600" dirty="0" err="1"/>
              <a:t>constraints</a:t>
            </a:r>
            <a:r>
              <a:rPr lang="fr-FR" sz="1600" dirty="0"/>
              <a:t>, </a:t>
            </a:r>
            <a:r>
              <a:rPr lang="fr-FR" sz="1600" dirty="0" err="1"/>
              <a:t>eg</a:t>
            </a:r>
            <a:r>
              <a:rPr lang="fr-FR" sz="1600" dirty="0"/>
              <a:t>. </a:t>
            </a:r>
            <a:r>
              <a:rPr lang="fr-FR" sz="1600" dirty="0" err="1"/>
              <a:t>PINNs</a:t>
            </a:r>
            <a:r>
              <a:rPr lang="fr-FR" sz="1600" dirty="0"/>
              <a:t>, </a:t>
            </a:r>
            <a:r>
              <a:rPr lang="fr-FR" sz="1600" dirty="0" err="1"/>
              <a:t>etc</a:t>
            </a:r>
            <a:endParaRPr lang="fr-FR" sz="1600" dirty="0"/>
          </a:p>
          <a:p>
            <a:pPr marL="666750">
              <a:buSzPct val="80000"/>
            </a:pPr>
            <a:r>
              <a:rPr lang="fr-FR" sz="1600" dirty="0"/>
              <a:t>- </a:t>
            </a:r>
            <a:r>
              <a:rPr lang="fr-FR" sz="1600" dirty="0" err="1"/>
              <a:t>reasoning</a:t>
            </a:r>
            <a:r>
              <a:rPr lang="fr-FR" sz="1600" dirty="0"/>
              <a:t> over multi-source observations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421826F-8E5F-FC4A-823B-C3515CDC5D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260" y="3674246"/>
            <a:ext cx="5111750" cy="308700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FF374A6-C007-BC44-92CD-9796BDA05F9A}"/>
              </a:ext>
            </a:extLst>
          </p:cNvPr>
          <p:cNvSpPr txBox="1"/>
          <p:nvPr/>
        </p:nvSpPr>
        <p:spPr>
          <a:xfrm>
            <a:off x="1065552" y="4325538"/>
            <a:ext cx="1564852" cy="26161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fr-FR" sz="1100" b="1" dirty="0">
                <a:solidFill>
                  <a:schemeClr val="bg1"/>
                </a:solidFill>
              </a:rPr>
              <a:t>AI (data-</a:t>
            </a:r>
            <a:r>
              <a:rPr lang="fr-FR" sz="1100" b="1" dirty="0" err="1">
                <a:solidFill>
                  <a:schemeClr val="bg1"/>
                </a:solidFill>
              </a:rPr>
              <a:t>driven</a:t>
            </a:r>
            <a:r>
              <a:rPr lang="fr-FR" sz="1100" b="1" dirty="0">
                <a:solidFill>
                  <a:schemeClr val="bg1"/>
                </a:solidFill>
              </a:rPr>
              <a:t>) </a:t>
            </a:r>
            <a:r>
              <a:rPr lang="fr-FR" sz="1100" b="1" dirty="0" err="1">
                <a:solidFill>
                  <a:schemeClr val="bg1"/>
                </a:solidFill>
              </a:rPr>
              <a:t>models</a:t>
            </a:r>
            <a:endParaRPr lang="fr-FR" sz="1100" b="1" dirty="0">
              <a:solidFill>
                <a:schemeClr val="bg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5C6CF2B-18B0-3C44-A5CE-0786D77846A1}"/>
              </a:ext>
            </a:extLst>
          </p:cNvPr>
          <p:cNvSpPr txBox="1"/>
          <p:nvPr/>
        </p:nvSpPr>
        <p:spPr>
          <a:xfrm>
            <a:off x="2739864" y="4713783"/>
            <a:ext cx="518091" cy="26161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fr-FR" sz="1100" b="1" dirty="0" err="1">
                <a:solidFill>
                  <a:schemeClr val="bg1"/>
                </a:solidFill>
              </a:rPr>
              <a:t>PBMs</a:t>
            </a:r>
            <a:endParaRPr lang="fr-FR" sz="1100" b="1" dirty="0">
              <a:solidFill>
                <a:schemeClr val="bg1"/>
              </a:solidFill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4226648-20E3-6544-A7C1-14D5E89FC4FC}"/>
              </a:ext>
            </a:extLst>
          </p:cNvPr>
          <p:cNvGrpSpPr/>
          <p:nvPr/>
        </p:nvGrpSpPr>
        <p:grpSpPr>
          <a:xfrm>
            <a:off x="6877393" y="5309188"/>
            <a:ext cx="4286349" cy="1342777"/>
            <a:chOff x="6037080" y="4337853"/>
            <a:chExt cx="5290149" cy="1657235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77EA769-CBC0-614D-897E-B1076B10F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7080" y="4337853"/>
              <a:ext cx="1809199" cy="282545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4B17A589-D1F2-FD42-82B5-26AE71E4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7080" y="4620398"/>
              <a:ext cx="5290149" cy="1374690"/>
            </a:xfrm>
            <a:prstGeom prst="rect">
              <a:avLst/>
            </a:prstGeom>
          </p:spPr>
        </p:pic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BE2D430B-00E8-7048-B3C7-F8629FAA50CF}"/>
              </a:ext>
            </a:extLst>
          </p:cNvPr>
          <p:cNvSpPr txBox="1"/>
          <p:nvPr/>
        </p:nvSpPr>
        <p:spPr>
          <a:xfrm>
            <a:off x="6096000" y="2428150"/>
            <a:ext cx="535228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952500" indent="-285750">
              <a:buSzPct val="80000"/>
              <a:buFontTx/>
              <a:buChar char="-"/>
            </a:pPr>
            <a:r>
              <a:rPr lang="fr-FR" sz="1600" dirty="0" err="1"/>
              <a:t>estimating</a:t>
            </a:r>
            <a:r>
              <a:rPr lang="fr-FR" sz="1600" dirty="0"/>
              <a:t> </a:t>
            </a:r>
            <a:r>
              <a:rPr lang="fr-FR" sz="1600" dirty="0" err="1"/>
              <a:t>uncertainty</a:t>
            </a:r>
            <a:r>
              <a:rPr lang="fr-FR" sz="1600" dirty="0"/>
              <a:t>  + </a:t>
            </a:r>
            <a:r>
              <a:rPr lang="fr-FR" sz="1600" dirty="0" err="1"/>
              <a:t>explaining</a:t>
            </a:r>
            <a:r>
              <a:rPr lang="fr-FR" sz="1600" dirty="0"/>
              <a:t> </a:t>
            </a:r>
            <a:r>
              <a:rPr lang="fr-FR" sz="1600" dirty="0" err="1"/>
              <a:t>predictions</a:t>
            </a:r>
            <a:endParaRPr lang="fr-FR" sz="1600" dirty="0"/>
          </a:p>
          <a:p>
            <a:pPr marL="952500" indent="-285750">
              <a:buSzPct val="80000"/>
              <a:buFontTx/>
              <a:buChar char="-"/>
            </a:pPr>
            <a:r>
              <a:rPr lang="fr-FR" sz="1600" dirty="0" err="1"/>
              <a:t>human</a:t>
            </a:r>
            <a:r>
              <a:rPr lang="fr-FR" sz="1600" dirty="0"/>
              <a:t> in the </a:t>
            </a:r>
            <a:r>
              <a:rPr lang="fr-FR" sz="1600" dirty="0" err="1"/>
              <a:t>loop</a:t>
            </a:r>
            <a:endParaRPr lang="fr-FR" sz="1600" dirty="0"/>
          </a:p>
          <a:p>
            <a:pPr marL="952500" indent="-285750">
              <a:buSzPct val="80000"/>
              <a:buFontTx/>
              <a:buChar char="-"/>
            </a:pPr>
            <a:r>
              <a:rPr lang="fr-FR" sz="1600" dirty="0" err="1"/>
              <a:t>fewer</a:t>
            </a:r>
            <a:r>
              <a:rPr lang="fr-FR" sz="1600" dirty="0"/>
              <a:t> </a:t>
            </a:r>
            <a:r>
              <a:rPr lang="fr-FR" sz="1600" dirty="0" err="1"/>
              <a:t>computational</a:t>
            </a:r>
            <a:r>
              <a:rPr lang="fr-FR" sz="1600" dirty="0"/>
              <a:t> ressources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A6CB203-45C3-B645-A549-47D271B4F7C6}"/>
              </a:ext>
            </a:extLst>
          </p:cNvPr>
          <p:cNvSpPr txBox="1"/>
          <p:nvPr/>
        </p:nvSpPr>
        <p:spPr>
          <a:xfrm>
            <a:off x="6877393" y="3733678"/>
            <a:ext cx="5108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to </a:t>
            </a:r>
            <a:r>
              <a:rPr lang="fr-FR" sz="1600" i="1" dirty="0" err="1"/>
              <a:t>predict</a:t>
            </a:r>
            <a:r>
              <a:rPr lang="fr-FR" sz="1600" i="1" dirty="0"/>
              <a:t> the position of Jupiter in 100 </a:t>
            </a:r>
            <a:r>
              <a:rPr lang="fr-FR" sz="1600" i="1" dirty="0" err="1"/>
              <a:t>years</a:t>
            </a:r>
            <a:r>
              <a:rPr lang="fr-FR" sz="1600" i="1" dirty="0"/>
              <a:t>, “</a:t>
            </a:r>
            <a:r>
              <a:rPr lang="fr-FR" sz="1600" i="1" dirty="0" err="1"/>
              <a:t>you</a:t>
            </a:r>
            <a:r>
              <a:rPr lang="fr-FR" sz="1600" i="1" dirty="0"/>
              <a:t> </a:t>
            </a:r>
            <a:r>
              <a:rPr lang="fr-FR" sz="1600" i="1" dirty="0" err="1"/>
              <a:t>don’t</a:t>
            </a:r>
            <a:r>
              <a:rPr lang="fr-FR" sz="1600" i="1" dirty="0"/>
              <a:t> </a:t>
            </a:r>
            <a:r>
              <a:rPr lang="fr-FR" sz="1600" i="1" dirty="0" err="1"/>
              <a:t>need</a:t>
            </a:r>
            <a:r>
              <a:rPr lang="fr-FR" sz="1600" i="1" dirty="0"/>
              <a:t> to know all the </a:t>
            </a:r>
            <a:r>
              <a:rPr lang="fr-FR" sz="1600" i="1" dirty="0" err="1"/>
              <a:t>details</a:t>
            </a:r>
            <a:r>
              <a:rPr lang="fr-FR" sz="1600" i="1" dirty="0"/>
              <a:t> ... </a:t>
            </a:r>
            <a:r>
              <a:rPr lang="fr-FR" sz="1600" i="1" dirty="0" err="1"/>
              <a:t>you</a:t>
            </a:r>
            <a:r>
              <a:rPr lang="fr-FR" sz="1600" i="1" dirty="0"/>
              <a:t> </a:t>
            </a:r>
            <a:r>
              <a:rPr lang="fr-FR" sz="1600" i="1" dirty="0" err="1"/>
              <a:t>only</a:t>
            </a:r>
            <a:r>
              <a:rPr lang="fr-FR" sz="1600" i="1" dirty="0"/>
              <a:t> </a:t>
            </a:r>
            <a:r>
              <a:rPr lang="fr-FR" sz="1600" i="1" dirty="0" err="1"/>
              <a:t>need</a:t>
            </a:r>
            <a:r>
              <a:rPr lang="fr-FR" sz="1600" i="1" dirty="0"/>
              <a:t> six </a:t>
            </a:r>
            <a:r>
              <a:rPr lang="fr-FR" sz="1600" i="1" dirty="0" err="1"/>
              <a:t>numbers</a:t>
            </a:r>
            <a:r>
              <a:rPr lang="fr-FR" sz="1600" i="1" dirty="0"/>
              <a:t> + </a:t>
            </a:r>
            <a:r>
              <a:rPr lang="fr-FR" sz="1600" i="1" dirty="0" err="1"/>
              <a:t>physical</a:t>
            </a:r>
            <a:r>
              <a:rPr lang="fr-FR" sz="1600" i="1" dirty="0"/>
              <a:t> </a:t>
            </a:r>
            <a:r>
              <a:rPr lang="fr-FR" sz="1600" i="1" dirty="0" err="1"/>
              <a:t>laws</a:t>
            </a:r>
            <a:r>
              <a:rPr lang="fr-FR" sz="1600" i="1" dirty="0"/>
              <a:t>” (</a:t>
            </a:r>
            <a:r>
              <a:rPr lang="fr-FR" sz="1600" i="1" dirty="0" err="1"/>
              <a:t>LeCun</a:t>
            </a:r>
            <a:r>
              <a:rPr lang="fr-FR" sz="1600" i="1" dirty="0"/>
              <a:t>, 2026).</a:t>
            </a:r>
          </a:p>
        </p:txBody>
      </p:sp>
    </p:spTree>
    <p:extLst>
      <p:ext uri="{BB962C8B-B14F-4D97-AF65-F5344CB8AC3E}">
        <p14:creationId xmlns:p14="http://schemas.microsoft.com/office/powerpoint/2010/main" val="4127156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CD31426B-EACC-D44F-97CF-2043C814362F}"/>
              </a:ext>
            </a:extLst>
          </p:cNvPr>
          <p:cNvSpPr txBox="1"/>
          <p:nvPr/>
        </p:nvSpPr>
        <p:spPr>
          <a:xfrm>
            <a:off x="517467" y="1049035"/>
            <a:ext cx="115038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Next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generation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AI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models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ESS: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ability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reasoning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based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observations and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fundamental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principles</a:t>
            </a:r>
            <a:r>
              <a:rPr lang="fr-FR" sz="2000" b="1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(at the end, </a:t>
            </a:r>
            <a:r>
              <a:rPr lang="fr-FR" sz="2000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fr-FR" sz="2000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will</a:t>
            </a:r>
            <a:r>
              <a:rPr lang="fr-FR" sz="2000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fr-FR" sz="2000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fr-FR" sz="2000" kern="100" dirty="0" err="1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matter</a:t>
            </a:r>
            <a:r>
              <a:rPr lang="fr-FR" sz="2000" kern="100" dirty="0">
                <a:solidFill>
                  <a:srgbClr val="07668D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trust)</a:t>
            </a:r>
            <a:endParaRPr lang="en-GB" sz="2000" kern="100" dirty="0"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7D53DF-FE80-2448-BD8D-1EF154BF173C}"/>
              </a:ext>
            </a:extLst>
          </p:cNvPr>
          <p:cNvSpPr txBox="1"/>
          <p:nvPr/>
        </p:nvSpPr>
        <p:spPr>
          <a:xfrm>
            <a:off x="517467" y="4393459"/>
            <a:ext cx="623893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SzPct val="80000"/>
              <a:buFont typeface="Courier New" panose="02070309020205020404" pitchFamily="49" charset="0"/>
              <a:buChar char="o"/>
            </a:pPr>
            <a:r>
              <a:rPr lang="fr-FR" b="1" dirty="0"/>
              <a:t>Trust in AI </a:t>
            </a:r>
            <a:r>
              <a:rPr lang="fr-FR" b="1" dirty="0" err="1"/>
              <a:t>builds</a:t>
            </a:r>
            <a:r>
              <a:rPr lang="fr-FR" b="1" dirty="0"/>
              <a:t> on </a:t>
            </a:r>
            <a:r>
              <a:rPr lang="fr-FR" b="1" dirty="0" err="1"/>
              <a:t>openness</a:t>
            </a:r>
            <a:r>
              <a:rPr lang="fr-FR" b="1" dirty="0"/>
              <a:t>, </a:t>
            </a:r>
            <a:r>
              <a:rPr lang="fr-FR" b="1" dirty="0" err="1"/>
              <a:t>integrity</a:t>
            </a:r>
            <a:r>
              <a:rPr lang="fr-FR" b="1" dirty="0"/>
              <a:t>, </a:t>
            </a:r>
            <a:r>
              <a:rPr lang="fr-FR" b="1" dirty="0" err="1"/>
              <a:t>ability</a:t>
            </a:r>
            <a:r>
              <a:rPr lang="fr-FR" b="1" dirty="0"/>
              <a:t>, </a:t>
            </a:r>
            <a:r>
              <a:rPr lang="fr-FR" b="1" dirty="0" err="1"/>
              <a:t>transparency</a:t>
            </a:r>
            <a:r>
              <a:rPr lang="fr-FR" b="1" dirty="0"/>
              <a:t> and </a:t>
            </a:r>
            <a:r>
              <a:rPr lang="fr-FR" b="1" dirty="0" err="1"/>
              <a:t>reproducibility</a:t>
            </a:r>
            <a:r>
              <a:rPr lang="fr-FR" b="1" dirty="0"/>
              <a:t>: </a:t>
            </a:r>
            <a:r>
              <a:rPr lang="fr-FR" dirty="0" err="1"/>
              <a:t>strong</a:t>
            </a:r>
            <a:r>
              <a:rPr lang="fr-FR" dirty="0"/>
              <a:t> alignement </a:t>
            </a:r>
            <a:r>
              <a:rPr lang="fr-FR" dirty="0" err="1"/>
              <a:t>with</a:t>
            </a:r>
            <a:r>
              <a:rPr lang="fr-FR" dirty="0"/>
              <a:t> EOSC mission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3837FD6-9FB8-9543-B7A8-74DAADE8CC16}"/>
              </a:ext>
            </a:extLst>
          </p:cNvPr>
          <p:cNvSpPr txBox="1"/>
          <p:nvPr/>
        </p:nvSpPr>
        <p:spPr>
          <a:xfrm>
            <a:off x="517467" y="3241283"/>
            <a:ext cx="623893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SzPct val="80000"/>
              <a:buFont typeface="Courier New" panose="02070309020205020404" pitchFamily="49" charset="0"/>
              <a:buChar char="o"/>
            </a:pPr>
            <a:r>
              <a:rPr lang="fr-FR" b="1" dirty="0"/>
              <a:t>Transfer of «good </a:t>
            </a:r>
            <a:r>
              <a:rPr lang="fr-FR" b="1" dirty="0" err="1"/>
              <a:t>scientific</a:t>
            </a:r>
            <a:r>
              <a:rPr lang="fr-FR" b="1" dirty="0"/>
              <a:t> practice» to </a:t>
            </a:r>
            <a:r>
              <a:rPr lang="fr-FR" b="1" dirty="0" err="1"/>
              <a:t>algorithmic</a:t>
            </a:r>
            <a:r>
              <a:rPr lang="fr-FR" b="1" dirty="0"/>
              <a:t> </a:t>
            </a:r>
            <a:r>
              <a:rPr lang="fr-FR" b="1" dirty="0" err="1"/>
              <a:t>research</a:t>
            </a:r>
            <a:r>
              <a:rPr lang="fr-FR" b="1" dirty="0"/>
              <a:t>: </a:t>
            </a:r>
            <a:r>
              <a:rPr lang="fr-FR" dirty="0"/>
              <a:t>e.g. </a:t>
            </a:r>
            <a:r>
              <a:rPr lang="fr-FR" dirty="0" err="1"/>
              <a:t>complicated</a:t>
            </a:r>
            <a:r>
              <a:rPr lang="fr-FR" dirty="0"/>
              <a:t> </a:t>
            </a:r>
            <a:r>
              <a:rPr lang="fr-FR" dirty="0" err="1"/>
              <a:t>systems</a:t>
            </a:r>
            <a:r>
              <a:rPr lang="fr-FR" dirty="0"/>
              <a:t> (</a:t>
            </a:r>
            <a:r>
              <a:rPr lang="fr-FR" dirty="0" err="1"/>
              <a:t>eg</a:t>
            </a:r>
            <a:r>
              <a:rPr lang="fr-FR" dirty="0"/>
              <a:t>. an </a:t>
            </a:r>
            <a:r>
              <a:rPr lang="fr-FR" dirty="0" err="1"/>
              <a:t>aircraft</a:t>
            </a:r>
            <a:r>
              <a:rPr lang="fr-FR" dirty="0"/>
              <a:t>) </a:t>
            </a:r>
            <a:r>
              <a:rPr lang="fr-FR" dirty="0" err="1"/>
              <a:t>became</a:t>
            </a:r>
            <a:r>
              <a:rPr lang="fr-FR" dirty="0"/>
              <a:t> </a:t>
            </a:r>
            <a:r>
              <a:rPr lang="fr-FR" dirty="0" err="1"/>
              <a:t>safe</a:t>
            </a:r>
            <a:r>
              <a:rPr lang="fr-FR" dirty="0"/>
              <a:t> </a:t>
            </a:r>
            <a:r>
              <a:rPr lang="fr-FR" dirty="0" err="1"/>
              <a:t>because</a:t>
            </a:r>
            <a:r>
              <a:rPr lang="fr-FR" dirty="0"/>
              <a:t> of engineering and </a:t>
            </a:r>
            <a:r>
              <a:rPr lang="fr-FR" dirty="0" err="1"/>
              <a:t>regulations</a:t>
            </a:r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178B4D4B-5558-0242-8DE9-F465A2EA0239}"/>
              </a:ext>
            </a:extLst>
          </p:cNvPr>
          <p:cNvGrpSpPr/>
          <p:nvPr/>
        </p:nvGrpSpPr>
        <p:grpSpPr>
          <a:xfrm>
            <a:off x="931243" y="5338800"/>
            <a:ext cx="3574288" cy="1343236"/>
            <a:chOff x="3982720" y="5068340"/>
            <a:chExt cx="3688080" cy="136345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BF317840-60D4-1F47-BBAE-25089B3EA3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2720" y="5352406"/>
              <a:ext cx="3688080" cy="1079391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FF01E03-2408-3940-AF1E-63B89E33C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9847" y="5068340"/>
              <a:ext cx="1364473" cy="325470"/>
            </a:xfrm>
            <a:prstGeom prst="rect">
              <a:avLst/>
            </a:prstGeom>
          </p:spPr>
        </p:pic>
      </p:grpSp>
      <p:sp>
        <p:nvSpPr>
          <p:cNvPr id="4" name="ZoneTexte 11">
            <a:extLst>
              <a:ext uri="{FF2B5EF4-FFF2-40B4-BE49-F238E27FC236}">
                <a16:creationId xmlns:a16="http://schemas.microsoft.com/office/drawing/2014/main" id="{CC4EE427-BF3B-F87A-4DFD-FDBF019537B3}"/>
              </a:ext>
            </a:extLst>
          </p:cNvPr>
          <p:cNvSpPr txBox="1"/>
          <p:nvPr/>
        </p:nvSpPr>
        <p:spPr>
          <a:xfrm>
            <a:off x="517467" y="2089107"/>
            <a:ext cx="623893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SzPct val="80000"/>
              <a:buFont typeface="Courier New" panose="02070309020205020404" pitchFamily="49" charset="0"/>
              <a:buChar char="o"/>
            </a:pPr>
            <a:r>
              <a:rPr lang="fr-FR" b="1" dirty="0" err="1"/>
              <a:t>Mechanistic</a:t>
            </a:r>
            <a:r>
              <a:rPr lang="fr-FR" b="1" dirty="0"/>
              <a:t> </a:t>
            </a:r>
            <a:r>
              <a:rPr lang="fr-FR" b="1" dirty="0" err="1"/>
              <a:t>models</a:t>
            </a:r>
            <a:r>
              <a:rPr lang="fr-FR" b="1" dirty="0"/>
              <a:t> as </a:t>
            </a:r>
            <a:r>
              <a:rPr lang="fr-FR" b="1" dirty="0" err="1"/>
              <a:t>current</a:t>
            </a:r>
            <a:r>
              <a:rPr lang="fr-FR" b="1" dirty="0"/>
              <a:t> </a:t>
            </a:r>
            <a:r>
              <a:rPr lang="fr-FR" b="1" dirty="0" err="1"/>
              <a:t>knowledge</a:t>
            </a:r>
            <a:r>
              <a:rPr lang="fr-FR" b="1" dirty="0"/>
              <a:t>: </a:t>
            </a:r>
            <a:r>
              <a:rPr lang="fr-FR" dirty="0" err="1"/>
              <a:t>models</a:t>
            </a:r>
            <a:r>
              <a:rPr lang="fr-FR" dirty="0"/>
              <a:t> and simulation in ESS </a:t>
            </a:r>
            <a:r>
              <a:rPr lang="fr-FR" dirty="0" err="1"/>
              <a:t>reflect</a:t>
            </a:r>
            <a:r>
              <a:rPr lang="fr-FR" dirty="0"/>
              <a:t> the </a:t>
            </a:r>
            <a:r>
              <a:rPr lang="fr-FR" dirty="0" err="1"/>
              <a:t>current</a:t>
            </a:r>
            <a:r>
              <a:rPr lang="fr-FR" dirty="0"/>
              <a:t> state of </a:t>
            </a:r>
            <a:r>
              <a:rPr lang="fr-FR" dirty="0" err="1"/>
              <a:t>scientific</a:t>
            </a:r>
            <a:r>
              <a:rPr lang="fr-FR" dirty="0"/>
              <a:t> </a:t>
            </a:r>
            <a:r>
              <a:rPr lang="fr-FR" dirty="0" err="1"/>
              <a:t>knowlegde</a:t>
            </a:r>
            <a:r>
              <a:rPr lang="fr-FR" dirty="0"/>
              <a:t>  (in </a:t>
            </a:r>
            <a:r>
              <a:rPr lang="fr-FR" dirty="0" err="1"/>
              <a:t>particular</a:t>
            </a:r>
            <a:r>
              <a:rPr lang="fr-FR" dirty="0"/>
              <a:t>, the respect </a:t>
            </a:r>
            <a:r>
              <a:rPr lang="fr-FR" dirty="0" err="1"/>
              <a:t>physical</a:t>
            </a:r>
            <a:r>
              <a:rPr lang="fr-FR" dirty="0"/>
              <a:t> </a:t>
            </a:r>
            <a:r>
              <a:rPr lang="fr-FR" dirty="0" err="1"/>
              <a:t>laws</a:t>
            </a:r>
            <a:r>
              <a:rPr lang="fr-FR" dirty="0"/>
              <a:t>)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22CCD7D-8EFC-8F98-5A32-74EA6EAC8AA8}"/>
              </a:ext>
            </a:extLst>
          </p:cNvPr>
          <p:cNvGrpSpPr/>
          <p:nvPr/>
        </p:nvGrpSpPr>
        <p:grpSpPr>
          <a:xfrm>
            <a:off x="7046582" y="1908966"/>
            <a:ext cx="4627951" cy="3496695"/>
            <a:chOff x="7199263" y="2006865"/>
            <a:chExt cx="4627951" cy="3496695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2DF18DFC-A79A-0A4D-C833-8F9320479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99263" y="2006865"/>
              <a:ext cx="4627951" cy="3428999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A3066264-0F5D-ABB7-B22B-A61B6E947705}"/>
                </a:ext>
              </a:extLst>
            </p:cNvPr>
            <p:cNvSpPr txBox="1"/>
            <p:nvPr/>
          </p:nvSpPr>
          <p:spPr>
            <a:xfrm>
              <a:off x="8703720" y="5226561"/>
              <a:ext cx="29708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C.K. Reddy &amp; P. </a:t>
              </a:r>
              <a:r>
                <a:rPr lang="de-DE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Shojaee</a:t>
              </a:r>
              <a:r>
                <a:rPr lang="de-DE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arXiv:2412.11427v2</a:t>
              </a:r>
            </a:p>
          </p:txBody>
        </p:sp>
      </p:grpSp>
      <p:sp>
        <p:nvSpPr>
          <p:cNvPr id="18" name="Titre 2">
            <a:extLst>
              <a:ext uri="{FF2B5EF4-FFF2-40B4-BE49-F238E27FC236}">
                <a16:creationId xmlns:a16="http://schemas.microsoft.com/office/drawing/2014/main" id="{165B0245-A7F3-7F27-E4A7-0FB5E2928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4773" y="293103"/>
            <a:ext cx="8888981" cy="603887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rgbClr val="07668D"/>
                </a:solidFill>
                <a:latin typeface="Corbel" panose="020B0503020204020204" pitchFamily="34" charset="0"/>
              </a:rPr>
              <a:t>AI and Software within EOSC: a few statements for ESS </a:t>
            </a:r>
          </a:p>
        </p:txBody>
      </p:sp>
    </p:spTree>
    <p:extLst>
      <p:ext uri="{BB962C8B-B14F-4D97-AF65-F5344CB8AC3E}">
        <p14:creationId xmlns:p14="http://schemas.microsoft.com/office/powerpoint/2010/main" val="9081104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EOSC-167323429-153731</_dlc_DocId>
    <_dlc_DocIdUrl xmlns="f0f4a6ae-13a5-4397-80f3-aea8e9f411f0">
      <Url>https://europeanopensciencecloud.sharepoint.com/sites/Data/_layouts/15/DocIdRedir.aspx?ID=EOSC-167323429-153731</Url>
      <Description>EOSC-167323429-153731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4255823-CCE3-424C-B15A-EC532DE51D36}"/>
</file>

<file path=customXml/itemProps2.xml><?xml version="1.0" encoding="utf-8"?>
<ds:datastoreItem xmlns:ds="http://schemas.openxmlformats.org/officeDocument/2006/customXml" ds:itemID="{4E17D320-EFAE-41EC-96BA-3AF385701DD5}"/>
</file>

<file path=customXml/itemProps3.xml><?xml version="1.0" encoding="utf-8"?>
<ds:datastoreItem xmlns:ds="http://schemas.openxmlformats.org/officeDocument/2006/customXml" ds:itemID="{843FC8CA-971F-4626-8C0E-7A3C268663C2}"/>
</file>

<file path=customXml/itemProps4.xml><?xml version="1.0" encoding="utf-8"?>
<ds:datastoreItem xmlns:ds="http://schemas.openxmlformats.org/officeDocument/2006/customXml" ds:itemID="{0AF223D1-8114-47E7-965F-52DAAECA29B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784</Words>
  <Application>Microsoft Macintosh PowerPoint</Application>
  <PresentationFormat>Grand écran</PresentationFormat>
  <Paragraphs>87</Paragraphs>
  <Slides>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7" baseType="lpstr">
      <vt:lpstr>Arial</vt:lpstr>
      <vt:lpstr>Calibri</vt:lpstr>
      <vt:lpstr>Calibri Light</vt:lpstr>
      <vt:lpstr>Corbel</vt:lpstr>
      <vt:lpstr>Courier New</vt:lpstr>
      <vt:lpstr>Quicksand</vt:lpstr>
      <vt:lpstr>Roboto</vt:lpstr>
      <vt:lpstr>Roboto Light</vt:lpstr>
      <vt:lpstr>Times New Roman</vt:lpstr>
      <vt:lpstr>Wingdings</vt:lpstr>
      <vt:lpstr>Thème Office</vt:lpstr>
      <vt:lpstr>Présentation PowerPoint</vt:lpstr>
      <vt:lpstr>A transnational, European collaboration in the Earth system sciences</vt:lpstr>
      <vt:lpstr>The Data Terra Node beyond EOSC</vt:lpstr>
      <vt:lpstr>AI and Software within EOSC: a few statements for ESS </vt:lpstr>
      <vt:lpstr>AI and Software within EOSC: a few statements for ESS </vt:lpstr>
      <vt:lpstr>AI and Software within EOSC: a few statements for ESS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EOST / CNRS</dc:creator>
  <cp:lastModifiedBy>EOST / CNRS</cp:lastModifiedBy>
  <cp:revision>25</cp:revision>
  <cp:lastPrinted>2026-07-06T19:58:42Z</cp:lastPrinted>
  <dcterms:created xsi:type="dcterms:W3CDTF">2026-07-05T16:02:12Z</dcterms:created>
  <dcterms:modified xsi:type="dcterms:W3CDTF">2026-07-07T13:01:32Z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_dlc_DocIdItemGuid">
    <vt:lpwstr>fcd549b2-a0fe-4c2a-acb6-b6ccb959237c</vt:lpwstr>
  </property>
</Properties>
</file>