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webextensions/webextension1.xml" ContentType="application/vnd.ms-office.webextension+xml"/>
  <Override PartName="/ppt/webextensions/taskpanes.xml" ContentType="application/vnd.ms-office.webextensiontaskpan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5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62DA5"/>
    <a:srgbClr val="09213C"/>
    <a:srgbClr val="08182D"/>
    <a:srgbClr val="081B30"/>
    <a:srgbClr val="0A223C"/>
    <a:srgbClr val="081E37"/>
    <a:srgbClr val="08213B"/>
    <a:srgbClr val="09192F"/>
    <a:srgbClr val="092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9"/>
    <p:restoredTop sz="94658"/>
  </p:normalViewPr>
  <p:slideViewPr>
    <p:cSldViewPr snapToGrid="0" snapToObjects="1">
      <p:cViewPr varScale="1">
        <p:scale>
          <a:sx n="112" d="100"/>
          <a:sy n="112" d="100"/>
        </p:scale>
        <p:origin x="216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4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5">
            <a:extLst>
              <a:ext uri="{FF2B5EF4-FFF2-40B4-BE49-F238E27FC236}">
                <a16:creationId xmlns:a16="http://schemas.microsoft.com/office/drawing/2014/main" id="{7FA2E352-4B61-E0D7-E3B5-1B17F2355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02548" y="320040"/>
            <a:ext cx="4556051" cy="98488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lang="en-US" sz="3200" b="1" i="0" dirty="0">
                <a:solidFill>
                  <a:srgbClr val="FFFFFF"/>
                </a:solidFill>
                <a:latin typeface="Calibri"/>
              </a:rPr>
              <a:t>Services and capabilities for the EOSC Federation</a:t>
            </a:r>
            <a:endParaRPr sz="3200" b="1" i="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2960" y="1348406"/>
            <a:ext cx="4895849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lang="en-US" sz="2400" b="0" i="1" dirty="0">
                <a:solidFill>
                  <a:srgbClr val="2DD4BF"/>
                </a:solidFill>
                <a:latin typeface="Calibri"/>
              </a:rPr>
              <a:t>Ice-breaking presentation</a:t>
            </a:r>
            <a:endParaRPr sz="2400" b="0" i="1" dirty="0">
              <a:solidFill>
                <a:srgbClr val="2DD4BF"/>
              </a:solidFill>
              <a:latin typeface="Calibri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22960" y="2011680"/>
            <a:ext cx="10835640" cy="356616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0">
                <a:srgbClr val="09192F"/>
              </a:gs>
              <a:gs pos="61000">
                <a:srgbClr val="00B0F0">
                  <a:alpha val="49305"/>
                </a:srgbClr>
              </a:gs>
              <a:gs pos="99000">
                <a:srgbClr val="00B0F0"/>
              </a:gs>
            </a:gsLst>
            <a:lin ang="0" scaled="1"/>
            <a:tileRect/>
          </a:gradFill>
          <a:ln/>
          <a:effectLst>
            <a:outerShdw blurRad="228600" dist="76200" algn="l" rotWithShape="0">
              <a:schemeClr val="bg1">
                <a:lumMod val="85000"/>
                <a:alpha val="40000"/>
              </a:scheme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143000" y="2331720"/>
            <a:ext cx="10226040" cy="164147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lang="it-IT" sz="2800" b="1" i="0" dirty="0">
                <a:solidFill>
                  <a:srgbClr val="FFFFFF"/>
                </a:solidFill>
                <a:latin typeface="+mj-lt"/>
              </a:rPr>
              <a:t>EOSC-Marine</a:t>
            </a:r>
            <a:br>
              <a:rPr lang="it-IT" sz="2800" b="1" i="0" dirty="0">
                <a:solidFill>
                  <a:srgbClr val="FFFFFF"/>
                </a:solidFill>
                <a:latin typeface="+mj-lt"/>
              </a:rPr>
            </a:br>
            <a:r>
              <a:rPr lang="en-US" sz="2400" dirty="0" err="1">
                <a:solidFill>
                  <a:schemeClr val="bg1"/>
                </a:solidFill>
                <a:latin typeface="+mj-lt"/>
              </a:rPr>
              <a:t>Operationalising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the European Digital Twin Ocean Node</a:t>
            </a:r>
          </a:p>
          <a:p>
            <a:pPr algn="ctr">
              <a:spcAft>
                <a:spcPts val="400"/>
              </a:spcAft>
            </a:pPr>
            <a:endParaRPr lang="en-US" sz="2400" b="1" dirty="0">
              <a:solidFill>
                <a:schemeClr val="bg1">
                  <a:lumMod val="95000"/>
                </a:schemeClr>
              </a:solidFill>
              <a:latin typeface="+mj-lt"/>
            </a:endParaRPr>
          </a:p>
          <a:p>
            <a:pPr algn="ctr">
              <a:spcAft>
                <a:spcPts val="400"/>
              </a:spcAft>
            </a:pP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Bridging Ocean Science and the European Open Science Cloud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77553" y="4801707"/>
            <a:ext cx="9956934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lang="it-IT" b="0" i="0" dirty="0">
                <a:solidFill>
                  <a:schemeClr val="bg1"/>
                </a:solidFill>
                <a:latin typeface="Calibri"/>
              </a:rPr>
              <a:t>Pasquale Pagano</a:t>
            </a:r>
            <a:br>
              <a:rPr lang="it-IT" b="0" i="0" dirty="0">
                <a:solidFill>
                  <a:schemeClr val="bg1"/>
                </a:solidFill>
                <a:latin typeface="Calibri"/>
              </a:rPr>
            </a:br>
            <a:r>
              <a:rPr lang="it-IT" b="0" i="0" dirty="0">
                <a:solidFill>
                  <a:schemeClr val="bg1"/>
                </a:solidFill>
                <a:latin typeface="Calibri"/>
              </a:rPr>
              <a:t>D4Science, CNR</a:t>
            </a:r>
            <a:endParaRPr b="0" i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88575" y="6473952"/>
            <a:ext cx="19202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400"/>
              </a:spcAft>
            </a:pPr>
            <a:r>
              <a:rPr sz="1000" b="0" i="1" dirty="0">
                <a:solidFill>
                  <a:srgbClr val="94A3B8"/>
                </a:solidFill>
                <a:latin typeface="Calibri"/>
              </a:rPr>
              <a:t>EOSC-Marine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876AF-48BF-678F-EC2D-1D3A3494F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5">
            <a:extLst>
              <a:ext uri="{FF2B5EF4-FFF2-40B4-BE49-F238E27FC236}">
                <a16:creationId xmlns:a16="http://schemas.microsoft.com/office/drawing/2014/main" id="{02CF41DF-09B2-A2A7-9CCA-9C6A8359B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57029A-8B2F-6249-5EDD-16026FB24F87}"/>
              </a:ext>
            </a:extLst>
          </p:cNvPr>
          <p:cNvSpPr txBox="1"/>
          <p:nvPr/>
        </p:nvSpPr>
        <p:spPr>
          <a:xfrm>
            <a:off x="5018566" y="378837"/>
            <a:ext cx="6640033" cy="49244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3200" b="1" i="0" dirty="0">
                <a:solidFill>
                  <a:srgbClr val="FFFFFF"/>
                </a:solidFill>
                <a:latin typeface="Calibri"/>
              </a:rPr>
              <a:t>Infrastructure vs. Substance: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567647-1F3D-BACA-AF0E-9C6484FA607F}"/>
              </a:ext>
            </a:extLst>
          </p:cNvPr>
          <p:cNvSpPr txBox="1"/>
          <p:nvPr/>
        </p:nvSpPr>
        <p:spPr>
          <a:xfrm>
            <a:off x="5018566" y="801255"/>
            <a:ext cx="6640033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Finding the Common Ground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DD93F9-B63F-A9CA-A48D-C6D5BB3E8E3B}"/>
              </a:ext>
            </a:extLst>
          </p:cNvPr>
          <p:cNvSpPr txBox="1"/>
          <p:nvPr/>
        </p:nvSpPr>
        <p:spPr>
          <a:xfrm>
            <a:off x="502920" y="1298448"/>
            <a:ext cx="11155680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400" b="0" i="1" dirty="0">
                <a:solidFill>
                  <a:srgbClr val="2DD4BF"/>
                </a:solidFill>
                <a:latin typeface="Calibri"/>
              </a:rPr>
              <a:t>Where do core EOSC capabilities and thematic projects intersect?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790C2FD-1D93-8520-9A57-BE0A64D008D5}"/>
              </a:ext>
            </a:extLst>
          </p:cNvPr>
          <p:cNvSpPr/>
          <p:nvPr/>
        </p:nvSpPr>
        <p:spPr>
          <a:xfrm>
            <a:off x="822960" y="2011680"/>
            <a:ext cx="4114800" cy="356616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0">
                <a:srgbClr val="09192F"/>
              </a:gs>
              <a:gs pos="61000">
                <a:srgbClr val="00B0F0">
                  <a:alpha val="49305"/>
                </a:srgbClr>
              </a:gs>
              <a:gs pos="99000">
                <a:srgbClr val="00B0F0"/>
              </a:gs>
            </a:gsLst>
            <a:lin ang="0" scaled="1"/>
            <a:tileRect/>
          </a:gradFill>
          <a:ln/>
          <a:effectLst>
            <a:outerShdw blurRad="228600" dist="76200" algn="l" rotWithShape="0">
              <a:schemeClr val="bg1">
                <a:lumMod val="85000"/>
                <a:alpha val="40000"/>
              </a:scheme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5A5ED7-338E-CAB5-9532-7F84D188228B}"/>
              </a:ext>
            </a:extLst>
          </p:cNvPr>
          <p:cNvSpPr txBox="1"/>
          <p:nvPr/>
        </p:nvSpPr>
        <p:spPr>
          <a:xfrm>
            <a:off x="1143000" y="2331720"/>
            <a:ext cx="3474720" cy="91307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The Engine</a:t>
            </a:r>
          </a:p>
          <a:p>
            <a:pPr algn="ctr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(Infrastructure)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2B63FC-E955-A837-9971-913A8F439046}"/>
              </a:ext>
            </a:extLst>
          </p:cNvPr>
          <p:cNvSpPr txBox="1"/>
          <p:nvPr/>
        </p:nvSpPr>
        <p:spPr>
          <a:xfrm>
            <a:off x="1188720" y="4343400"/>
            <a:ext cx="33832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b="0" i="0" dirty="0">
                <a:solidFill>
                  <a:schemeClr val="bg1"/>
                </a:solidFill>
                <a:latin typeface="Calibri"/>
              </a:rPr>
              <a:t>Designing scalable core systems (EOSC, </a:t>
            </a:r>
            <a:r>
              <a:rPr lang="it-IT" b="0" i="0" dirty="0">
                <a:solidFill>
                  <a:schemeClr val="bg1"/>
                </a:solidFill>
                <a:latin typeface="Calibri"/>
              </a:rPr>
              <a:t>D4Science, </a:t>
            </a:r>
            <a:r>
              <a:rPr b="0" i="0" dirty="0">
                <a:solidFill>
                  <a:schemeClr val="bg1"/>
                </a:solidFill>
                <a:latin typeface="Calibri"/>
              </a:rPr>
              <a:t>EDITO).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D83D800-7A8E-8EFA-F985-282B7009A3D5}"/>
              </a:ext>
            </a:extLst>
          </p:cNvPr>
          <p:cNvSpPr/>
          <p:nvPr/>
        </p:nvSpPr>
        <p:spPr>
          <a:xfrm>
            <a:off x="7223760" y="2011680"/>
            <a:ext cx="4114800" cy="3566160"/>
          </a:xfrm>
          <a:prstGeom prst="roundRect">
            <a:avLst>
              <a:gd name="adj" fmla="val 5000"/>
            </a:avLst>
          </a:prstGeom>
          <a:gradFill flip="none" rotWithShape="1">
            <a:gsLst>
              <a:gs pos="0">
                <a:srgbClr val="09192F"/>
              </a:gs>
              <a:gs pos="55000">
                <a:srgbClr val="00B0F0">
                  <a:alpha val="56000"/>
                </a:srgbClr>
              </a:gs>
              <a:gs pos="100000">
                <a:srgbClr val="00B0F0"/>
              </a:gs>
            </a:gsLst>
            <a:lin ang="10800000" scaled="1"/>
            <a:tileRect/>
          </a:gradFill>
          <a:ln/>
          <a:effectLst>
            <a:outerShdw blurRad="228600" dist="76200" dir="10800000" algn="r" rotWithShape="0">
              <a:schemeClr val="bg1">
                <a:lumMod val="95000"/>
                <a:alpha val="40000"/>
              </a:scheme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C55796-0DDB-9967-EC54-2050A0FFBC32}"/>
              </a:ext>
            </a:extLst>
          </p:cNvPr>
          <p:cNvSpPr txBox="1"/>
          <p:nvPr/>
        </p:nvSpPr>
        <p:spPr>
          <a:xfrm>
            <a:off x="7543800" y="2331720"/>
            <a:ext cx="3474720" cy="91307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800" b="1" i="0">
                <a:solidFill>
                  <a:srgbClr val="FFFFFF"/>
                </a:solidFill>
                <a:latin typeface="Calibri"/>
              </a:rPr>
              <a:t>The Fuel</a:t>
            </a:r>
          </a:p>
          <a:p>
            <a:pPr algn="ctr">
              <a:spcAft>
                <a:spcPts val="400"/>
              </a:spcAft>
            </a:pPr>
            <a:r>
              <a:rPr sz="2800" b="1" i="0">
                <a:solidFill>
                  <a:srgbClr val="FFFFFF"/>
                </a:solidFill>
                <a:latin typeface="Calibri"/>
              </a:rPr>
              <a:t>(Substance)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58F74-898D-FDC4-B7B4-A3D079F5BA00}"/>
              </a:ext>
            </a:extLst>
          </p:cNvPr>
          <p:cNvSpPr txBox="1"/>
          <p:nvPr/>
        </p:nvSpPr>
        <p:spPr>
          <a:xfrm>
            <a:off x="7589520" y="4343400"/>
            <a:ext cx="33832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b="0" i="0" dirty="0">
                <a:solidFill>
                  <a:schemeClr val="bg1"/>
                </a:solidFill>
                <a:latin typeface="Calibri"/>
              </a:rPr>
              <a:t>Providing FAIR data, high-TRL models, and workflows (</a:t>
            </a:r>
            <a:r>
              <a:rPr b="0" i="0" dirty="0" err="1">
                <a:solidFill>
                  <a:schemeClr val="bg1"/>
                </a:solidFill>
                <a:latin typeface="Calibri"/>
              </a:rPr>
              <a:t>EMODnet</a:t>
            </a:r>
            <a:r>
              <a:rPr b="0" i="0" dirty="0">
                <a:solidFill>
                  <a:schemeClr val="bg1"/>
                </a:solidFill>
                <a:latin typeface="Calibri"/>
              </a:rPr>
              <a:t>, Copernicus Marine, Research Infrastructures).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33575DE-B777-EC73-306D-447C60EF880C}"/>
              </a:ext>
            </a:extLst>
          </p:cNvPr>
          <p:cNvGrpSpPr/>
          <p:nvPr/>
        </p:nvGrpSpPr>
        <p:grpSpPr>
          <a:xfrm>
            <a:off x="3817260" y="3280017"/>
            <a:ext cx="4206240" cy="1051560"/>
            <a:chOff x="3817260" y="3280017"/>
            <a:chExt cx="4206240" cy="1051560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6B3738DF-3ECD-3CC0-6A5A-49D4BB8D4590}"/>
                </a:ext>
              </a:extLst>
            </p:cNvPr>
            <p:cNvSpPr/>
            <p:nvPr/>
          </p:nvSpPr>
          <p:spPr>
            <a:xfrm>
              <a:off x="3817260" y="3280017"/>
              <a:ext cx="4206240" cy="1051560"/>
            </a:xfrm>
            <a:prstGeom prst="roundRect">
              <a:avLst>
                <a:gd name="adj" fmla="val 12000"/>
              </a:avLst>
            </a:prstGeom>
            <a:solidFill>
              <a:srgbClr val="00B0F0"/>
            </a:solidFill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BA270A7-774B-FCDF-88F0-A0193108FC3E}"/>
                </a:ext>
              </a:extLst>
            </p:cNvPr>
            <p:cNvSpPr txBox="1"/>
            <p:nvPr/>
          </p:nvSpPr>
          <p:spPr>
            <a:xfrm>
              <a:off x="4000140" y="3284045"/>
              <a:ext cx="3840479" cy="246221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sz="1600" b="1" i="0" dirty="0">
                  <a:solidFill>
                    <a:srgbClr val="FFFFFF"/>
                  </a:solidFill>
                  <a:latin typeface="Calibri"/>
                </a:rPr>
                <a:t>The Shared Technical Base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1938DB9-BED3-6650-319F-07019F7D7A66}"/>
                </a:ext>
              </a:extLst>
            </p:cNvPr>
            <p:cNvSpPr txBox="1"/>
            <p:nvPr/>
          </p:nvSpPr>
          <p:spPr>
            <a:xfrm>
              <a:off x="4259142" y="3526234"/>
              <a:ext cx="3322474" cy="738664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ctr">
                <a:spcAft>
                  <a:spcPts val="400"/>
                </a:spcAft>
              </a:pPr>
              <a:r>
                <a:rPr lang="en-IT" sz="1600" b="1" dirty="0">
                  <a:solidFill>
                    <a:srgbClr val="FFFF00"/>
                  </a:solidFill>
                </a:rPr>
                <a:t>•  </a:t>
              </a:r>
              <a:r>
                <a:rPr sz="1600" b="1" i="0" dirty="0">
                  <a:solidFill>
                    <a:srgbClr val="FFFF00"/>
                  </a:solidFill>
                  <a:latin typeface="Calibri"/>
                </a:rPr>
                <a:t>Scalable AAI  </a:t>
              </a:r>
              <a:br>
                <a:rPr lang="it-IT" sz="1600" b="1" i="0" dirty="0">
                  <a:solidFill>
                    <a:srgbClr val="FFFF00"/>
                  </a:solidFill>
                  <a:latin typeface="Calibri"/>
                </a:rPr>
              </a:br>
              <a:r>
                <a:rPr sz="1600" b="1" i="0" dirty="0">
                  <a:solidFill>
                    <a:srgbClr val="FFFF00"/>
                  </a:solidFill>
                  <a:latin typeface="Calibri"/>
                </a:rPr>
                <a:t>•  Predictable Metadata  </a:t>
              </a:r>
              <a:br>
                <a:rPr lang="it-IT" sz="1600" b="1" i="0" dirty="0">
                  <a:solidFill>
                    <a:srgbClr val="FFFF00"/>
                  </a:solidFill>
                  <a:latin typeface="Calibri"/>
                </a:rPr>
              </a:br>
              <a:r>
                <a:rPr sz="1600" b="1" i="0" dirty="0">
                  <a:solidFill>
                    <a:srgbClr val="FFFF00"/>
                  </a:solidFill>
                  <a:latin typeface="Calibri"/>
                </a:rPr>
                <a:t>•  Federated Discovery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F1A096C-C158-1947-5D85-251450D7DCC4}"/>
              </a:ext>
            </a:extLst>
          </p:cNvPr>
          <p:cNvGrpSpPr/>
          <p:nvPr/>
        </p:nvGrpSpPr>
        <p:grpSpPr>
          <a:xfrm>
            <a:off x="822960" y="5542002"/>
            <a:ext cx="10515600" cy="868680"/>
            <a:chOff x="822960" y="5542002"/>
            <a:chExt cx="10515600" cy="868680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10DAC4C6-A2C8-D3D4-AB19-48646C8074DD}"/>
                </a:ext>
              </a:extLst>
            </p:cNvPr>
            <p:cNvSpPr/>
            <p:nvPr/>
          </p:nvSpPr>
          <p:spPr>
            <a:xfrm>
              <a:off x="822960" y="5542002"/>
              <a:ext cx="10515600" cy="868680"/>
            </a:xfrm>
            <a:prstGeom prst="roundRect">
              <a:avLst>
                <a:gd name="adj" fmla="val 10000"/>
              </a:avLst>
            </a:prstGeom>
            <a:solidFill>
              <a:srgbClr val="2A1E1A"/>
            </a:solidFill>
            <a:ln w="19050">
              <a:solidFill>
                <a:srgbClr val="FF8A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8622786-CF87-5A26-2161-E98E61A27132}"/>
                </a:ext>
              </a:extLst>
            </p:cNvPr>
            <p:cNvSpPr/>
            <p:nvPr/>
          </p:nvSpPr>
          <p:spPr>
            <a:xfrm>
              <a:off x="1143000" y="5747742"/>
              <a:ext cx="457200" cy="457200"/>
            </a:xfrm>
            <a:prstGeom prst="ellipse">
              <a:avLst/>
            </a:prstGeom>
            <a:solidFill>
              <a:srgbClr val="FF8A6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sz="2000" b="1">
                  <a:solidFill>
                    <a:srgbClr val="0A1930"/>
                  </a:solidFill>
                  <a:latin typeface="Calibri"/>
                </a:rPr>
                <a:t>!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95EB2E2-512B-73D7-63E5-A9CC751B969C}"/>
                </a:ext>
              </a:extLst>
            </p:cNvPr>
            <p:cNvSpPr txBox="1"/>
            <p:nvPr/>
          </p:nvSpPr>
          <p:spPr>
            <a:xfrm>
              <a:off x="1828800" y="5717631"/>
              <a:ext cx="9235440" cy="55399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b="1" i="0" dirty="0">
                  <a:solidFill>
                    <a:srgbClr val="FF8A65"/>
                  </a:solidFill>
                  <a:latin typeface="Calibri"/>
                </a:rPr>
                <a:t>The Alignment Hazard: </a:t>
              </a:r>
              <a:r>
                <a:rPr b="0" i="0" dirty="0">
                  <a:solidFill>
                    <a:srgbClr val="FFFFFF"/>
                  </a:solidFill>
                  <a:latin typeface="Calibri"/>
                </a:rPr>
                <a:t>Technical alignment must not compound bureaucratic drag. </a:t>
              </a:r>
              <a:br>
                <a:rPr lang="it-IT" b="0" i="0" dirty="0">
                  <a:solidFill>
                    <a:srgbClr val="FFFFFF"/>
                  </a:solidFill>
                  <a:latin typeface="Calibri"/>
                </a:rPr>
              </a:br>
              <a:r>
                <a:rPr b="0" i="0" dirty="0">
                  <a:solidFill>
                    <a:srgbClr val="FFFFFF"/>
                  </a:solidFill>
                  <a:latin typeface="Calibri"/>
                </a:rPr>
                <a:t>Systems must enforce strict administrative interoperability without introducing user friction.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825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5">
            <a:extLst>
              <a:ext uri="{FF2B5EF4-FFF2-40B4-BE49-F238E27FC236}">
                <a16:creationId xmlns:a16="http://schemas.microsoft.com/office/drawing/2014/main" id="{0E819CCC-7265-57E8-785D-AF1CC0527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866D584C-FF2B-41B8-037B-374D0AD22C57}"/>
              </a:ext>
            </a:extLst>
          </p:cNvPr>
          <p:cNvSpPr/>
          <p:nvPr/>
        </p:nvSpPr>
        <p:spPr>
          <a:xfrm>
            <a:off x="159121" y="1710820"/>
            <a:ext cx="2989980" cy="4557963"/>
          </a:xfrm>
          <a:prstGeom prst="roundRect">
            <a:avLst>
              <a:gd name="adj" fmla="val 6000"/>
            </a:avLst>
          </a:prstGeom>
          <a:solidFill>
            <a:srgbClr val="162DA5"/>
          </a:solidFill>
          <a:ln w="15875">
            <a:solidFill>
              <a:srgbClr val="2DD4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667692" y="188594"/>
            <a:ext cx="6737399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The Virtual Research Environment (VRE)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67692" y="699540"/>
            <a:ext cx="6350827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1400" b="0" i="0" dirty="0">
                <a:solidFill>
                  <a:srgbClr val="C7D2DA"/>
                </a:solidFill>
                <a:latin typeface="Calibri"/>
              </a:rPr>
              <a:t>A web-based, collaborative workspace aggregating distributed data and HPC tools specifically tailored for marine science.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4877" y="1828800"/>
            <a:ext cx="2511309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400" b="1" i="0" dirty="0">
                <a:solidFill>
                  <a:srgbClr val="2DD4BF"/>
                </a:solidFill>
                <a:latin typeface="Calibri"/>
              </a:rPr>
              <a:t>Top Layer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4877" y="2157984"/>
            <a:ext cx="2794224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b="1" i="0" dirty="0">
                <a:solidFill>
                  <a:srgbClr val="FFFFFF"/>
                </a:solidFill>
                <a:latin typeface="Calibri"/>
              </a:rPr>
              <a:t>Operational Transparency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4877" y="2542032"/>
            <a:ext cx="2794224" cy="8309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b="0" i="0" dirty="0">
                <a:solidFill>
                  <a:schemeClr val="bg1">
                    <a:lumMod val="95000"/>
                  </a:schemeClr>
                </a:solidFill>
                <a:latin typeface="Calibri"/>
              </a:rPr>
              <a:t>Users see analytical tools and FAIR </a:t>
            </a:r>
            <a:r>
              <a:rPr lang="it-IT" b="0" i="0" dirty="0" err="1">
                <a:solidFill>
                  <a:schemeClr val="bg1">
                    <a:lumMod val="95000"/>
                  </a:schemeClr>
                </a:solidFill>
                <a:latin typeface="Calibri"/>
              </a:rPr>
              <a:t>resources</a:t>
            </a:r>
            <a:r>
              <a:rPr b="0" i="0" dirty="0">
                <a:solidFill>
                  <a:schemeClr val="bg1">
                    <a:lumMod val="95000"/>
                  </a:schemeClr>
                </a:solidFill>
                <a:latin typeface="Calibri"/>
              </a:rPr>
              <a:t> with absolute clarity.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877" y="3668473"/>
            <a:ext cx="2794224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400" b="1" i="0" dirty="0">
                <a:solidFill>
                  <a:srgbClr val="2DD4BF"/>
                </a:solidFill>
                <a:latin typeface="Calibri"/>
              </a:rPr>
              <a:t>Middle Layer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4877" y="3997657"/>
            <a:ext cx="2794224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b="1" i="0" dirty="0">
                <a:solidFill>
                  <a:srgbClr val="FFFFFF"/>
                </a:solidFill>
                <a:latin typeface="Calibri"/>
              </a:rPr>
              <a:t>The VRE Translation Layer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4877" y="4791456"/>
            <a:ext cx="2794224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400" b="1" i="0">
                <a:solidFill>
                  <a:srgbClr val="2DD4BF"/>
                </a:solidFill>
                <a:latin typeface="Calibri"/>
              </a:rPr>
              <a:t>Bottom Layer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4877" y="5120640"/>
            <a:ext cx="2794224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b="1" i="0" dirty="0">
                <a:solidFill>
                  <a:srgbClr val="FFFFFF"/>
                </a:solidFill>
                <a:latin typeface="Calibri"/>
              </a:rPr>
              <a:t>Infrastructure Opacity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877" y="5504688"/>
            <a:ext cx="2794224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b="0" i="0" dirty="0">
                <a:solidFill>
                  <a:schemeClr val="bg1">
                    <a:lumMod val="95000"/>
                  </a:schemeClr>
                </a:solidFill>
                <a:latin typeface="Calibri"/>
              </a:rPr>
              <a:t>D4Science, EDITO </a:t>
            </a:r>
            <a:r>
              <a:rPr b="0" i="0" dirty="0" err="1">
                <a:solidFill>
                  <a:schemeClr val="bg1">
                    <a:lumMod val="95000"/>
                  </a:schemeClr>
                </a:solidFill>
                <a:latin typeface="Calibri"/>
              </a:rPr>
              <a:t>datalakes</a:t>
            </a:r>
            <a:r>
              <a:rPr b="0" i="0" dirty="0">
                <a:solidFill>
                  <a:schemeClr val="bg1">
                    <a:lumMod val="95000"/>
                  </a:schemeClr>
                </a:solidFill>
                <a:latin typeface="Calibri"/>
              </a:rPr>
              <a:t>, and distributed HPC clusters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477632" y="1828800"/>
            <a:ext cx="2531183" cy="3172968"/>
          </a:xfrm>
          <a:prstGeom prst="roundRect">
            <a:avLst>
              <a:gd name="adj" fmla="val 6000"/>
            </a:avLst>
          </a:prstGeom>
          <a:solidFill>
            <a:srgbClr val="162DA5"/>
          </a:solidFill>
          <a:ln w="15875">
            <a:solidFill>
              <a:srgbClr val="2DD4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9601200" y="1803262"/>
            <a:ext cx="2329543" cy="55399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spcAft>
                <a:spcPts val="400"/>
              </a:spcAft>
            </a:pPr>
            <a:r>
              <a:rPr b="1" i="0" dirty="0">
                <a:solidFill>
                  <a:srgbClr val="FFFFFF"/>
                </a:solidFill>
                <a:latin typeface="Calibri"/>
              </a:rPr>
              <a:t>The Transparency Paradox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87697" y="2459736"/>
            <a:ext cx="2125362" cy="180049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600" b="1" i="0" dirty="0">
                <a:solidFill>
                  <a:srgbClr val="7DE8DC"/>
                </a:solidFill>
                <a:latin typeface="Calibri"/>
              </a:rPr>
              <a:t>Frictionless Collaboration:</a:t>
            </a:r>
          </a:p>
          <a:p>
            <a:pPr algn="l">
              <a:spcAft>
                <a:spcPts val="400"/>
              </a:spcAft>
            </a:pPr>
            <a:r>
              <a:rPr sz="1600" b="0" i="0" dirty="0">
                <a:solidFill>
                  <a:srgbClr val="C7D2DA"/>
                </a:solidFill>
                <a:latin typeface="Calibri"/>
              </a:rPr>
              <a:t>Single Sign-On (SSO) </a:t>
            </a:r>
            <a:br>
              <a:rPr lang="it-IT" sz="1600" b="0" i="0" dirty="0">
                <a:solidFill>
                  <a:srgbClr val="C7D2DA"/>
                </a:solidFill>
                <a:latin typeface="Calibri"/>
              </a:rPr>
            </a:br>
            <a:r>
              <a:rPr sz="1600" b="0" i="0" dirty="0">
                <a:solidFill>
                  <a:srgbClr val="C7D2DA"/>
                </a:solidFill>
                <a:latin typeface="Calibri"/>
              </a:rPr>
              <a:t>→ Access HPC </a:t>
            </a:r>
            <a:br>
              <a:rPr lang="it-IT" sz="1600" b="0" i="0" dirty="0">
                <a:solidFill>
                  <a:srgbClr val="C7D2DA"/>
                </a:solidFill>
                <a:latin typeface="Calibri"/>
              </a:rPr>
            </a:br>
            <a:r>
              <a:rPr sz="1600" b="0" i="0" dirty="0">
                <a:solidFill>
                  <a:srgbClr val="C7D2DA"/>
                </a:solidFill>
                <a:latin typeface="Calibri"/>
              </a:rPr>
              <a:t>→ Run Complex Models </a:t>
            </a:r>
            <a:br>
              <a:rPr lang="it-IT" sz="1600" b="0" i="0" dirty="0">
                <a:solidFill>
                  <a:srgbClr val="C7D2DA"/>
                </a:solidFill>
                <a:latin typeface="Calibri"/>
              </a:rPr>
            </a:br>
            <a:r>
              <a:rPr sz="1600" b="0" i="0" dirty="0">
                <a:solidFill>
                  <a:srgbClr val="C7D2DA"/>
                </a:solidFill>
                <a:latin typeface="Calibri"/>
              </a:rPr>
              <a:t>→ Share Workflows Securely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601200" y="5160788"/>
            <a:ext cx="2211859" cy="1107996"/>
          </a:xfrm>
          <a:prstGeom prst="rect">
            <a:avLst/>
          </a:prstGeom>
          <a:solidFill>
            <a:srgbClr val="09213C">
              <a:alpha val="69145"/>
            </a:srgbClr>
          </a:solidFill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b="1" i="1" dirty="0">
                <a:solidFill>
                  <a:srgbClr val="FFFF00"/>
                </a:solidFill>
                <a:latin typeface="Calibri"/>
              </a:rPr>
              <a:t>Background complexity (servers, APIs, compute nodes) is completely hidden.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76DF541-BB24-7B1C-7D6C-BDC16CDBDDEF}"/>
              </a:ext>
            </a:extLst>
          </p:cNvPr>
          <p:cNvGrpSpPr/>
          <p:nvPr/>
        </p:nvGrpSpPr>
        <p:grpSpPr>
          <a:xfrm>
            <a:off x="3297144" y="1225963"/>
            <a:ext cx="6021141" cy="5592208"/>
            <a:chOff x="3297144" y="1225963"/>
            <a:chExt cx="6021141" cy="5592208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6A79DDE-1A56-82CD-9B0F-696D1718D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2084"/>
            <a:stretch>
              <a:fillRect/>
            </a:stretch>
          </p:blipFill>
          <p:spPr>
            <a:xfrm>
              <a:off x="3297144" y="1234440"/>
              <a:ext cx="6021141" cy="5583731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A27468A-778A-1687-0215-6693C7C1E3EA}"/>
                </a:ext>
              </a:extLst>
            </p:cNvPr>
            <p:cNvSpPr/>
            <p:nvPr/>
          </p:nvSpPr>
          <p:spPr>
            <a:xfrm>
              <a:off x="3297144" y="1225963"/>
              <a:ext cx="1666742" cy="840581"/>
            </a:xfrm>
            <a:prstGeom prst="rect">
              <a:avLst/>
            </a:prstGeom>
            <a:gradFill flip="none" rotWithShape="1">
              <a:gsLst>
                <a:gs pos="53000">
                  <a:srgbClr val="08182D"/>
                </a:gs>
                <a:gs pos="100000">
                  <a:srgbClr val="09213C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5">
            <a:extLst>
              <a:ext uri="{FF2B5EF4-FFF2-40B4-BE49-F238E27FC236}">
                <a16:creationId xmlns:a16="http://schemas.microsoft.com/office/drawing/2014/main" id="{68051982-A376-D3CD-9C74-20EF9BD0B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76800" y="434340"/>
            <a:ext cx="6781800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Behind the Tap: Cloud-Native STAC Federation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007180" y="1083280"/>
            <a:ext cx="3840480" cy="5134641"/>
          </a:xfrm>
          <a:prstGeom prst="roundRect">
            <a:avLst>
              <a:gd name="adj" fmla="val 4000"/>
            </a:avLst>
          </a:prstGeom>
          <a:solidFill>
            <a:srgbClr val="162DA5"/>
          </a:solidFill>
          <a:ln w="15875">
            <a:solidFill>
              <a:srgbClr val="3A4A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19" name="TextBox 18"/>
          <p:cNvSpPr txBox="1"/>
          <p:nvPr/>
        </p:nvSpPr>
        <p:spPr>
          <a:xfrm>
            <a:off x="8281500" y="1469219"/>
            <a:ext cx="3291840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000" b="1" i="0" dirty="0">
                <a:solidFill>
                  <a:srgbClr val="FFFFFF"/>
                </a:solidFill>
                <a:latin typeface="Calibri"/>
              </a:rPr>
              <a:t>The Engine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81500" y="1926419"/>
            <a:ext cx="3291840" cy="92333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000" b="0" i="0" dirty="0" err="1">
                <a:solidFill>
                  <a:srgbClr val="7DE8DC"/>
                </a:solidFill>
                <a:latin typeface="Calibri"/>
              </a:rPr>
              <a:t>SpatioTemporal</a:t>
            </a:r>
            <a:r>
              <a:rPr sz="2000" b="0" i="0" dirty="0">
                <a:solidFill>
                  <a:srgbClr val="7DE8DC"/>
                </a:solidFill>
                <a:latin typeface="Calibri"/>
              </a:rPr>
              <a:t> Asset Catalog (STAC) </a:t>
            </a:r>
            <a:r>
              <a:rPr sz="2000" b="0" i="0" dirty="0">
                <a:solidFill>
                  <a:srgbClr val="C7D2DA"/>
                </a:solidFill>
                <a:latin typeface="Calibri"/>
              </a:rPr>
              <a:t>for cloud-native metadata federation.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81500" y="3435179"/>
            <a:ext cx="3291840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000" b="1" i="0">
                <a:solidFill>
                  <a:srgbClr val="FFFFFF"/>
                </a:solidFill>
                <a:latin typeface="Calibri"/>
              </a:rPr>
              <a:t>The Benefit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81500" y="3892379"/>
            <a:ext cx="3291840" cy="12311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000" b="0" i="0">
                <a:solidFill>
                  <a:srgbClr val="C7D2DA"/>
                </a:solidFill>
                <a:latin typeface="Calibri"/>
              </a:rPr>
              <a:t>Global discovery and seamless orchestration across </a:t>
            </a:r>
            <a:r>
              <a:rPr sz="2000" b="1" i="0">
                <a:solidFill>
                  <a:srgbClr val="7DE8DC"/>
                </a:solidFill>
                <a:latin typeface="Calibri"/>
              </a:rPr>
              <a:t>10M+ federated datasets</a:t>
            </a:r>
            <a:r>
              <a:rPr sz="2000" b="0" i="0">
                <a:solidFill>
                  <a:srgbClr val="C7D2DA"/>
                </a:solidFill>
                <a:latin typeface="Calibri"/>
              </a:rPr>
              <a:t> without moving petabytes of data.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88575" y="6473952"/>
            <a:ext cx="19202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400"/>
              </a:spcAft>
            </a:pPr>
            <a:r>
              <a:rPr sz="1000" b="0" i="1">
                <a:solidFill>
                  <a:srgbClr val="94A3B8"/>
                </a:solidFill>
                <a:latin typeface="Calibri"/>
              </a:rPr>
              <a:t>EOSC-Marine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6FA5C17-F350-0565-0438-6BF678486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1083280"/>
            <a:ext cx="7772400" cy="53906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5">
            <a:extLst>
              <a:ext uri="{FF2B5EF4-FFF2-40B4-BE49-F238E27FC236}">
                <a16:creationId xmlns:a16="http://schemas.microsoft.com/office/drawing/2014/main" id="{FD8C0E1C-E363-2CFB-38CE-E6FC3FE09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80535" y="475037"/>
            <a:ext cx="6720840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Proving the Model: The 'Fuel' in Action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F30291A-BCFB-A2D8-B8B6-BAB33C6ECF91}"/>
              </a:ext>
            </a:extLst>
          </p:cNvPr>
          <p:cNvSpPr txBox="1"/>
          <p:nvPr/>
        </p:nvSpPr>
        <p:spPr>
          <a:xfrm>
            <a:off x="5090007" y="3291840"/>
            <a:ext cx="2011680" cy="457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1700" b="1" i="0" dirty="0">
                <a:solidFill>
                  <a:srgbClr val="FFFFFF"/>
                </a:solidFill>
                <a:latin typeface="Calibri"/>
              </a:rPr>
              <a:t>TRL 8 - 9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4A321D5-FBBA-292A-6A96-C66AE16463A3}"/>
              </a:ext>
            </a:extLst>
          </p:cNvPr>
          <p:cNvSpPr txBox="1"/>
          <p:nvPr/>
        </p:nvSpPr>
        <p:spPr>
          <a:xfrm>
            <a:off x="5181447" y="3703320"/>
            <a:ext cx="1828800" cy="4821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1400" b="0" i="0" dirty="0">
                <a:solidFill>
                  <a:srgbClr val="B8C7D9"/>
                </a:solidFill>
                <a:latin typeface="Calibri"/>
              </a:rPr>
              <a:t>20TB Parallel</a:t>
            </a:r>
          </a:p>
          <a:p>
            <a:pPr algn="ctr">
              <a:spcAft>
                <a:spcPts val="400"/>
              </a:spcAft>
            </a:pPr>
            <a:r>
              <a:rPr sz="1400" b="0" i="0" dirty="0">
                <a:solidFill>
                  <a:srgbClr val="B8C7D9"/>
                </a:solidFill>
                <a:latin typeface="Calibri"/>
              </a:rPr>
              <a:t>Data Handling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9F1287-1D56-9C0C-8586-554E80A15A3B}"/>
              </a:ext>
            </a:extLst>
          </p:cNvPr>
          <p:cNvGrpSpPr/>
          <p:nvPr/>
        </p:nvGrpSpPr>
        <p:grpSpPr>
          <a:xfrm>
            <a:off x="0" y="1080328"/>
            <a:ext cx="12192000" cy="5740847"/>
            <a:chOff x="0" y="840298"/>
            <a:chExt cx="12192000" cy="5740847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2241D61-18AB-DB80-EB1F-C20968D94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/>
          </p:blipFill>
          <p:spPr>
            <a:xfrm>
              <a:off x="0" y="840298"/>
              <a:ext cx="12192000" cy="5740847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EEF9BA9-E825-49F9-4459-9D27118BC0DE}"/>
                </a:ext>
              </a:extLst>
            </p:cNvPr>
            <p:cNvSpPr txBox="1"/>
            <p:nvPr/>
          </p:nvSpPr>
          <p:spPr>
            <a:xfrm>
              <a:off x="1003124" y="2233252"/>
              <a:ext cx="3016615" cy="223138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sz="1450" b="1" i="0" dirty="0">
                  <a:solidFill>
                    <a:srgbClr val="FFFFFF"/>
                  </a:solidFill>
                  <a:latin typeface="Calibri"/>
                </a:rPr>
                <a:t>Ocean Physics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76653A3-F1FF-39B5-5CD1-0DD5233BB381}"/>
                </a:ext>
              </a:extLst>
            </p:cNvPr>
            <p:cNvSpPr txBox="1"/>
            <p:nvPr/>
          </p:nvSpPr>
          <p:spPr>
            <a:xfrm>
              <a:off x="1003125" y="2653876"/>
              <a:ext cx="2889866" cy="861774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sz="1400" b="0" i="0" dirty="0">
                  <a:solidFill>
                    <a:srgbClr val="B8C7D9"/>
                  </a:solidFill>
                  <a:latin typeface="Calibri"/>
                </a:rPr>
                <a:t>Cross-node climate and ocean modeling workflows. Integrating diverse data into analysis-ready products for AI/ML training.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DA81F83-B47B-7540-1B7E-070141758698}"/>
                </a:ext>
              </a:extLst>
            </p:cNvPr>
            <p:cNvSpPr txBox="1"/>
            <p:nvPr/>
          </p:nvSpPr>
          <p:spPr>
            <a:xfrm>
              <a:off x="1003124" y="5089247"/>
              <a:ext cx="3098096" cy="223138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sz="1450" b="1" i="0" dirty="0">
                  <a:solidFill>
                    <a:srgbClr val="FFFFFF"/>
                  </a:solidFill>
                  <a:latin typeface="Calibri"/>
                </a:rPr>
                <a:t>Fisheries Analytics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99027D6-DBB8-518D-7BA7-7315AE74A43B}"/>
                </a:ext>
              </a:extLst>
            </p:cNvPr>
            <p:cNvSpPr txBox="1"/>
            <p:nvPr/>
          </p:nvSpPr>
          <p:spPr>
            <a:xfrm>
              <a:off x="1003124" y="5509871"/>
              <a:ext cx="2889866" cy="646331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sz="1400" b="0" i="0" dirty="0">
                  <a:solidFill>
                    <a:srgbClr val="B8C7D9"/>
                  </a:solidFill>
                  <a:latin typeface="Calibri"/>
                </a:rPr>
                <a:t>FAIR fisheries analytics enabling reproducible stock assessment models to support sustainable decision-making.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BA496EE-BA1E-2838-A890-CFECEA2ADB22}"/>
                </a:ext>
              </a:extLst>
            </p:cNvPr>
            <p:cNvSpPr txBox="1"/>
            <p:nvPr/>
          </p:nvSpPr>
          <p:spPr>
            <a:xfrm>
              <a:off x="8340955" y="2317891"/>
              <a:ext cx="3016615" cy="223138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sz="1450" b="1" i="0" dirty="0">
                  <a:solidFill>
                    <a:srgbClr val="FFFFFF"/>
                  </a:solidFill>
                  <a:latin typeface="Calibri"/>
                </a:rPr>
                <a:t>Eutrophication &amp; Acidification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C086F66-9694-5916-88D0-A69BF84918B9}"/>
                </a:ext>
              </a:extLst>
            </p:cNvPr>
            <p:cNvSpPr txBox="1"/>
            <p:nvPr/>
          </p:nvSpPr>
          <p:spPr>
            <a:xfrm>
              <a:off x="8340956" y="2738515"/>
              <a:ext cx="2889866" cy="646331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sz="1400" b="0" i="0" dirty="0">
                  <a:solidFill>
                    <a:srgbClr val="B8C7D9"/>
                  </a:solidFill>
                  <a:latin typeface="Calibri"/>
                </a:rPr>
                <a:t>Generating FAIR environmental indicators and EOSC-ready workflows to monitor coastal health.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2793EFA-CFA7-D528-67B4-9E5D9B605621}"/>
                </a:ext>
              </a:extLst>
            </p:cNvPr>
            <p:cNvSpPr txBox="1"/>
            <p:nvPr/>
          </p:nvSpPr>
          <p:spPr>
            <a:xfrm>
              <a:off x="8340955" y="5168952"/>
              <a:ext cx="2889866" cy="223138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sz="1450" b="1" i="0" dirty="0">
                  <a:solidFill>
                    <a:srgbClr val="FFFFFF"/>
                  </a:solidFill>
                  <a:latin typeface="Calibri"/>
                </a:rPr>
                <a:t>Carbon Sequestration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B56CEDD-0658-1F58-ED5B-E0B8013906DB}"/>
                </a:ext>
              </a:extLst>
            </p:cNvPr>
            <p:cNvSpPr txBox="1"/>
            <p:nvPr/>
          </p:nvSpPr>
          <p:spPr>
            <a:xfrm>
              <a:off x="8340955" y="5589576"/>
              <a:ext cx="2889866" cy="861774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sz="1400" b="0" i="0" dirty="0">
                  <a:solidFill>
                    <a:srgbClr val="B8C7D9"/>
                  </a:solidFill>
                  <a:latin typeface="Calibri"/>
                </a:rPr>
                <a:t>Cross-node marine microbiome modeling, synergizing with Life Sciences and Data Terra nodes to assess global carbon cycles.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674870" y="1162407"/>
            <a:ext cx="2880360" cy="492443"/>
          </a:xfrm>
          <a:prstGeom prst="rect">
            <a:avLst/>
          </a:prstGeom>
          <a:solidFill>
            <a:srgbClr val="000000">
              <a:alpha val="43137"/>
            </a:srgbClr>
          </a:solidFill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0" i="0" dirty="0">
                <a:solidFill>
                  <a:srgbClr val="2DD4BF"/>
                </a:solidFill>
                <a:latin typeface="Calibri"/>
              </a:rPr>
              <a:t>Real-world demonstrators of invisible, federated architecture.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5">
            <a:extLst>
              <a:ext uri="{FF2B5EF4-FFF2-40B4-BE49-F238E27FC236}">
                <a16:creationId xmlns:a16="http://schemas.microsoft.com/office/drawing/2014/main" id="{E13E4DC2-7BB6-E3C1-3169-D564A34BA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11634" y="360647"/>
            <a:ext cx="6746966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A Lean, Distributed “System of Systems”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276532" y="4349580"/>
            <a:ext cx="11699894" cy="1234440"/>
          </a:xfrm>
          <a:prstGeom prst="roundRect">
            <a:avLst>
              <a:gd name="adj" fmla="val 6000"/>
            </a:avLst>
          </a:prstGeom>
          <a:solidFill>
            <a:srgbClr val="162DA5"/>
          </a:solidFill>
          <a:ln w="12700">
            <a:solidFill>
              <a:srgbClr val="3A4A5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59" name="TextBox 58"/>
          <p:cNvSpPr txBox="1"/>
          <p:nvPr/>
        </p:nvSpPr>
        <p:spPr>
          <a:xfrm>
            <a:off x="502920" y="4459308"/>
            <a:ext cx="11155680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000" b="1" i="0">
                <a:solidFill>
                  <a:srgbClr val="FFFFFF"/>
                </a:solidFill>
                <a:latin typeface="Calibri"/>
              </a:rPr>
              <a:t>The Dual Mandate for Adoption</a:t>
            </a:r>
          </a:p>
        </p:txBody>
      </p:sp>
      <p:cxnSp>
        <p:nvCxnSpPr>
          <p:cNvPr id="60" name="Connector 59"/>
          <p:cNvCxnSpPr/>
          <p:nvPr/>
        </p:nvCxnSpPr>
        <p:spPr>
          <a:xfrm>
            <a:off x="6357108" y="4852500"/>
            <a:ext cx="0" cy="640080"/>
          </a:xfrm>
          <a:prstGeom prst="line">
            <a:avLst/>
          </a:prstGeom>
          <a:ln w="28575">
            <a:solidFill>
              <a:srgbClr val="3A4A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22371" y="4852500"/>
            <a:ext cx="5762897" cy="63607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000" b="1" i="0" dirty="0">
                <a:solidFill>
                  <a:srgbClr val="7DE8DC"/>
                </a:solidFill>
                <a:latin typeface="Calibri"/>
              </a:rPr>
              <a:t>Interoperability</a:t>
            </a:r>
          </a:p>
          <a:p>
            <a:pPr algn="ctr">
              <a:spcAft>
                <a:spcPts val="400"/>
              </a:spcAft>
            </a:pPr>
            <a:r>
              <a:rPr b="0" i="0" dirty="0">
                <a:solidFill>
                  <a:srgbClr val="C7D2DA"/>
                </a:solidFill>
                <a:latin typeface="Calibri"/>
              </a:rPr>
              <a:t>Maintain ruthlessly strict technical standards under the hood.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185268" y="4852500"/>
            <a:ext cx="5394960" cy="63607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000" b="1" i="0" dirty="0">
                <a:solidFill>
                  <a:srgbClr val="7DE8DC"/>
                </a:solidFill>
                <a:latin typeface="Calibri"/>
              </a:rPr>
              <a:t>Usability</a:t>
            </a:r>
          </a:p>
          <a:p>
            <a:pPr algn="ctr">
              <a:spcAft>
                <a:spcPts val="400"/>
              </a:spcAft>
            </a:pPr>
            <a:r>
              <a:rPr b="0" i="0" dirty="0">
                <a:solidFill>
                  <a:srgbClr val="C7D2DA"/>
                </a:solidFill>
                <a:latin typeface="Calibri"/>
              </a:rPr>
              <a:t>Eliminate all administrative overhead for the user.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02920" y="5766900"/>
            <a:ext cx="11155680" cy="369332"/>
          </a:xfrm>
          <a:prstGeom prst="rect">
            <a:avLst/>
          </a:prstGeom>
          <a:solidFill>
            <a:srgbClr val="162DA5"/>
          </a:solidFill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400" b="1" i="0" dirty="0">
                <a:solidFill>
                  <a:srgbClr val="2DD4BF"/>
                </a:solidFill>
                <a:latin typeface="Calibri"/>
              </a:rPr>
              <a:t>The Ultimate Goal: Leave the scientist free to do science. Just turn the tap.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957B0FA5-206E-4CAE-0338-4BF4E8443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394" y="1513302"/>
            <a:ext cx="10466172" cy="27996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199" y="926607"/>
            <a:ext cx="12100560" cy="61555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000" b="0" i="0" dirty="0">
                <a:solidFill>
                  <a:srgbClr val="C7D2DA"/>
                </a:solidFill>
                <a:latin typeface="Calibri"/>
              </a:rPr>
              <a:t>The Vision: Transitioning from centralized hub-and-spoke bottlenecks to an interconnected, distributed research network.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5">
            <a:extLst>
              <a:ext uri="{FF2B5EF4-FFF2-40B4-BE49-F238E27FC236}">
                <a16:creationId xmlns:a16="http://schemas.microsoft.com/office/drawing/2014/main" id="{1DA0D036-AC01-7AF3-30C7-416F99619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6502" y="119061"/>
            <a:ext cx="6912537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The Goal: “Invisible” Utility Infrastructure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6502" y="583474"/>
            <a:ext cx="6799217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b="0" i="0" dirty="0">
                <a:solidFill>
                  <a:srgbClr val="2DD4BF"/>
                </a:solidFill>
                <a:latin typeface="Calibri"/>
              </a:rPr>
              <a:t>Proposed Question: How do we increase interoperability, uptake, and adoption?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463039"/>
            <a:ext cx="5257800" cy="5035337"/>
          </a:xfrm>
          <a:prstGeom prst="roundRect">
            <a:avLst>
              <a:gd name="adj" fmla="val 4000"/>
            </a:avLst>
          </a:prstGeom>
          <a:solidFill>
            <a:srgbClr val="162D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TextBox 52"/>
          <p:cNvSpPr txBox="1"/>
          <p:nvPr/>
        </p:nvSpPr>
        <p:spPr>
          <a:xfrm>
            <a:off x="914400" y="4234662"/>
            <a:ext cx="4709160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800" b="1" i="0" dirty="0">
                <a:solidFill>
                  <a:srgbClr val="7DE8DC"/>
                </a:solidFill>
                <a:latin typeface="Calibri"/>
              </a:rPr>
              <a:t>DNS / Routing Hops (Invisible)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14400" y="4600422"/>
            <a:ext cx="4709160" cy="18979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endParaRPr lang="it-IT" sz="2400" b="0" i="0" dirty="0">
              <a:solidFill>
                <a:srgbClr val="C7D2DA"/>
              </a:solidFill>
              <a:latin typeface="Calibri"/>
            </a:endParaRPr>
          </a:p>
          <a:p>
            <a:pPr algn="ctr">
              <a:spcAft>
                <a:spcPts val="400"/>
              </a:spcAft>
            </a:pPr>
            <a:r>
              <a:rPr sz="2400" b="0" i="0" dirty="0">
                <a:solidFill>
                  <a:srgbClr val="C7D2DA"/>
                </a:solidFill>
                <a:latin typeface="Calibri"/>
              </a:rPr>
              <a:t>User unaware of underlying DNS/routing hops. Infrastructure is invisible, standardized, and highly federated.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F542BDAA-A111-8094-0E7D-37E60F0DA7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710" y="1924028"/>
            <a:ext cx="2378535" cy="22607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FC326B-61CE-C979-DC30-3E20F39563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120"/>
          <a:stretch>
            <a:fillRect/>
          </a:stretch>
        </p:blipFill>
        <p:spPr>
          <a:xfrm>
            <a:off x="6822338" y="975141"/>
            <a:ext cx="4084320" cy="5299385"/>
          </a:xfrm>
          <a:prstGeom prst="rect">
            <a:avLst/>
          </a:prstGeom>
          <a:noFill/>
        </p:spPr>
      </p:pic>
      <p:sp>
        <p:nvSpPr>
          <p:cNvPr id="11" name="Right Arrow 10">
            <a:extLst>
              <a:ext uri="{FF2B5EF4-FFF2-40B4-BE49-F238E27FC236}">
                <a16:creationId xmlns:a16="http://schemas.microsoft.com/office/drawing/2014/main" id="{459CD4B7-A6D0-5830-49CD-7C7B1889DB3A}"/>
              </a:ext>
            </a:extLst>
          </p:cNvPr>
          <p:cNvSpPr/>
          <p:nvPr/>
        </p:nvSpPr>
        <p:spPr>
          <a:xfrm>
            <a:off x="5546025" y="2880478"/>
            <a:ext cx="908430" cy="62048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8CD025-6087-A850-5145-1315D6132868}"/>
              </a:ext>
            </a:extLst>
          </p:cNvPr>
          <p:cNvSpPr txBox="1"/>
          <p:nvPr/>
        </p:nvSpPr>
        <p:spPr>
          <a:xfrm>
            <a:off x="640080" y="1410787"/>
            <a:ext cx="5257800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The Internet Parallel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24482-70DA-868C-23BC-CB553714E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5">
            <a:extLst>
              <a:ext uri="{FF2B5EF4-FFF2-40B4-BE49-F238E27FC236}">
                <a16:creationId xmlns:a16="http://schemas.microsoft.com/office/drawing/2014/main" id="{01D20338-9058-D9D5-1A05-0D457258E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CD1FCF-0A3F-08C5-4141-94406507BAF5}"/>
              </a:ext>
            </a:extLst>
          </p:cNvPr>
          <p:cNvSpPr txBox="1"/>
          <p:nvPr/>
        </p:nvSpPr>
        <p:spPr>
          <a:xfrm>
            <a:off x="4710872" y="276971"/>
            <a:ext cx="6877594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The Goal: “Invisible” Utility Infrastructure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B6D4E9-473C-A478-399D-080BB0CCF2EF}"/>
              </a:ext>
            </a:extLst>
          </p:cNvPr>
          <p:cNvSpPr txBox="1"/>
          <p:nvPr/>
        </p:nvSpPr>
        <p:spPr>
          <a:xfrm>
            <a:off x="4710872" y="777240"/>
            <a:ext cx="7297943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b="0" i="0" dirty="0">
                <a:solidFill>
                  <a:srgbClr val="2DD4BF"/>
                </a:solidFill>
                <a:latin typeface="Calibri"/>
              </a:rPr>
              <a:t>Proposed Question: </a:t>
            </a:r>
            <a:br>
              <a:rPr lang="it-IT" b="0" i="0" dirty="0">
                <a:solidFill>
                  <a:srgbClr val="2DD4BF"/>
                </a:solidFill>
                <a:latin typeface="Calibri"/>
              </a:rPr>
            </a:br>
            <a:r>
              <a:rPr b="0" i="0" dirty="0">
                <a:solidFill>
                  <a:srgbClr val="2DD4BF"/>
                </a:solidFill>
                <a:latin typeface="Calibri"/>
              </a:rPr>
              <a:t>How do we increase interoperability, uptake, and adoption?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69F7A8F-A565-BF54-762F-1EDB0141F446}"/>
              </a:ext>
            </a:extLst>
          </p:cNvPr>
          <p:cNvSpPr/>
          <p:nvPr/>
        </p:nvSpPr>
        <p:spPr>
          <a:xfrm>
            <a:off x="640080" y="1463040"/>
            <a:ext cx="5257800" cy="4343399"/>
          </a:xfrm>
          <a:prstGeom prst="roundRect">
            <a:avLst>
              <a:gd name="adj" fmla="val 4000"/>
            </a:avLst>
          </a:prstGeom>
          <a:solidFill>
            <a:srgbClr val="162D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B81CEA9-8E6E-EF5E-8BF1-5ED147DC15A6}"/>
              </a:ext>
            </a:extLst>
          </p:cNvPr>
          <p:cNvSpPr/>
          <p:nvPr/>
        </p:nvSpPr>
        <p:spPr>
          <a:xfrm>
            <a:off x="6263640" y="1463040"/>
            <a:ext cx="5257800" cy="4343399"/>
          </a:xfrm>
          <a:prstGeom prst="roundRect">
            <a:avLst>
              <a:gd name="adj" fmla="val 4000"/>
            </a:avLst>
          </a:prstGeom>
          <a:solidFill>
            <a:srgbClr val="162DA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2A1E97-97EB-ACF5-429A-5EF650E3A107}"/>
              </a:ext>
            </a:extLst>
          </p:cNvPr>
          <p:cNvSpPr txBox="1"/>
          <p:nvPr/>
        </p:nvSpPr>
        <p:spPr>
          <a:xfrm>
            <a:off x="640080" y="1410787"/>
            <a:ext cx="5257800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The Internet Parallel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F5B6A9-2246-483F-FF0E-00DA862D1856}"/>
              </a:ext>
            </a:extLst>
          </p:cNvPr>
          <p:cNvSpPr txBox="1"/>
          <p:nvPr/>
        </p:nvSpPr>
        <p:spPr>
          <a:xfrm>
            <a:off x="6263640" y="1410787"/>
            <a:ext cx="5257800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800" b="1" i="0">
                <a:solidFill>
                  <a:srgbClr val="FFFFFF"/>
                </a:solidFill>
                <a:latin typeface="Calibri"/>
              </a:rPr>
              <a:t>The EOSC Equivalence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B92D056-EA50-F072-9241-7C4341180E11}"/>
              </a:ext>
            </a:extLst>
          </p:cNvPr>
          <p:cNvSpPr txBox="1"/>
          <p:nvPr/>
        </p:nvSpPr>
        <p:spPr>
          <a:xfrm>
            <a:off x="914400" y="4234662"/>
            <a:ext cx="4709160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800" b="1" i="0" dirty="0">
                <a:solidFill>
                  <a:srgbClr val="7DE8DC"/>
                </a:solidFill>
                <a:latin typeface="Calibri"/>
              </a:rPr>
              <a:t>DNS / Routing Hops (Invisible)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C213CB4-F15F-7707-BEEC-F92FAE149F0C}"/>
              </a:ext>
            </a:extLst>
          </p:cNvPr>
          <p:cNvSpPr txBox="1"/>
          <p:nvPr/>
        </p:nvSpPr>
        <p:spPr>
          <a:xfrm>
            <a:off x="6537959" y="4234662"/>
            <a:ext cx="4709160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800" b="1" i="0" dirty="0">
                <a:solidFill>
                  <a:srgbClr val="7DE8DC"/>
                </a:solidFill>
                <a:latin typeface="Calibri"/>
              </a:rPr>
              <a:t>EOSC Nodes &amp; Hubs (Invisible)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6D647F8-3EFF-F0B6-1300-7D7C5274BFC5}"/>
              </a:ext>
            </a:extLst>
          </p:cNvPr>
          <p:cNvSpPr txBox="1"/>
          <p:nvPr/>
        </p:nvSpPr>
        <p:spPr>
          <a:xfrm>
            <a:off x="914400" y="4760442"/>
            <a:ext cx="4709160" cy="92333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000" b="0" i="0" dirty="0">
                <a:solidFill>
                  <a:srgbClr val="C7D2DA"/>
                </a:solidFill>
                <a:latin typeface="Calibri"/>
              </a:rPr>
              <a:t>User unaware of underlying DNS/routing hops. Infrastructure is invisible, standardized, and highly federated.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5FD75AA-C2DC-44E5-43D3-AA49204426D5}"/>
              </a:ext>
            </a:extLst>
          </p:cNvPr>
          <p:cNvSpPr txBox="1"/>
          <p:nvPr/>
        </p:nvSpPr>
        <p:spPr>
          <a:xfrm>
            <a:off x="6537959" y="4760442"/>
            <a:ext cx="4709160" cy="61555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spcAft>
                <a:spcPts val="400"/>
              </a:spcAft>
            </a:pPr>
            <a:r>
              <a:rPr sz="2000" b="0" i="0">
                <a:solidFill>
                  <a:srgbClr val="C7D2DA"/>
                </a:solidFill>
                <a:latin typeface="Calibri"/>
              </a:rPr>
              <a:t>Scientist unaware of specific EOSC Nodes or hubs. VRE handles the complexity seamlessly.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9375736-8209-5021-F277-D475E13F60DE}"/>
              </a:ext>
            </a:extLst>
          </p:cNvPr>
          <p:cNvGrpSpPr/>
          <p:nvPr/>
        </p:nvGrpSpPr>
        <p:grpSpPr>
          <a:xfrm>
            <a:off x="102870" y="5806439"/>
            <a:ext cx="12089130" cy="914400"/>
            <a:chOff x="640080" y="5623559"/>
            <a:chExt cx="10881360" cy="914400"/>
          </a:xfrm>
          <a:solidFill>
            <a:srgbClr val="162DA5"/>
          </a:solidFill>
        </p:grpSpPr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C1973FBB-B818-6637-F7D4-347A3E107BDA}"/>
                </a:ext>
              </a:extLst>
            </p:cNvPr>
            <p:cNvSpPr/>
            <p:nvPr/>
          </p:nvSpPr>
          <p:spPr>
            <a:xfrm>
              <a:off x="640080" y="5623559"/>
              <a:ext cx="10881360" cy="914400"/>
            </a:xfrm>
            <a:prstGeom prst="roundRect">
              <a:avLst>
                <a:gd name="adj" fmla="val 8000"/>
              </a:avLst>
            </a:prstGeom>
            <a:grpFill/>
            <a:ln w="15875">
              <a:solidFill>
                <a:srgbClr val="2DD4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878C720-CEAC-0C96-7F17-93BBED02D7E8}"/>
                </a:ext>
              </a:extLst>
            </p:cNvPr>
            <p:cNvSpPr txBox="1"/>
            <p:nvPr/>
          </p:nvSpPr>
          <p:spPr>
            <a:xfrm>
              <a:off x="914400" y="5822049"/>
              <a:ext cx="10332720" cy="553998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b="1" i="0" dirty="0">
                  <a:solidFill>
                    <a:srgbClr val="2DD4BF"/>
                  </a:solidFill>
                  <a:latin typeface="Calibri"/>
                </a:rPr>
                <a:t>Unlocking Uptake: </a:t>
              </a:r>
              <a:r>
                <a:rPr b="0" i="0" dirty="0">
                  <a:solidFill>
                    <a:srgbClr val="FFFFFF"/>
                  </a:solidFill>
                  <a:latin typeface="Calibri"/>
                </a:rPr>
                <a:t>True operational adoption happens when the EOSC Federation operates like a utility</a:t>
              </a:r>
              <a:r>
                <a:rPr lang="it-IT" dirty="0">
                  <a:solidFill>
                    <a:srgbClr val="FFFFFF"/>
                  </a:solidFill>
                  <a:latin typeface="Calibri"/>
                </a:rPr>
                <a:t>, </a:t>
              </a:r>
              <a:r>
                <a:rPr b="0" i="0" dirty="0">
                  <a:solidFill>
                    <a:srgbClr val="FFFFFF"/>
                  </a:solidFill>
                  <a:latin typeface="Calibri"/>
                </a:rPr>
                <a:t>like electricity or the internet. </a:t>
              </a:r>
              <a:r>
                <a:rPr b="1" i="0" dirty="0">
                  <a:solidFill>
                    <a:srgbClr val="FFFF00"/>
                  </a:solidFill>
                  <a:latin typeface="Calibri"/>
                </a:rPr>
                <a:t>The moment a user has to think about the infrastructure layer, adoption drops</a:t>
              </a:r>
              <a:r>
                <a:rPr b="0" i="0" dirty="0">
                  <a:solidFill>
                    <a:srgbClr val="FFFFFF"/>
                  </a:solidFill>
                  <a:latin typeface="Calibri"/>
                </a:rPr>
                <a:t>.</a:t>
              </a:r>
            </a:p>
          </p:txBody>
        </p:sp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id="{9BB4CAE6-B89B-6362-4FB8-6CEBB6EF4E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710" y="1924028"/>
            <a:ext cx="2378535" cy="226078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5B9BC1EE-AFC5-9037-8CF8-48287067F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3675" y="1845929"/>
            <a:ext cx="2317727" cy="230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5">
            <a:extLst>
              <a:ext uri="{FF2B5EF4-FFF2-40B4-BE49-F238E27FC236}">
                <a16:creationId xmlns:a16="http://schemas.microsoft.com/office/drawing/2014/main" id="{B52B0A83-F276-A086-4017-CAC93BC1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89416" y="846599"/>
            <a:ext cx="7069183" cy="4308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800" b="1" i="0" dirty="0">
                <a:solidFill>
                  <a:srgbClr val="FFFFFF"/>
                </a:solidFill>
                <a:latin typeface="Calibri"/>
              </a:rPr>
              <a:t>Setting the Stage: Where Do We Draw the Line?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49" y="1701527"/>
            <a:ext cx="11723065" cy="36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400" b="1" i="0" dirty="0">
                <a:solidFill>
                  <a:srgbClr val="2DD4BF"/>
                </a:solidFill>
                <a:latin typeface="Calibri"/>
              </a:rPr>
              <a:t>•  </a:t>
            </a:r>
            <a:r>
              <a:rPr sz="2400" b="0" i="0" dirty="0">
                <a:solidFill>
                  <a:srgbClr val="FFFFFF"/>
                </a:solidFill>
                <a:latin typeface="Calibri"/>
              </a:rPr>
              <a:t>How do we shift our focus from building visible architecture to delivering invisible utility?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49" y="2194560"/>
            <a:ext cx="11723065" cy="7386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2400" b="1" i="0" dirty="0">
                <a:solidFill>
                  <a:srgbClr val="2DD4BF"/>
                </a:solidFill>
                <a:latin typeface="Calibri"/>
              </a:rPr>
              <a:t>•  </a:t>
            </a:r>
            <a:r>
              <a:rPr lang="en-US" sz="2400" b="0" i="0" dirty="0">
                <a:solidFill>
                  <a:srgbClr val="FFFFFF"/>
                </a:solidFill>
                <a:latin typeface="Calibri"/>
              </a:rPr>
              <a:t>How do we prevent multiple hubs from introducing unnecessary administrative friction for VRE and service providers?</a:t>
            </a:r>
            <a:endParaRPr sz="2400" b="0" i="0" dirty="0">
              <a:solidFill>
                <a:srgbClr val="FFFFFF"/>
              </a:solidFill>
              <a:latin typeface="Calibri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84E6DDB-0B35-A3F1-4744-08C36F3F4A9E}"/>
              </a:ext>
            </a:extLst>
          </p:cNvPr>
          <p:cNvGrpSpPr/>
          <p:nvPr/>
        </p:nvGrpSpPr>
        <p:grpSpPr>
          <a:xfrm>
            <a:off x="640080" y="3291839"/>
            <a:ext cx="10881360" cy="1497161"/>
            <a:chOff x="640080" y="3291839"/>
            <a:chExt cx="10881360" cy="1497161"/>
          </a:xfrm>
          <a:solidFill>
            <a:srgbClr val="162DA5"/>
          </a:solidFill>
        </p:grpSpPr>
        <p:sp>
          <p:nvSpPr>
            <p:cNvPr id="6" name="Rounded Rectangle 5"/>
            <p:cNvSpPr/>
            <p:nvPr/>
          </p:nvSpPr>
          <p:spPr>
            <a:xfrm>
              <a:off x="640080" y="3291839"/>
              <a:ext cx="10881360" cy="1497161"/>
            </a:xfrm>
            <a:prstGeom prst="roundRect">
              <a:avLst>
                <a:gd name="adj" fmla="val 6000"/>
              </a:avLst>
            </a:prstGeom>
            <a:grpFill/>
            <a:ln w="15875">
              <a:solidFill>
                <a:srgbClr val="2DD4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54380" y="3520439"/>
              <a:ext cx="10767059" cy="1159292"/>
            </a:xfrm>
            <a:prstGeom prst="rect">
              <a:avLst/>
            </a:prstGeom>
            <a:grp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lang="it-IT" sz="2400" b="0" i="1" dirty="0">
                  <a:solidFill>
                    <a:srgbClr val="C7D2DA"/>
                  </a:solidFill>
                  <a:latin typeface="Calibri"/>
                </a:rPr>
                <a:t>L</a:t>
              </a:r>
              <a:r>
                <a:rPr sz="2400" b="0" i="1" dirty="0" err="1">
                  <a:solidFill>
                    <a:srgbClr val="C7D2DA"/>
                  </a:solidFill>
                  <a:latin typeface="Calibri"/>
                </a:rPr>
                <a:t>et's</a:t>
              </a:r>
              <a:r>
                <a:rPr sz="2400" b="0" i="1" dirty="0">
                  <a:solidFill>
                    <a:srgbClr val="C7D2DA"/>
                  </a:solidFill>
                  <a:latin typeface="Calibri"/>
                </a:rPr>
                <a:t> challenge ourselves. </a:t>
              </a:r>
              <a:endParaRPr lang="en-IT" sz="2400" i="1" dirty="0">
                <a:solidFill>
                  <a:srgbClr val="C7D2DA"/>
                </a:solidFill>
                <a:latin typeface="Calibri"/>
              </a:endParaRPr>
            </a:p>
            <a:p>
              <a:pPr algn="l">
                <a:spcAft>
                  <a:spcPts val="400"/>
                </a:spcAft>
              </a:pPr>
              <a:r>
                <a:rPr sz="2400" b="1" i="1" dirty="0">
                  <a:solidFill>
                    <a:srgbClr val="FFFF00"/>
                  </a:solidFill>
                  <a:latin typeface="Calibri"/>
                </a:rPr>
                <a:t>How do we ensure that our outcomes move us closer to that ‘DNS model’ of invisible utility, rather than creating a visible network of administrative checkpoints? 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088575" y="6473952"/>
            <a:ext cx="192024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r">
              <a:spcAft>
                <a:spcPts val="400"/>
              </a:spcAft>
            </a:pPr>
            <a:r>
              <a:rPr sz="1000" b="0" i="1">
                <a:solidFill>
                  <a:srgbClr val="94A3B8"/>
                </a:solidFill>
                <a:latin typeface="Calibri"/>
              </a:rPr>
              <a:t>EOSC-Marine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C76A034-DE6C-E96E-E472-60857F9FF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32516"/>
            <a:ext cx="5567237" cy="1981968"/>
          </a:xfrm>
          <a:prstGeom prst="rect">
            <a:avLst/>
          </a:prstGeom>
          <a:solidFill>
            <a:srgbClr val="162DA5"/>
          </a:solidFill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75F9978-CDD5-237E-B741-217450734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613028" y="4857580"/>
            <a:ext cx="5567237" cy="1981968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DB22CD55-A617-F5ED-296D-0F86CB0B12A1}"/>
              </a:ext>
            </a:extLst>
          </p:cNvPr>
          <p:cNvGrpSpPr/>
          <p:nvPr/>
        </p:nvGrpSpPr>
        <p:grpSpPr>
          <a:xfrm>
            <a:off x="5152768" y="4832516"/>
            <a:ext cx="1754659" cy="2025484"/>
            <a:chOff x="5152768" y="4832516"/>
            <a:chExt cx="1754659" cy="2025484"/>
          </a:xfrm>
          <a:solidFill>
            <a:srgbClr val="162DA5"/>
          </a:solidFill>
        </p:grpSpPr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853B9673-7F8E-CCB2-40E9-2B9CA8E417E2}"/>
                </a:ext>
              </a:extLst>
            </p:cNvPr>
            <p:cNvSpPr/>
            <p:nvPr/>
          </p:nvSpPr>
          <p:spPr>
            <a:xfrm>
              <a:off x="5152768" y="4832516"/>
              <a:ext cx="1754659" cy="2025484"/>
            </a:xfrm>
            <a:prstGeom prst="roundRect">
              <a:avLst>
                <a:gd name="adj" fmla="val 6000"/>
              </a:avLst>
            </a:prstGeom>
            <a:grpFill/>
            <a:ln w="15875">
              <a:solidFill>
                <a:srgbClr val="2DD4B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3F8331E-91F6-8ECB-18A6-4E1A6A937494}"/>
                </a:ext>
              </a:extLst>
            </p:cNvPr>
            <p:cNvSpPr txBox="1"/>
            <p:nvPr/>
          </p:nvSpPr>
          <p:spPr>
            <a:xfrm>
              <a:off x="5382603" y="5592811"/>
              <a:ext cx="1396314" cy="307777"/>
            </a:xfrm>
            <a:prstGeom prst="rect">
              <a:avLst/>
            </a:prstGeom>
            <a:grp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400"/>
                </a:spcAft>
              </a:pPr>
              <a:r>
                <a:rPr lang="it-IT" sz="2000" b="1" i="1" dirty="0">
                  <a:solidFill>
                    <a:srgbClr val="FFFF00"/>
                  </a:solidFill>
                  <a:latin typeface="Calibri"/>
                </a:rPr>
                <a:t>Thank You</a:t>
              </a:r>
              <a:endParaRPr sz="2000" b="1" i="1" dirty="0">
                <a:solidFill>
                  <a:srgbClr val="FFFF00"/>
                </a:solidFill>
                <a:latin typeface="Calibri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DE5527FE-4323-DB82-9383-634342224235}"/>
              </a:ext>
            </a:extLst>
          </p:cNvPr>
          <p:cNvSpPr txBox="1"/>
          <p:nvPr/>
        </p:nvSpPr>
        <p:spPr>
          <a:xfrm>
            <a:off x="4589416" y="267852"/>
            <a:ext cx="7069183" cy="49244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sz="3200" b="1" i="0" dirty="0">
                <a:solidFill>
                  <a:srgbClr val="FFFFFF"/>
                </a:solidFill>
                <a:latin typeface="Calibri"/>
              </a:rPr>
              <a:t>Infrastructure vs. Substance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987820-1E12-5F44-83A9-1125B849D171}">
  <we:reference id="wa200010001" version="1.0.0.1" store="en-US" storeType="OMEX"/>
  <we:alternateReferences>
    <we:reference id="wa200010001" version="1.0.0.1" store="en-US" storeType="OMEX"/>
  </we:alternateReferences>
  <we:properties>
    <we:property name="claude.fileId" value="&quot;1a10c47a-0f67-406f-ae52-73ff4b9d9920&quot;"/>
  </we:properties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EOSC-167323429-153722</_dlc_DocId>
    <_dlc_DocIdUrl xmlns="f0f4a6ae-13a5-4397-80f3-aea8e9f411f0">
      <Url>https://europeanopensciencecloud.sharepoint.com/sites/Data/_layouts/15/DocIdRedir.aspx?ID=EOSC-167323429-153722</Url>
      <Description>EOSC-167323429-153722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1DD6AD5E-540A-4631-B7F3-CC66D68CC797}"/>
</file>

<file path=customXml/itemProps2.xml><?xml version="1.0" encoding="utf-8"?>
<ds:datastoreItem xmlns:ds="http://schemas.openxmlformats.org/officeDocument/2006/customXml" ds:itemID="{831D73BF-81E6-4045-8323-C96B5A1B0D16}"/>
</file>

<file path=customXml/itemProps3.xml><?xml version="1.0" encoding="utf-8"?>
<ds:datastoreItem xmlns:ds="http://schemas.openxmlformats.org/officeDocument/2006/customXml" ds:itemID="{F0824C16-FC67-4614-A7D3-5FED65B1EF5F}"/>
</file>

<file path=customXml/itemProps4.xml><?xml version="1.0" encoding="utf-8"?>
<ds:datastoreItem xmlns:ds="http://schemas.openxmlformats.org/officeDocument/2006/customXml" ds:itemID="{49D50059-D3A5-474E-813E-1B6BB7651931}"/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683</Words>
  <Application>Microsoft Macintosh PowerPoint</Application>
  <PresentationFormat>Widescreen</PresentationFormat>
  <Paragraphs>84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Lino Pagano</cp:lastModifiedBy>
  <cp:revision>15</cp:revision>
  <dcterms:created xsi:type="dcterms:W3CDTF">2013-01-27T09:14:16Z</dcterms:created>
  <dcterms:modified xsi:type="dcterms:W3CDTF">2026-07-07T21:14:04Z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_dlc_DocIdItemGuid">
    <vt:lpwstr>d4171fb0-1158-4b07-a27b-430187828c1d</vt:lpwstr>
  </property>
  <property fmtid="{D5CDD505-2E9C-101B-9397-08002B2CF9AE}" pid="4" name="MediaServiceImageTags">
    <vt:lpwstr/>
  </property>
</Properties>
</file>