
<file path=[Content_Types].xml><?xml version="1.0" encoding="utf-8"?>
<Types xmlns="http://schemas.openxmlformats.org/package/2006/content-types">
  <Default Extension="com" ContentType="image/png"/>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21.xml" ContentType="application/vnd.openxmlformats-officedocument.presentationml.slide+xml"/>
  <Override PartName="/ppt/slides/slide28.xml" ContentType="application/vnd.openxmlformats-officedocument.presentationml.slide+xml"/>
  <Override PartName="/ppt/presentation.xml" ContentType="application/vnd.openxmlformats-officedocument.presentationml.presentation.main+xml"/>
  <Override PartName="/ppt/slides/slide29.xml" ContentType="application/vnd.openxmlformats-officedocument.presentationml.slide+xml"/>
  <Override PartName="/ppt/slides/slide30.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6.xml" ContentType="application/vnd.openxmlformats-officedocument.presentationml.notesSlide+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webextensions/taskpanes.xml" ContentType="application/vnd.ms-office.webextensiontaskpanes+xml"/>
  <Override PartName="/ppt/authors.xml" ContentType="application/vnd.ms-powerpoint.authors+xml"/>
  <Override PartName="/ppt/webextensions/webextension1.xml" ContentType="application/vnd.ms-office.webextension+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customXml/itemProps2.xml" ContentType="application/vnd.openxmlformats-officedocument.customXmlProperties+xml"/>
  <Override PartName="/customXml/itemProps1.xml" ContentType="application/vnd.openxmlformats-officedocument.customXmlProperties+xml"/>
  <Override PartName="/ppt/changesInfos/changesInfo1.xml" ContentType="application/vnd.ms-powerpoint.changesinfo+xml"/>
  <Override PartName="/customXml/itemProps3.xml" ContentType="application/vnd.openxmlformats-officedocument.customXmlProperti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4"/>
  </p:sldMasterIdLst>
  <p:notesMasterIdLst>
    <p:notesMasterId r:id="rId35"/>
  </p:notesMasterIdLst>
  <p:sldIdLst>
    <p:sldId id="273" r:id="rId5"/>
    <p:sldId id="550" r:id="rId6"/>
    <p:sldId id="565" r:id="rId7"/>
    <p:sldId id="532" r:id="rId8"/>
    <p:sldId id="536" r:id="rId9"/>
    <p:sldId id="552" r:id="rId10"/>
    <p:sldId id="553" r:id="rId11"/>
    <p:sldId id="564" r:id="rId12"/>
    <p:sldId id="554" r:id="rId13"/>
    <p:sldId id="555" r:id="rId14"/>
    <p:sldId id="533" r:id="rId15"/>
    <p:sldId id="561" r:id="rId16"/>
    <p:sldId id="537" r:id="rId17"/>
    <p:sldId id="557" r:id="rId18"/>
    <p:sldId id="566" r:id="rId19"/>
    <p:sldId id="559" r:id="rId20"/>
    <p:sldId id="558" r:id="rId21"/>
    <p:sldId id="556" r:id="rId22"/>
    <p:sldId id="527" r:id="rId23"/>
    <p:sldId id="531" r:id="rId24"/>
    <p:sldId id="534" r:id="rId25"/>
    <p:sldId id="546" r:id="rId26"/>
    <p:sldId id="543" r:id="rId27"/>
    <p:sldId id="510" r:id="rId28"/>
    <p:sldId id="547" r:id="rId29"/>
    <p:sldId id="562" r:id="rId30"/>
    <p:sldId id="541" r:id="rId31"/>
    <p:sldId id="540" r:id="rId32"/>
    <p:sldId id="530" r:id="rId33"/>
    <p:sldId id="548"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663C0FE-FA1E-EDF2-D7FE-A609CDACE8DA}" name="Ilektra Makridou" initials="IM" userId="S::imakrida@office365.auth.gr::4b0d32ca-6bea-4659-b10f-092e4ad3ac1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B7F"/>
    <a:srgbClr val="FE0036"/>
    <a:srgbClr val="B80027"/>
    <a:srgbClr val="006168"/>
    <a:srgbClr val="008792"/>
    <a:srgbClr val="215F9A"/>
    <a:srgbClr val="D5FCFF"/>
    <a:srgbClr val="3E3E3E"/>
    <a:srgbClr val="3B59AE"/>
    <a:srgbClr val="1353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37" autoAdjust="0"/>
    <p:restoredTop sz="79892" autoAdjust="0"/>
  </p:normalViewPr>
  <p:slideViewPr>
    <p:cSldViewPr snapToGrid="0">
      <p:cViewPr varScale="1">
        <p:scale>
          <a:sx n="123" d="100"/>
          <a:sy n="123" d="100"/>
        </p:scale>
        <p:origin x="1962" y="90"/>
      </p:cViewPr>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ustomXml" Target="../customXml/item4.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dokimos Konstantinidis" userId="c07a125e-4b9f-4383-8854-cc338f873d3f" providerId="ADAL" clId="{1D7A12C5-098D-42CE-ABFC-58214AE04CF0}"/>
    <pc:docChg chg="modSld">
      <pc:chgData name="Evdokimos Konstantinidis" userId="c07a125e-4b9f-4383-8854-cc338f873d3f" providerId="ADAL" clId="{1D7A12C5-098D-42CE-ABFC-58214AE04CF0}" dt="2026-06-30T09:55:35.332" v="0" actId="729"/>
      <pc:docMkLst>
        <pc:docMk/>
      </pc:docMkLst>
    </pc:docChg>
  </pc:docChgLst>
  <pc:docChgLst>
    <pc:chgData name="EGGER BECK Bertil (RTD)" userId="S::bertil.egger-beck@ec.europa.eu::afef41d1-cc24-4e56-b852-8e96c0e867e3" providerId="AD" clId="Web-{ED16389B-E54D-48FD-E7E3-CCF848518771}"/>
    <pc:docChg chg="mod">
      <pc:chgData name="EGGER BECK Bertil (RTD)" userId="S::bertil.egger-beck@ec.europa.eu::afef41d1-cc24-4e56-b852-8e96c0e867e3" providerId="AD" clId="Web-{ED16389B-E54D-48FD-E7E3-CCF848518771}" dt="2026-07-08T13:43:50.239" v="0" actId="33475"/>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2AC812-DB20-4D34-949E-583AA5EF4E67}" type="datetimeFigureOut">
              <a:rPr lang="en-US" smtClean="0"/>
              <a:t>7/8/2026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BFCFEF-BE6D-4FFE-83D3-10BC2EA368EF}" type="slidenum">
              <a:rPr lang="en-US" smtClean="0"/>
              <a:t>‹#›</a:t>
            </a:fld>
            <a:endParaRPr lang="en-US"/>
          </a:p>
        </p:txBody>
      </p:sp>
    </p:spTree>
    <p:extLst>
      <p:ext uri="{BB962C8B-B14F-4D97-AF65-F5344CB8AC3E}">
        <p14:creationId xmlns:p14="http://schemas.microsoft.com/office/powerpoint/2010/main" val="3367005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1752B26A-251F-DE03-88BB-80C7C7F97D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A9B99826-AE92-B437-540A-32F580D8D3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47675" eaLnBrk="1" hangingPunct="1">
              <a:spcBef>
                <a:spcPct val="0"/>
              </a:spcBef>
            </a:pPr>
            <a:endParaRPr lang="en-US" altLang="en-US"/>
          </a:p>
        </p:txBody>
      </p:sp>
      <p:sp>
        <p:nvSpPr>
          <p:cNvPr id="9220" name="Slide Number Placeholder 3">
            <a:extLst>
              <a:ext uri="{FF2B5EF4-FFF2-40B4-BE49-F238E27FC236}">
                <a16:creationId xmlns:a16="http://schemas.microsoft.com/office/drawing/2014/main" id="{8D909CBD-C8B9-2227-0F22-1A4C0E16F82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D5B5CF25-8DDE-D540-BB1F-787011106FA1}" type="slidenum">
              <a:rPr lang="en-US" altLang="en-US" smtClean="0">
                <a:solidFill>
                  <a:srgbClr val="000000"/>
                </a:solidFill>
              </a:rPr>
              <a:pPr>
                <a:spcBef>
                  <a:spcPct val="0"/>
                </a:spcBef>
              </a:pPr>
              <a:t>1</a:t>
            </a:fld>
            <a:endParaRPr lang="en-US" altLang="en-US">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BFCFEF-BE6D-4FFE-83D3-10BC2EA368EF}" type="slidenum">
              <a:rPr lang="en-US" smtClean="0"/>
              <a:t>9</a:t>
            </a:fld>
            <a:endParaRPr lang="en-US"/>
          </a:p>
        </p:txBody>
      </p:sp>
    </p:spTree>
    <p:extLst>
      <p:ext uri="{BB962C8B-B14F-4D97-AF65-F5344CB8AC3E}">
        <p14:creationId xmlns:p14="http://schemas.microsoft.com/office/powerpoint/2010/main" val="975840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Focus on the value you deliver and not just on going well beyond the technological state of the art.</a:t>
            </a:r>
          </a:p>
          <a:p>
            <a:r>
              <a:rPr lang="en-US" dirty="0"/>
              <a:t>RAISE is not a marketplace</a:t>
            </a:r>
          </a:p>
          <a:p>
            <a:r>
              <a:rPr lang="en-US" dirty="0"/>
              <a:t>RAISE does not support source code commits or collaboration</a:t>
            </a:r>
          </a:p>
          <a:p>
            <a:r>
              <a:rPr lang="en-US" dirty="0"/>
              <a:t>The community compares new tools (at the MVP stage) with well established tools (</a:t>
            </a:r>
            <a:r>
              <a:rPr lang="en-US" dirty="0" err="1"/>
              <a:t>Zenodo</a:t>
            </a:r>
            <a:r>
              <a:rPr lang="en-US" dirty="0"/>
              <a:t>, </a:t>
            </a:r>
            <a:r>
              <a:rPr lang="en-US" dirty="0" err="1"/>
              <a:t>OperAIRE</a:t>
            </a:r>
            <a:r>
              <a:rPr lang="en-US" dirty="0"/>
              <a:t>, etc.)</a:t>
            </a:r>
          </a:p>
          <a:p>
            <a:endParaRPr lang="en-US" dirty="0"/>
          </a:p>
        </p:txBody>
      </p:sp>
      <p:sp>
        <p:nvSpPr>
          <p:cNvPr id="4" name="Slide Number Placeholder 3"/>
          <p:cNvSpPr>
            <a:spLocks noGrp="1"/>
          </p:cNvSpPr>
          <p:nvPr>
            <p:ph type="sldNum" sz="quarter" idx="5"/>
          </p:nvPr>
        </p:nvSpPr>
        <p:spPr/>
        <p:txBody>
          <a:bodyPr/>
          <a:lstStyle/>
          <a:p>
            <a:fld id="{DDBFCFEF-BE6D-4FFE-83D3-10BC2EA368EF}" type="slidenum">
              <a:rPr lang="en-US" smtClean="0"/>
              <a:t>14</a:t>
            </a:fld>
            <a:endParaRPr lang="en-US"/>
          </a:p>
        </p:txBody>
      </p:sp>
    </p:spTree>
    <p:extLst>
      <p:ext uri="{BB962C8B-B14F-4D97-AF65-F5344CB8AC3E}">
        <p14:creationId xmlns:p14="http://schemas.microsoft.com/office/powerpoint/2010/main" val="1585400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86CD7-429C-8E3F-1DC8-158792CC99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6617C6-E196-9C44-2C04-C4F2573B1A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CD7A66-9D88-50D1-2795-6C18463B0772}"/>
              </a:ext>
            </a:extLst>
          </p:cNvPr>
          <p:cNvSpPr>
            <a:spLocks noGrp="1"/>
          </p:cNvSpPr>
          <p:nvPr>
            <p:ph type="body" idx="1"/>
          </p:nvPr>
        </p:nvSpPr>
        <p:spPr/>
        <p:txBody>
          <a:bodyPr/>
          <a:lstStyle/>
          <a:p>
            <a:r>
              <a:rPr lang="en-US" dirty="0"/>
              <a:t>RAISE is not a marketplace</a:t>
            </a:r>
          </a:p>
          <a:p>
            <a:r>
              <a:rPr lang="en-US" dirty="0"/>
              <a:t>RAISE does not support source code commits or collaboration</a:t>
            </a:r>
          </a:p>
          <a:p>
            <a:r>
              <a:rPr lang="en-US" dirty="0"/>
              <a:t>The community compares new tools (at the MVP stage) with well established tools (</a:t>
            </a:r>
            <a:r>
              <a:rPr lang="en-US" dirty="0" err="1"/>
              <a:t>Zenodo</a:t>
            </a:r>
            <a:r>
              <a:rPr lang="en-US" dirty="0"/>
              <a:t>, </a:t>
            </a:r>
            <a:r>
              <a:rPr lang="en-US" dirty="0" err="1"/>
              <a:t>OperAIRE</a:t>
            </a:r>
            <a:r>
              <a:rPr lang="en-US" dirty="0"/>
              <a:t>, etc.)</a:t>
            </a:r>
          </a:p>
          <a:p>
            <a:endParaRPr lang="en-US" dirty="0"/>
          </a:p>
        </p:txBody>
      </p:sp>
      <p:sp>
        <p:nvSpPr>
          <p:cNvPr id="4" name="Slide Number Placeholder 3">
            <a:extLst>
              <a:ext uri="{FF2B5EF4-FFF2-40B4-BE49-F238E27FC236}">
                <a16:creationId xmlns:a16="http://schemas.microsoft.com/office/drawing/2014/main" id="{605866DC-1A14-4318-2D4C-3F6AF56DF2A2}"/>
              </a:ext>
            </a:extLst>
          </p:cNvPr>
          <p:cNvSpPr>
            <a:spLocks noGrp="1"/>
          </p:cNvSpPr>
          <p:nvPr>
            <p:ph type="sldNum" sz="quarter" idx="5"/>
          </p:nvPr>
        </p:nvSpPr>
        <p:spPr/>
        <p:txBody>
          <a:bodyPr/>
          <a:lstStyle/>
          <a:p>
            <a:fld id="{DDBFCFEF-BE6D-4FFE-83D3-10BC2EA368EF}" type="slidenum">
              <a:rPr lang="en-US" smtClean="0"/>
              <a:t>15</a:t>
            </a:fld>
            <a:endParaRPr lang="en-US"/>
          </a:p>
        </p:txBody>
      </p:sp>
    </p:spTree>
    <p:extLst>
      <p:ext uri="{BB962C8B-B14F-4D97-AF65-F5344CB8AC3E}">
        <p14:creationId xmlns:p14="http://schemas.microsoft.com/office/powerpoint/2010/main" val="2616146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EOSC solutions tailored around regulations which then non-EOSC communities and organizations have to adopt.</a:t>
            </a:r>
          </a:p>
          <a:p>
            <a:endParaRPr lang="en-US" dirty="0"/>
          </a:p>
        </p:txBody>
      </p:sp>
      <p:sp>
        <p:nvSpPr>
          <p:cNvPr id="4" name="Slide Number Placeholder 3"/>
          <p:cNvSpPr>
            <a:spLocks noGrp="1"/>
          </p:cNvSpPr>
          <p:nvPr>
            <p:ph type="sldNum" sz="quarter" idx="5"/>
          </p:nvPr>
        </p:nvSpPr>
        <p:spPr/>
        <p:txBody>
          <a:bodyPr/>
          <a:lstStyle/>
          <a:p>
            <a:fld id="{DDBFCFEF-BE6D-4FFE-83D3-10BC2EA368EF}" type="slidenum">
              <a:rPr lang="en-US" smtClean="0"/>
              <a:t>17</a:t>
            </a:fld>
            <a:endParaRPr lang="en-US"/>
          </a:p>
        </p:txBody>
      </p:sp>
    </p:spTree>
    <p:extLst>
      <p:ext uri="{BB962C8B-B14F-4D97-AF65-F5344CB8AC3E}">
        <p14:creationId xmlns:p14="http://schemas.microsoft.com/office/powerpoint/2010/main" val="2894584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D52006-C8A2-427C-8775-B92ECC223EEA}" type="slidenum">
              <a:rPr lang="en-GB" smtClean="0"/>
              <a:t>24</a:t>
            </a:fld>
            <a:endParaRPr lang="en-GB"/>
          </a:p>
        </p:txBody>
      </p:sp>
    </p:spTree>
    <p:extLst>
      <p:ext uri="{BB962C8B-B14F-4D97-AF65-F5344CB8AC3E}">
        <p14:creationId xmlns:p14="http://schemas.microsoft.com/office/powerpoint/2010/main" val="2659480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4.png"/><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1983624-D59D-4772-9760-A147CF0DE72A}" type="datetimeFigureOut">
              <a:rPr lang="en-US" smtClean="0"/>
              <a:t>7/8/2026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64B4E-37FC-4187-9BB8-36EEB6F26C40}" type="slidenum">
              <a:rPr lang="en-US" smtClean="0"/>
              <a:t>‹#›</a:t>
            </a:fld>
            <a:endParaRPr lang="en-US"/>
          </a:p>
        </p:txBody>
      </p:sp>
    </p:spTree>
    <p:extLst>
      <p:ext uri="{BB962C8B-B14F-4D97-AF65-F5344CB8AC3E}">
        <p14:creationId xmlns:p14="http://schemas.microsoft.com/office/powerpoint/2010/main" val="850503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83624-D59D-4772-9760-A147CF0DE72A}" type="datetimeFigureOut">
              <a:rPr lang="en-US" smtClean="0"/>
              <a:t>7/8/2026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64B4E-37FC-4187-9BB8-36EEB6F26C40}" type="slidenum">
              <a:rPr lang="en-US" smtClean="0"/>
              <a:t>‹#›</a:t>
            </a:fld>
            <a:endParaRPr lang="en-US"/>
          </a:p>
        </p:txBody>
      </p:sp>
    </p:spTree>
    <p:extLst>
      <p:ext uri="{BB962C8B-B14F-4D97-AF65-F5344CB8AC3E}">
        <p14:creationId xmlns:p14="http://schemas.microsoft.com/office/powerpoint/2010/main" val="1861913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83624-D59D-4772-9760-A147CF0DE72A}" type="datetimeFigureOut">
              <a:rPr lang="en-US" smtClean="0"/>
              <a:t>7/8/2026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64B4E-37FC-4187-9BB8-36EEB6F26C40}" type="slidenum">
              <a:rPr lang="en-US" smtClean="0"/>
              <a:t>‹#›</a:t>
            </a:fld>
            <a:endParaRPr lang="en-US"/>
          </a:p>
        </p:txBody>
      </p:sp>
    </p:spTree>
    <p:extLst>
      <p:ext uri="{BB962C8B-B14F-4D97-AF65-F5344CB8AC3E}">
        <p14:creationId xmlns:p14="http://schemas.microsoft.com/office/powerpoint/2010/main" val="39730347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tandard Layout">
    <p:spTree>
      <p:nvGrpSpPr>
        <p:cNvPr id="1" name=""/>
        <p:cNvGrpSpPr/>
        <p:nvPr/>
      </p:nvGrpSpPr>
      <p:grpSpPr>
        <a:xfrm>
          <a:off x="0" y="0"/>
          <a:ext cx="0" cy="0"/>
          <a:chOff x="0" y="0"/>
          <a:chExt cx="0" cy="0"/>
        </a:xfrm>
      </p:grpSpPr>
      <p:sp>
        <p:nvSpPr>
          <p:cNvPr id="2" name="Title 1"/>
          <p:cNvSpPr>
            <a:spLocks noGrp="1"/>
          </p:cNvSpPr>
          <p:nvPr>
            <p:ph type="title"/>
          </p:nvPr>
        </p:nvSpPr>
        <p:spPr>
          <a:xfrm>
            <a:off x="406399" y="365126"/>
            <a:ext cx="11383839" cy="1015680"/>
          </a:xfrm>
        </p:spPr>
        <p:txBody>
          <a:bodyPr/>
          <a:lstStyle>
            <a:lvl1pPr>
              <a:defRPr>
                <a:solidFill>
                  <a:srgbClr val="008792"/>
                </a:solidFill>
              </a:defRPr>
            </a:lvl1pPr>
          </a:lstStyle>
          <a:p>
            <a:r>
              <a:rPr lang="en-US"/>
              <a:t>Click to edit Master title style</a:t>
            </a:r>
          </a:p>
        </p:txBody>
      </p:sp>
      <p:sp>
        <p:nvSpPr>
          <p:cNvPr id="6" name="Content Placeholder 5"/>
          <p:cNvSpPr>
            <a:spLocks noGrp="1"/>
          </p:cNvSpPr>
          <p:nvPr>
            <p:ph sz="quarter" idx="12"/>
          </p:nvPr>
        </p:nvSpPr>
        <p:spPr>
          <a:xfrm>
            <a:off x="406399" y="1473913"/>
            <a:ext cx="11383839" cy="4515812"/>
          </a:xfrm>
        </p:spPr>
        <p:txBody>
          <a:bodyPr/>
          <a:lstStyle>
            <a:lvl1pPr>
              <a:defRPr b="0" i="0">
                <a:latin typeface="Arial" panose="020B0604020202020204" pitchFamily="34" charset="0"/>
                <a:cs typeface="Arial" panose="020B0604020202020204" pitchFamily="34" charset="0"/>
              </a:defRPr>
            </a:lvl1pPr>
            <a:lvl2pPr>
              <a:lnSpc>
                <a:spcPct val="100000"/>
              </a:lnSpc>
              <a:defRPr b="0" i="0">
                <a:latin typeface="Arial" panose="020B0604020202020204" pitchFamily="34" charset="0"/>
                <a:cs typeface="Arial" panose="020B0604020202020204" pitchFamily="34" charset="0"/>
              </a:defRPr>
            </a:lvl2pPr>
            <a:lvl3pPr>
              <a:lnSpc>
                <a:spcPct val="100000"/>
              </a:lnSpc>
              <a:defRPr sz="2400" b="0" i="0">
                <a:latin typeface="Arial" panose="020B0604020202020204" pitchFamily="34" charset="0"/>
                <a:cs typeface="Arial" panose="020B0604020202020204" pitchFamily="34" charset="0"/>
              </a:defRPr>
            </a:lvl3pPr>
            <a:lvl4pPr marL="1443531" indent="-298443">
              <a:lnSpc>
                <a:spcPct val="100000"/>
              </a:lnSpc>
              <a:buFont typeface="Wingdings" charset="2"/>
              <a:buChar char="§"/>
              <a:defRPr sz="2133" b="0" i="0">
                <a:latin typeface="Arial" panose="020B0604020202020204" pitchFamily="34" charset="0"/>
                <a:cs typeface="Arial" panose="020B0604020202020204" pitchFamily="34" charset="0"/>
              </a:defRPr>
            </a:lvl4pPr>
            <a:lvl5pPr marL="1826638" indent="-298443">
              <a:lnSpc>
                <a:spcPct val="100000"/>
              </a:lnSpc>
              <a:buFont typeface="Arial"/>
              <a:buChar char="•"/>
              <a:defRPr sz="2133" b="0" i="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6">
            <a:extLst>
              <a:ext uri="{FF2B5EF4-FFF2-40B4-BE49-F238E27FC236}">
                <a16:creationId xmlns:a16="http://schemas.microsoft.com/office/drawing/2014/main" id="{63EE5D6F-601F-E060-4F09-175396B92D26}"/>
              </a:ext>
            </a:extLst>
          </p:cNvPr>
          <p:cNvSpPr>
            <a:spLocks noGrp="1"/>
          </p:cNvSpPr>
          <p:nvPr>
            <p:ph type="ftr" sz="quarter" idx="13"/>
          </p:nvPr>
        </p:nvSpPr>
        <p:spPr/>
        <p:txBody>
          <a:bodyPr/>
          <a:lstStyle>
            <a:lvl1pPr>
              <a:defRPr sz="1200"/>
            </a:lvl1pPr>
          </a:lstStyle>
          <a:p>
            <a:pPr>
              <a:defRPr/>
            </a:pPr>
            <a:r>
              <a:rPr lang="en-US"/>
              <a:t>©RAISE Consortium, 2022</a:t>
            </a:r>
          </a:p>
        </p:txBody>
      </p:sp>
      <p:sp>
        <p:nvSpPr>
          <p:cNvPr id="4" name="Slide Number Placeholder 16">
            <a:extLst>
              <a:ext uri="{FF2B5EF4-FFF2-40B4-BE49-F238E27FC236}">
                <a16:creationId xmlns:a16="http://schemas.microsoft.com/office/drawing/2014/main" id="{792E9534-8CB0-4752-754B-BBA1D4EF846E}"/>
              </a:ext>
            </a:extLst>
          </p:cNvPr>
          <p:cNvSpPr>
            <a:spLocks noGrp="1"/>
          </p:cNvSpPr>
          <p:nvPr>
            <p:ph type="sldNum" sz="quarter" idx="14"/>
          </p:nvPr>
        </p:nvSpPr>
        <p:spPr/>
        <p:txBody>
          <a:bodyPr/>
          <a:lstStyle>
            <a:lvl1pPr>
              <a:defRPr sz="1200"/>
            </a:lvl1pPr>
          </a:lstStyle>
          <a:p>
            <a:pPr>
              <a:defRPr/>
            </a:pPr>
            <a:fld id="{B4AFC43A-5DF1-3B48-B6BD-B00DAEC75895}" type="slidenum">
              <a:rPr lang="en-US" altLang="en-GR" smtClean="0"/>
              <a:pPr>
                <a:defRPr/>
              </a:pPr>
              <a:t>‹#›</a:t>
            </a:fld>
            <a:endParaRPr lang="en-US" altLang="en-GR"/>
          </a:p>
        </p:txBody>
      </p:sp>
    </p:spTree>
    <p:extLst>
      <p:ext uri="{BB962C8B-B14F-4D97-AF65-F5344CB8AC3E}">
        <p14:creationId xmlns:p14="http://schemas.microsoft.com/office/powerpoint/2010/main" val="680893002"/>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Closing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23B0D9D-95B0-C849-95FC-A6A8D69C4155}"/>
              </a:ext>
            </a:extLst>
          </p:cNvPr>
          <p:cNvSpPr/>
          <p:nvPr userDrawn="1"/>
        </p:nvSpPr>
        <p:spPr bwMode="ltGray">
          <a:xfrm>
            <a:off x="0" y="1"/>
            <a:ext cx="12192000" cy="5191193"/>
          </a:xfrm>
          <a:prstGeom prst="rect">
            <a:avLst/>
          </a:prstGeom>
          <a:solidFill>
            <a:srgbClr val="EDF2F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70" eaLnBrk="1" fontAlgn="auto" hangingPunct="1">
              <a:spcBef>
                <a:spcPts val="0"/>
              </a:spcBef>
              <a:spcAft>
                <a:spcPts val="0"/>
              </a:spcAft>
              <a:defRPr/>
            </a:pPr>
            <a:endParaRPr lang="en-US" sz="2400">
              <a:solidFill>
                <a:prstClr val="white"/>
              </a:solidFill>
            </a:endParaRPr>
          </a:p>
        </p:txBody>
      </p:sp>
      <p:sp>
        <p:nvSpPr>
          <p:cNvPr id="13" name="Subtitle 2"/>
          <p:cNvSpPr>
            <a:spLocks noGrp="1"/>
          </p:cNvSpPr>
          <p:nvPr>
            <p:ph type="subTitle" idx="4294967295"/>
          </p:nvPr>
        </p:nvSpPr>
        <p:spPr>
          <a:xfrm>
            <a:off x="406400" y="1514673"/>
            <a:ext cx="8534400" cy="2752225"/>
          </a:xfrm>
        </p:spPr>
        <p:txBody>
          <a:bodyPr/>
          <a:lstStyle>
            <a:lvl1pPr marL="0" indent="0">
              <a:buNone/>
              <a:defRPr sz="2700"/>
            </a:lvl1pPr>
          </a:lstStyle>
          <a:p>
            <a:r>
              <a:rPr lang="en-GB"/>
              <a:t>Click to edit Master subtitle style</a:t>
            </a:r>
          </a:p>
        </p:txBody>
      </p:sp>
      <p:sp>
        <p:nvSpPr>
          <p:cNvPr id="31" name="Title 1"/>
          <p:cNvSpPr>
            <a:spLocks noGrp="1"/>
          </p:cNvSpPr>
          <p:nvPr>
            <p:ph type="title"/>
          </p:nvPr>
        </p:nvSpPr>
        <p:spPr>
          <a:xfrm>
            <a:off x="406400" y="395622"/>
            <a:ext cx="8534400" cy="714041"/>
          </a:xfrm>
        </p:spPr>
        <p:txBody>
          <a:bodyPr/>
          <a:lstStyle>
            <a:lvl1pPr>
              <a:defRPr>
                <a:solidFill>
                  <a:schemeClr val="accent2"/>
                </a:solidFill>
              </a:defRPr>
            </a:lvl1pPr>
          </a:lstStyle>
          <a:p>
            <a:r>
              <a:rPr lang="en-GB"/>
              <a:t>Click to edit Master title style</a:t>
            </a:r>
            <a:endParaRPr lang="en-US"/>
          </a:p>
        </p:txBody>
      </p:sp>
      <p:pic>
        <p:nvPicPr>
          <p:cNvPr id="2" name="Picture 1" descr="Graphical user interface, text&#10;&#10;Description automatically generated">
            <a:extLst>
              <a:ext uri="{FF2B5EF4-FFF2-40B4-BE49-F238E27FC236}">
                <a16:creationId xmlns:a16="http://schemas.microsoft.com/office/drawing/2014/main" id="{A75DDDEC-02BD-7FA2-1373-B7C772CCF6B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940801" y="399158"/>
            <a:ext cx="3384551" cy="70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Text&#10;&#10;Description automatically generated">
            <a:extLst>
              <a:ext uri="{FF2B5EF4-FFF2-40B4-BE49-F238E27FC236}">
                <a16:creationId xmlns:a16="http://schemas.microsoft.com/office/drawing/2014/main" id="{07FC6719-00A8-3EF7-EF30-F101F853E90B}"/>
              </a:ext>
            </a:extLst>
          </p:cNvPr>
          <p:cNvPicPr>
            <a:picLocks noChangeAspect="1"/>
          </p:cNvPicPr>
          <p:nvPr userDrawn="1"/>
        </p:nvPicPr>
        <p:blipFill>
          <a:blip r:embed="rId3"/>
          <a:stretch>
            <a:fillRect/>
          </a:stretch>
        </p:blipFill>
        <p:spPr>
          <a:xfrm>
            <a:off x="153445" y="5349000"/>
            <a:ext cx="1347900" cy="438971"/>
          </a:xfrm>
          <a:prstGeom prst="rect">
            <a:avLst/>
          </a:prstGeom>
        </p:spPr>
      </p:pic>
      <p:pic>
        <p:nvPicPr>
          <p:cNvPr id="5" name="Picture 4" descr="Logo&#10;&#10;Description automatically generated">
            <a:extLst>
              <a:ext uri="{FF2B5EF4-FFF2-40B4-BE49-F238E27FC236}">
                <a16:creationId xmlns:a16="http://schemas.microsoft.com/office/drawing/2014/main" id="{5B29D5D1-A689-F50F-E996-1E09A24DD1F3}"/>
              </a:ext>
            </a:extLst>
          </p:cNvPr>
          <p:cNvPicPr>
            <a:picLocks noChangeAspect="1"/>
          </p:cNvPicPr>
          <p:nvPr userDrawn="1"/>
        </p:nvPicPr>
        <p:blipFill>
          <a:blip r:embed="rId4"/>
          <a:stretch>
            <a:fillRect/>
          </a:stretch>
        </p:blipFill>
        <p:spPr>
          <a:xfrm>
            <a:off x="1422531" y="5349001"/>
            <a:ext cx="1347900" cy="452713"/>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5B16B845-BF2A-87AE-AEB8-B0DACD8A77B9}"/>
              </a:ext>
            </a:extLst>
          </p:cNvPr>
          <p:cNvPicPr>
            <a:picLocks noChangeAspect="1"/>
          </p:cNvPicPr>
          <p:nvPr userDrawn="1"/>
        </p:nvPicPr>
        <p:blipFill>
          <a:blip r:embed="rId5"/>
          <a:stretch>
            <a:fillRect/>
          </a:stretch>
        </p:blipFill>
        <p:spPr>
          <a:xfrm>
            <a:off x="2705407" y="5275516"/>
            <a:ext cx="1271831" cy="622597"/>
          </a:xfrm>
          <a:prstGeom prst="rect">
            <a:avLst/>
          </a:prstGeom>
        </p:spPr>
      </p:pic>
      <p:pic>
        <p:nvPicPr>
          <p:cNvPr id="7" name="Picture 6" descr="A black and white sign&#10;&#10;Description automatically generated with low confidence">
            <a:extLst>
              <a:ext uri="{FF2B5EF4-FFF2-40B4-BE49-F238E27FC236}">
                <a16:creationId xmlns:a16="http://schemas.microsoft.com/office/drawing/2014/main" id="{8973D372-A126-240F-4ECD-7615A11A7F83}"/>
              </a:ext>
            </a:extLst>
          </p:cNvPr>
          <p:cNvPicPr>
            <a:picLocks noChangeAspect="1"/>
          </p:cNvPicPr>
          <p:nvPr userDrawn="1"/>
        </p:nvPicPr>
        <p:blipFill>
          <a:blip r:embed="rId6"/>
          <a:stretch>
            <a:fillRect/>
          </a:stretch>
        </p:blipFill>
        <p:spPr>
          <a:xfrm>
            <a:off x="3909723" y="5441947"/>
            <a:ext cx="1560995" cy="237956"/>
          </a:xfrm>
          <a:prstGeom prst="rect">
            <a:avLst/>
          </a:prstGeom>
        </p:spPr>
      </p:pic>
      <p:pic>
        <p:nvPicPr>
          <p:cNvPr id="8" name="Picture 7" descr="Logo&#10;&#10;Description automatically generated">
            <a:extLst>
              <a:ext uri="{FF2B5EF4-FFF2-40B4-BE49-F238E27FC236}">
                <a16:creationId xmlns:a16="http://schemas.microsoft.com/office/drawing/2014/main" id="{CACA01B3-526B-FFFB-466F-C9FDDF0BF6A1}"/>
              </a:ext>
            </a:extLst>
          </p:cNvPr>
          <p:cNvPicPr>
            <a:picLocks noChangeAspect="1"/>
          </p:cNvPicPr>
          <p:nvPr userDrawn="1"/>
        </p:nvPicPr>
        <p:blipFill>
          <a:blip r:embed="rId7"/>
          <a:stretch>
            <a:fillRect/>
          </a:stretch>
        </p:blipFill>
        <p:spPr>
          <a:xfrm>
            <a:off x="5403848" y="5237310"/>
            <a:ext cx="1190755" cy="699009"/>
          </a:xfrm>
          <a:prstGeom prst="rect">
            <a:avLst/>
          </a:prstGeom>
        </p:spPr>
      </p:pic>
      <p:pic>
        <p:nvPicPr>
          <p:cNvPr id="9" name="Picture 8" descr="Icon&#10;&#10;Description automatically generated">
            <a:extLst>
              <a:ext uri="{FF2B5EF4-FFF2-40B4-BE49-F238E27FC236}">
                <a16:creationId xmlns:a16="http://schemas.microsoft.com/office/drawing/2014/main" id="{72D58A5D-F802-9DA2-3135-89E6813061AB}"/>
              </a:ext>
            </a:extLst>
          </p:cNvPr>
          <p:cNvPicPr>
            <a:picLocks noChangeAspect="1"/>
          </p:cNvPicPr>
          <p:nvPr userDrawn="1"/>
        </p:nvPicPr>
        <p:blipFill>
          <a:blip r:embed="rId8"/>
          <a:stretch>
            <a:fillRect/>
          </a:stretch>
        </p:blipFill>
        <p:spPr>
          <a:xfrm>
            <a:off x="6633865" y="5516326"/>
            <a:ext cx="1104956" cy="137015"/>
          </a:xfrm>
          <a:prstGeom prst="rect">
            <a:avLst/>
          </a:prstGeom>
        </p:spPr>
      </p:pic>
      <p:pic>
        <p:nvPicPr>
          <p:cNvPr id="10" name="Picture 9">
            <a:extLst>
              <a:ext uri="{FF2B5EF4-FFF2-40B4-BE49-F238E27FC236}">
                <a16:creationId xmlns:a16="http://schemas.microsoft.com/office/drawing/2014/main" id="{86D63F93-AFA1-AE2B-1519-CB76FD359ED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p:blipFill>
        <p:spPr>
          <a:xfrm>
            <a:off x="7774095" y="5248499"/>
            <a:ext cx="950110" cy="717064"/>
          </a:xfrm>
          <a:prstGeom prst="rect">
            <a:avLst/>
          </a:prstGeom>
        </p:spPr>
      </p:pic>
      <p:pic>
        <p:nvPicPr>
          <p:cNvPr id="11" name="Picture 10" descr="Text&#10;&#10;Description automatically generated">
            <a:extLst>
              <a:ext uri="{FF2B5EF4-FFF2-40B4-BE49-F238E27FC236}">
                <a16:creationId xmlns:a16="http://schemas.microsoft.com/office/drawing/2014/main" id="{F6172094-E940-9F65-EDA3-E8C9CF629A77}"/>
              </a:ext>
            </a:extLst>
          </p:cNvPr>
          <p:cNvPicPr>
            <a:picLocks noChangeAspect="1"/>
          </p:cNvPicPr>
          <p:nvPr userDrawn="1"/>
        </p:nvPicPr>
        <p:blipFill>
          <a:blip r:embed="rId10"/>
          <a:stretch>
            <a:fillRect/>
          </a:stretch>
        </p:blipFill>
        <p:spPr>
          <a:xfrm>
            <a:off x="8810189" y="5401452"/>
            <a:ext cx="1393231" cy="411075"/>
          </a:xfrm>
          <a:prstGeom prst="rect">
            <a:avLst/>
          </a:prstGeom>
        </p:spPr>
      </p:pic>
      <p:pic>
        <p:nvPicPr>
          <p:cNvPr id="12" name="Picture 11" descr="A picture containing clock&#10;&#10;Description automatically generated">
            <a:extLst>
              <a:ext uri="{FF2B5EF4-FFF2-40B4-BE49-F238E27FC236}">
                <a16:creationId xmlns:a16="http://schemas.microsoft.com/office/drawing/2014/main" id="{AC8C2E17-27DF-0FE8-C4DF-4812305C9C97}"/>
              </a:ext>
            </a:extLst>
          </p:cNvPr>
          <p:cNvPicPr>
            <a:picLocks noChangeAspect="1"/>
          </p:cNvPicPr>
          <p:nvPr userDrawn="1"/>
        </p:nvPicPr>
        <p:blipFill>
          <a:blip r:embed="rId11"/>
          <a:stretch>
            <a:fillRect/>
          </a:stretch>
        </p:blipFill>
        <p:spPr>
          <a:xfrm>
            <a:off x="10214713" y="5292719"/>
            <a:ext cx="774368" cy="774368"/>
          </a:xfrm>
          <a:prstGeom prst="rect">
            <a:avLst/>
          </a:prstGeom>
        </p:spPr>
      </p:pic>
      <p:pic>
        <p:nvPicPr>
          <p:cNvPr id="14" name="Picture 13" descr="A close-up of a logo&#10;&#10;Description automatically generated with low confidence">
            <a:extLst>
              <a:ext uri="{FF2B5EF4-FFF2-40B4-BE49-F238E27FC236}">
                <a16:creationId xmlns:a16="http://schemas.microsoft.com/office/drawing/2014/main" id="{E7B89F7A-8651-6C3D-D131-1FA45B67E494}"/>
              </a:ext>
            </a:extLst>
          </p:cNvPr>
          <p:cNvPicPr>
            <a:picLocks noChangeAspect="1"/>
          </p:cNvPicPr>
          <p:nvPr userDrawn="1"/>
        </p:nvPicPr>
        <p:blipFill>
          <a:blip r:embed="rId12"/>
          <a:stretch>
            <a:fillRect/>
          </a:stretch>
        </p:blipFill>
        <p:spPr>
          <a:xfrm>
            <a:off x="153445" y="6081304"/>
            <a:ext cx="1271831" cy="350249"/>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DD40664D-83EF-3D26-6B76-C9A7585C0E97}"/>
              </a:ext>
            </a:extLst>
          </p:cNvPr>
          <p:cNvPicPr>
            <a:picLocks noChangeAspect="1"/>
          </p:cNvPicPr>
          <p:nvPr userDrawn="1"/>
        </p:nvPicPr>
        <p:blipFill>
          <a:blip r:embed="rId13"/>
          <a:stretch>
            <a:fillRect/>
          </a:stretch>
        </p:blipFill>
        <p:spPr>
          <a:xfrm>
            <a:off x="1561217" y="5883182"/>
            <a:ext cx="604688" cy="766945"/>
          </a:xfrm>
          <a:prstGeom prst="rect">
            <a:avLst/>
          </a:prstGeom>
        </p:spPr>
      </p:pic>
      <p:pic>
        <p:nvPicPr>
          <p:cNvPr id="16" name="Picture 15" descr="Text, logo&#10;&#10;Description automatically generated">
            <a:extLst>
              <a:ext uri="{FF2B5EF4-FFF2-40B4-BE49-F238E27FC236}">
                <a16:creationId xmlns:a16="http://schemas.microsoft.com/office/drawing/2014/main" id="{1220339E-EECE-9B8B-6C52-3D1CBCECD471}"/>
              </a:ext>
            </a:extLst>
          </p:cNvPr>
          <p:cNvPicPr>
            <a:picLocks noChangeAspect="1"/>
          </p:cNvPicPr>
          <p:nvPr userDrawn="1"/>
        </p:nvPicPr>
        <p:blipFill>
          <a:blip r:embed="rId14"/>
          <a:stretch>
            <a:fillRect/>
          </a:stretch>
        </p:blipFill>
        <p:spPr>
          <a:xfrm>
            <a:off x="2189142" y="6043471"/>
            <a:ext cx="1763940" cy="425917"/>
          </a:xfrm>
          <a:prstGeom prst="rect">
            <a:avLst/>
          </a:prstGeom>
        </p:spPr>
      </p:pic>
      <p:pic>
        <p:nvPicPr>
          <p:cNvPr id="17" name="Picture 16" descr="A picture containing text, sign, clipart&#10;&#10;Description automatically generated">
            <a:extLst>
              <a:ext uri="{FF2B5EF4-FFF2-40B4-BE49-F238E27FC236}">
                <a16:creationId xmlns:a16="http://schemas.microsoft.com/office/drawing/2014/main" id="{E3C63685-F97C-BF60-D9C4-A6ED50778389}"/>
              </a:ext>
            </a:extLst>
          </p:cNvPr>
          <p:cNvPicPr>
            <a:picLocks noChangeAspect="1"/>
          </p:cNvPicPr>
          <p:nvPr userDrawn="1"/>
        </p:nvPicPr>
        <p:blipFill>
          <a:blip r:embed="rId15"/>
          <a:stretch>
            <a:fillRect/>
          </a:stretch>
        </p:blipFill>
        <p:spPr>
          <a:xfrm>
            <a:off x="4052599" y="6109754"/>
            <a:ext cx="1104955" cy="293351"/>
          </a:xfrm>
          <a:prstGeom prst="rect">
            <a:avLst/>
          </a:prstGeom>
        </p:spPr>
      </p:pic>
      <p:pic>
        <p:nvPicPr>
          <p:cNvPr id="18" name="Picture 17" descr="Graphical user interface, text, website&#10;&#10;Description automatically generated">
            <a:extLst>
              <a:ext uri="{FF2B5EF4-FFF2-40B4-BE49-F238E27FC236}">
                <a16:creationId xmlns:a16="http://schemas.microsoft.com/office/drawing/2014/main" id="{56E2D8B5-F3E0-C955-0817-82D7AD23F666}"/>
              </a:ext>
            </a:extLst>
          </p:cNvPr>
          <p:cNvPicPr>
            <a:picLocks noChangeAspect="1"/>
          </p:cNvPicPr>
          <p:nvPr userDrawn="1"/>
        </p:nvPicPr>
        <p:blipFill>
          <a:blip r:embed="rId16"/>
          <a:stretch>
            <a:fillRect/>
          </a:stretch>
        </p:blipFill>
        <p:spPr>
          <a:xfrm>
            <a:off x="5257072" y="6006052"/>
            <a:ext cx="724937" cy="521203"/>
          </a:xfrm>
          <a:prstGeom prst="rect">
            <a:avLst/>
          </a:prstGeom>
        </p:spPr>
      </p:pic>
      <p:pic>
        <p:nvPicPr>
          <p:cNvPr id="19" name="Picture 18" descr="Logo&#10;&#10;Description automatically generated">
            <a:extLst>
              <a:ext uri="{FF2B5EF4-FFF2-40B4-BE49-F238E27FC236}">
                <a16:creationId xmlns:a16="http://schemas.microsoft.com/office/drawing/2014/main" id="{5B14AF2E-1B47-9B6C-A95E-F4EFCEA10490}"/>
              </a:ext>
            </a:extLst>
          </p:cNvPr>
          <p:cNvPicPr>
            <a:picLocks noChangeAspect="1"/>
          </p:cNvPicPr>
          <p:nvPr userDrawn="1"/>
        </p:nvPicPr>
        <p:blipFill>
          <a:blip r:embed="rId17"/>
          <a:stretch>
            <a:fillRect/>
          </a:stretch>
        </p:blipFill>
        <p:spPr>
          <a:xfrm>
            <a:off x="6112220" y="6050068"/>
            <a:ext cx="1104281" cy="394387"/>
          </a:xfrm>
          <a:prstGeom prst="rect">
            <a:avLst/>
          </a:prstGeom>
        </p:spPr>
      </p:pic>
      <p:pic>
        <p:nvPicPr>
          <p:cNvPr id="20" name="Picture 19" descr="A picture containing graphical user interface&#10;&#10;Description automatically generated">
            <a:extLst>
              <a:ext uri="{FF2B5EF4-FFF2-40B4-BE49-F238E27FC236}">
                <a16:creationId xmlns:a16="http://schemas.microsoft.com/office/drawing/2014/main" id="{E0EF0EC6-1EE1-0FF7-7765-68BAC2E3DF87}"/>
              </a:ext>
            </a:extLst>
          </p:cNvPr>
          <p:cNvPicPr>
            <a:picLocks noChangeAspect="1"/>
          </p:cNvPicPr>
          <p:nvPr userDrawn="1"/>
        </p:nvPicPr>
        <p:blipFill>
          <a:blip r:embed="rId18"/>
          <a:stretch>
            <a:fillRect/>
          </a:stretch>
        </p:blipFill>
        <p:spPr>
          <a:xfrm>
            <a:off x="7322525" y="6078874"/>
            <a:ext cx="1210332" cy="303341"/>
          </a:xfrm>
          <a:prstGeom prst="rect">
            <a:avLst/>
          </a:prstGeom>
        </p:spPr>
      </p:pic>
      <p:pic>
        <p:nvPicPr>
          <p:cNvPr id="21" name="Picture 20" descr="Logo&#10;&#10;Description automatically generated">
            <a:extLst>
              <a:ext uri="{FF2B5EF4-FFF2-40B4-BE49-F238E27FC236}">
                <a16:creationId xmlns:a16="http://schemas.microsoft.com/office/drawing/2014/main" id="{C116B9AF-FC53-ED2D-E0D2-36EDA3520E78}"/>
              </a:ext>
            </a:extLst>
          </p:cNvPr>
          <p:cNvPicPr>
            <a:picLocks noChangeAspect="1"/>
          </p:cNvPicPr>
          <p:nvPr userDrawn="1"/>
        </p:nvPicPr>
        <p:blipFill>
          <a:blip r:embed="rId19"/>
          <a:stretch>
            <a:fillRect/>
          </a:stretch>
        </p:blipFill>
        <p:spPr>
          <a:xfrm>
            <a:off x="8457902" y="5883182"/>
            <a:ext cx="1195772" cy="776455"/>
          </a:xfrm>
          <a:prstGeom prst="rect">
            <a:avLst/>
          </a:prstGeom>
        </p:spPr>
      </p:pic>
      <p:pic>
        <p:nvPicPr>
          <p:cNvPr id="22" name="Picture 21" descr="A picture containing text&#10;&#10;Description automatically generated">
            <a:extLst>
              <a:ext uri="{FF2B5EF4-FFF2-40B4-BE49-F238E27FC236}">
                <a16:creationId xmlns:a16="http://schemas.microsoft.com/office/drawing/2014/main" id="{A08630CA-8CBA-35D3-153F-8A8F6C47656F}"/>
              </a:ext>
            </a:extLst>
          </p:cNvPr>
          <p:cNvPicPr>
            <a:picLocks noChangeAspect="1"/>
          </p:cNvPicPr>
          <p:nvPr userDrawn="1"/>
        </p:nvPicPr>
        <p:blipFill>
          <a:blip r:embed="rId20"/>
          <a:stretch>
            <a:fillRect/>
          </a:stretch>
        </p:blipFill>
        <p:spPr>
          <a:xfrm>
            <a:off x="9556243" y="6120819"/>
            <a:ext cx="1333613" cy="291669"/>
          </a:xfrm>
          <a:prstGeom prst="rect">
            <a:avLst/>
          </a:prstGeom>
        </p:spPr>
      </p:pic>
      <p:pic>
        <p:nvPicPr>
          <p:cNvPr id="23" name="Picture 22" descr="Logo&#10;&#10;Description automatically generated">
            <a:extLst>
              <a:ext uri="{FF2B5EF4-FFF2-40B4-BE49-F238E27FC236}">
                <a16:creationId xmlns:a16="http://schemas.microsoft.com/office/drawing/2014/main" id="{9AA06D09-1786-E931-6533-44B436F0B203}"/>
              </a:ext>
            </a:extLst>
          </p:cNvPr>
          <p:cNvPicPr>
            <a:picLocks noChangeAspect="1"/>
          </p:cNvPicPr>
          <p:nvPr userDrawn="1"/>
        </p:nvPicPr>
        <p:blipFill>
          <a:blip r:embed="rId21"/>
          <a:stretch>
            <a:fillRect/>
          </a:stretch>
        </p:blipFill>
        <p:spPr>
          <a:xfrm>
            <a:off x="11069329" y="6086743"/>
            <a:ext cx="968267" cy="347672"/>
          </a:xfrm>
          <a:prstGeom prst="rect">
            <a:avLst/>
          </a:prstGeom>
        </p:spPr>
      </p:pic>
      <p:pic>
        <p:nvPicPr>
          <p:cNvPr id="24" name="Picture 23" descr="Logo&#10;&#10;Description automatically generated">
            <a:extLst>
              <a:ext uri="{FF2B5EF4-FFF2-40B4-BE49-F238E27FC236}">
                <a16:creationId xmlns:a16="http://schemas.microsoft.com/office/drawing/2014/main" id="{89460471-8B5C-52AD-BB89-7AA80C980697}"/>
              </a:ext>
            </a:extLst>
          </p:cNvPr>
          <p:cNvPicPr>
            <a:picLocks noChangeAspect="1"/>
          </p:cNvPicPr>
          <p:nvPr userDrawn="1"/>
        </p:nvPicPr>
        <p:blipFill>
          <a:blip r:embed="rId22"/>
          <a:stretch>
            <a:fillRect/>
          </a:stretch>
        </p:blipFill>
        <p:spPr>
          <a:xfrm>
            <a:off x="11036679" y="5460486"/>
            <a:ext cx="1000917" cy="452081"/>
          </a:xfrm>
          <a:prstGeom prst="rect">
            <a:avLst/>
          </a:prstGeom>
        </p:spPr>
      </p:pic>
    </p:spTree>
    <p:extLst>
      <p:ext uri="{BB962C8B-B14F-4D97-AF65-F5344CB8AC3E}">
        <p14:creationId xmlns:p14="http://schemas.microsoft.com/office/powerpoint/2010/main" val="2394990818"/>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B8A59CD-6620-FC3B-158F-B19EC71B5CAE}"/>
              </a:ext>
            </a:extLst>
          </p:cNvPr>
          <p:cNvSpPr/>
          <p:nvPr userDrawn="1"/>
        </p:nvSpPr>
        <p:spPr bwMode="ltGray">
          <a:xfrm>
            <a:off x="0" y="0"/>
            <a:ext cx="4572000" cy="6858000"/>
          </a:xfrm>
          <a:prstGeom prst="rect">
            <a:avLst/>
          </a:prstGeom>
          <a:solidFill>
            <a:srgbClr val="EDF2F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2400">
              <a:solidFill>
                <a:prstClr val="white"/>
              </a:solidFill>
            </a:endParaRPr>
          </a:p>
        </p:txBody>
      </p:sp>
      <p:sp>
        <p:nvSpPr>
          <p:cNvPr id="5" name="Rectangle 4">
            <a:extLst>
              <a:ext uri="{FF2B5EF4-FFF2-40B4-BE49-F238E27FC236}">
                <a16:creationId xmlns:a16="http://schemas.microsoft.com/office/drawing/2014/main" id="{1EF6E82C-C1FD-684D-8EDF-83FA77AEB457}"/>
              </a:ext>
            </a:extLst>
          </p:cNvPr>
          <p:cNvSpPr/>
          <p:nvPr userDrawn="1"/>
        </p:nvSpPr>
        <p:spPr bwMode="ltGray">
          <a:xfrm>
            <a:off x="4311651" y="0"/>
            <a:ext cx="7880349" cy="6858000"/>
          </a:xfrm>
          <a:prstGeom prst="rect">
            <a:avLst/>
          </a:prstGeom>
          <a:solidFill>
            <a:srgbClr val="00879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2400">
              <a:solidFill>
                <a:prstClr val="white"/>
              </a:solidFill>
            </a:endParaRPr>
          </a:p>
        </p:txBody>
      </p:sp>
      <p:pic>
        <p:nvPicPr>
          <p:cNvPr id="7" name="Picture 4" descr="Graphical user interface, text&#10;&#10;Description automatically generated">
            <a:extLst>
              <a:ext uri="{FF2B5EF4-FFF2-40B4-BE49-F238E27FC236}">
                <a16:creationId xmlns:a16="http://schemas.microsoft.com/office/drawing/2014/main" id="{9FBD1FAD-1EC9-ADD9-3D04-9360D60F95F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92667" y="5922434"/>
            <a:ext cx="3386667" cy="70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bwMode="gray">
          <a:xfrm>
            <a:off x="4572000" y="778765"/>
            <a:ext cx="7281333" cy="1465016"/>
          </a:xfrm>
        </p:spPr>
        <p:txBody>
          <a:bodyPr anchor="ctr"/>
          <a:lstStyle>
            <a:lvl1pPr algn="l">
              <a:lnSpc>
                <a:spcPct val="90000"/>
              </a:lnSpc>
              <a:defRPr sz="4800" b="0" i="0">
                <a:ln>
                  <a:noFill/>
                </a:ln>
                <a:solidFill>
                  <a:schemeClr val="bg1"/>
                </a:solidFill>
                <a:effectLst/>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p:cNvSpPr>
            <a:spLocks noGrp="1"/>
          </p:cNvSpPr>
          <p:nvPr>
            <p:ph type="subTitle" idx="1"/>
          </p:nvPr>
        </p:nvSpPr>
        <p:spPr bwMode="gray">
          <a:xfrm>
            <a:off x="4572000" y="2563787"/>
            <a:ext cx="6807200" cy="535531"/>
          </a:xfrm>
        </p:spPr>
        <p:txBody>
          <a:bodyPr>
            <a:spAutoFit/>
          </a:bodyPr>
          <a:lstStyle>
            <a:lvl1pPr marL="0" indent="0" algn="l">
              <a:lnSpc>
                <a:spcPct val="90000"/>
              </a:lnSpc>
              <a:spcBef>
                <a:spcPts val="0"/>
              </a:spcBef>
              <a:buNone/>
              <a:defRPr sz="3200" b="0" i="0">
                <a:solidFill>
                  <a:srgbClr val="FFFFFF"/>
                </a:solidFill>
                <a:effectLst/>
                <a:latin typeface="Arial" panose="020B0604020202020204" pitchFamily="34" charset="0"/>
                <a:cs typeface="Arial" panose="020B06040202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9" name="Text Placeholder 8"/>
          <p:cNvSpPr>
            <a:spLocks noGrp="1"/>
          </p:cNvSpPr>
          <p:nvPr>
            <p:ph type="body" sz="quarter" idx="10"/>
          </p:nvPr>
        </p:nvSpPr>
        <p:spPr>
          <a:xfrm>
            <a:off x="4572001" y="3501148"/>
            <a:ext cx="5499100" cy="512233"/>
          </a:xfrm>
        </p:spPr>
        <p:txBody>
          <a:bodyPr/>
          <a:lstStyle>
            <a:lvl1pPr marL="0" indent="0">
              <a:buFontTx/>
              <a:buNone/>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pic>
        <p:nvPicPr>
          <p:cNvPr id="10" name="Picture 9">
            <a:extLst>
              <a:ext uri="{FF2B5EF4-FFF2-40B4-BE49-F238E27FC236}">
                <a16:creationId xmlns:a16="http://schemas.microsoft.com/office/drawing/2014/main" id="{78E83338-0BA4-8FE5-B3BD-B82798EEC451}"/>
              </a:ext>
            </a:extLst>
          </p:cNvPr>
          <p:cNvPicPr>
            <a:picLocks noChangeAspect="1"/>
          </p:cNvPicPr>
          <p:nvPr userDrawn="1"/>
        </p:nvPicPr>
        <p:blipFill>
          <a:blip r:embed="rId3"/>
          <a:stretch>
            <a:fillRect/>
          </a:stretch>
        </p:blipFill>
        <p:spPr>
          <a:xfrm>
            <a:off x="426044" y="778765"/>
            <a:ext cx="3459563" cy="805875"/>
          </a:xfrm>
          <a:prstGeom prst="rect">
            <a:avLst/>
          </a:prstGeom>
        </p:spPr>
      </p:pic>
      <p:cxnSp>
        <p:nvCxnSpPr>
          <p:cNvPr id="12" name="Straight Connector 11">
            <a:extLst>
              <a:ext uri="{FF2B5EF4-FFF2-40B4-BE49-F238E27FC236}">
                <a16:creationId xmlns:a16="http://schemas.microsoft.com/office/drawing/2014/main" id="{5F1DA778-67CA-C80F-7E68-7C8D5440EDE7}"/>
              </a:ext>
            </a:extLst>
          </p:cNvPr>
          <p:cNvCxnSpPr>
            <a:cxnSpLocks/>
          </p:cNvCxnSpPr>
          <p:nvPr userDrawn="1"/>
        </p:nvCxnSpPr>
        <p:spPr>
          <a:xfrm flipH="1">
            <a:off x="4572001" y="6055244"/>
            <a:ext cx="4866860" cy="0"/>
          </a:xfrm>
          <a:prstGeom prst="line">
            <a:avLst/>
          </a:prstGeom>
          <a:ln w="19050" cap="flat" cmpd="sng" algn="ctr">
            <a:solidFill>
              <a:schemeClr val="bg2"/>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19253F7F-3C77-E01A-0FBD-DF7929679B4E}"/>
              </a:ext>
            </a:extLst>
          </p:cNvPr>
          <p:cNvSpPr txBox="1"/>
          <p:nvPr userDrawn="1"/>
        </p:nvSpPr>
        <p:spPr>
          <a:xfrm>
            <a:off x="9438861" y="5814321"/>
            <a:ext cx="2752665" cy="424732"/>
          </a:xfrm>
          <a:prstGeom prst="rect">
            <a:avLst/>
          </a:prstGeom>
          <a:noFill/>
        </p:spPr>
        <p:txBody>
          <a:bodyPr wrap="square" rtlCol="0">
            <a:spAutoFit/>
          </a:bodyPr>
          <a:lstStyle/>
          <a:p>
            <a:pPr algn="l">
              <a:lnSpc>
                <a:spcPct val="90000"/>
              </a:lnSpc>
            </a:pPr>
            <a:r>
              <a:rPr lang="en-US" sz="2400">
                <a:solidFill>
                  <a:schemeClr val="bg1"/>
                </a:solidFill>
                <a:latin typeface="Helvetica Light" panose="020B0403020202020204" pitchFamily="34" charset="0"/>
              </a:rPr>
              <a:t>raise-</a:t>
            </a:r>
            <a:r>
              <a:rPr lang="en-US" sz="2400" err="1">
                <a:solidFill>
                  <a:schemeClr val="bg1"/>
                </a:solidFill>
                <a:latin typeface="Helvetica Light" panose="020B0403020202020204" pitchFamily="34" charset="0"/>
              </a:rPr>
              <a:t>science.eu</a:t>
            </a:r>
            <a:endParaRPr lang="en-GR" sz="2400">
              <a:solidFill>
                <a:schemeClr val="bg1"/>
              </a:solidFill>
              <a:latin typeface="Helvetica Light" panose="020B0403020202020204" pitchFamily="34" charset="0"/>
            </a:endParaRPr>
          </a:p>
        </p:txBody>
      </p:sp>
      <p:pic>
        <p:nvPicPr>
          <p:cNvPr id="17" name="Picture 16">
            <a:extLst>
              <a:ext uri="{FF2B5EF4-FFF2-40B4-BE49-F238E27FC236}">
                <a16:creationId xmlns:a16="http://schemas.microsoft.com/office/drawing/2014/main" id="{0B56A978-28AB-05BC-EB88-CAA7C66BDDEC}"/>
              </a:ext>
            </a:extLst>
          </p:cNvPr>
          <p:cNvPicPr>
            <a:picLocks noChangeAspect="1"/>
          </p:cNvPicPr>
          <p:nvPr userDrawn="1"/>
        </p:nvPicPr>
        <p:blipFill>
          <a:blip r:embed="rId4"/>
          <a:stretch>
            <a:fillRect/>
          </a:stretch>
        </p:blipFill>
        <p:spPr>
          <a:xfrm>
            <a:off x="210886" y="2310678"/>
            <a:ext cx="3882263" cy="2431708"/>
          </a:xfrm>
          <a:prstGeom prst="rect">
            <a:avLst/>
          </a:prstGeom>
        </p:spPr>
      </p:pic>
    </p:spTree>
    <p:extLst>
      <p:ext uri="{BB962C8B-B14F-4D97-AF65-F5344CB8AC3E}">
        <p14:creationId xmlns:p14="http://schemas.microsoft.com/office/powerpoint/2010/main" val="2882802805"/>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8476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983624-D59D-4772-9760-A147CF0DE72A}" type="datetimeFigureOut">
              <a:rPr lang="en-US" smtClean="0"/>
              <a:t>7/8/2026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64B4E-37FC-4187-9BB8-36EEB6F26C40}" type="slidenum">
              <a:rPr lang="en-US" smtClean="0"/>
              <a:t>‹#›</a:t>
            </a:fld>
            <a:endParaRPr lang="en-US"/>
          </a:p>
        </p:txBody>
      </p:sp>
    </p:spTree>
    <p:extLst>
      <p:ext uri="{BB962C8B-B14F-4D97-AF65-F5344CB8AC3E}">
        <p14:creationId xmlns:p14="http://schemas.microsoft.com/office/powerpoint/2010/main" val="280392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983624-D59D-4772-9760-A147CF0DE72A}" type="datetimeFigureOut">
              <a:rPr lang="en-US" smtClean="0"/>
              <a:t>7/8/2026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64B4E-37FC-4187-9BB8-36EEB6F26C40}" type="slidenum">
              <a:rPr lang="en-US" smtClean="0"/>
              <a:t>‹#›</a:t>
            </a:fld>
            <a:endParaRPr lang="en-US"/>
          </a:p>
        </p:txBody>
      </p:sp>
    </p:spTree>
    <p:extLst>
      <p:ext uri="{BB962C8B-B14F-4D97-AF65-F5344CB8AC3E}">
        <p14:creationId xmlns:p14="http://schemas.microsoft.com/office/powerpoint/2010/main" val="1039352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983624-D59D-4772-9760-A147CF0DE72A}" type="datetimeFigureOut">
              <a:rPr lang="en-US" smtClean="0"/>
              <a:t>7/8/2026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64B4E-37FC-4187-9BB8-36EEB6F26C40}" type="slidenum">
              <a:rPr lang="en-US" smtClean="0"/>
              <a:t>‹#›</a:t>
            </a:fld>
            <a:endParaRPr lang="en-US"/>
          </a:p>
        </p:txBody>
      </p:sp>
    </p:spTree>
    <p:extLst>
      <p:ext uri="{BB962C8B-B14F-4D97-AF65-F5344CB8AC3E}">
        <p14:creationId xmlns:p14="http://schemas.microsoft.com/office/powerpoint/2010/main" val="2316566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983624-D59D-4772-9760-A147CF0DE72A}" type="datetimeFigureOut">
              <a:rPr lang="en-US" smtClean="0"/>
              <a:t>7/8/2026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564B4E-37FC-4187-9BB8-36EEB6F26C40}" type="slidenum">
              <a:rPr lang="en-US" smtClean="0"/>
              <a:t>‹#›</a:t>
            </a:fld>
            <a:endParaRPr lang="en-US"/>
          </a:p>
        </p:txBody>
      </p:sp>
    </p:spTree>
    <p:extLst>
      <p:ext uri="{BB962C8B-B14F-4D97-AF65-F5344CB8AC3E}">
        <p14:creationId xmlns:p14="http://schemas.microsoft.com/office/powerpoint/2010/main" val="1583604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983624-D59D-4772-9760-A147CF0DE72A}" type="datetimeFigureOut">
              <a:rPr lang="en-US" smtClean="0"/>
              <a:t>7/8/2026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564B4E-37FC-4187-9BB8-36EEB6F26C40}" type="slidenum">
              <a:rPr lang="en-US" smtClean="0"/>
              <a:t>‹#›</a:t>
            </a:fld>
            <a:endParaRPr lang="en-US"/>
          </a:p>
        </p:txBody>
      </p:sp>
    </p:spTree>
    <p:extLst>
      <p:ext uri="{BB962C8B-B14F-4D97-AF65-F5344CB8AC3E}">
        <p14:creationId xmlns:p14="http://schemas.microsoft.com/office/powerpoint/2010/main" val="2958114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983624-D59D-4772-9760-A147CF0DE72A}" type="datetimeFigureOut">
              <a:rPr lang="en-US" smtClean="0"/>
              <a:t>7/8/2026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564B4E-37FC-4187-9BB8-36EEB6F26C40}" type="slidenum">
              <a:rPr lang="en-US" smtClean="0"/>
              <a:t>‹#›</a:t>
            </a:fld>
            <a:endParaRPr lang="en-US"/>
          </a:p>
        </p:txBody>
      </p:sp>
    </p:spTree>
    <p:extLst>
      <p:ext uri="{BB962C8B-B14F-4D97-AF65-F5344CB8AC3E}">
        <p14:creationId xmlns:p14="http://schemas.microsoft.com/office/powerpoint/2010/main" val="2106380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1983624-D59D-4772-9760-A147CF0DE72A}" type="datetimeFigureOut">
              <a:rPr lang="en-US" smtClean="0"/>
              <a:t>7/8/2026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64B4E-37FC-4187-9BB8-36EEB6F26C40}" type="slidenum">
              <a:rPr lang="en-US" smtClean="0"/>
              <a:t>‹#›</a:t>
            </a:fld>
            <a:endParaRPr lang="en-US"/>
          </a:p>
        </p:txBody>
      </p:sp>
    </p:spTree>
    <p:extLst>
      <p:ext uri="{BB962C8B-B14F-4D97-AF65-F5344CB8AC3E}">
        <p14:creationId xmlns:p14="http://schemas.microsoft.com/office/powerpoint/2010/main" val="4292778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1983624-D59D-4772-9760-A147CF0DE72A}" type="datetimeFigureOut">
              <a:rPr lang="en-US" smtClean="0"/>
              <a:t>7/8/2026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64B4E-37FC-4187-9BB8-36EEB6F26C40}" type="slidenum">
              <a:rPr lang="en-US" smtClean="0"/>
              <a:t>‹#›</a:t>
            </a:fld>
            <a:endParaRPr lang="en-US"/>
          </a:p>
        </p:txBody>
      </p:sp>
    </p:spTree>
    <p:extLst>
      <p:ext uri="{BB962C8B-B14F-4D97-AF65-F5344CB8AC3E}">
        <p14:creationId xmlns:p14="http://schemas.microsoft.com/office/powerpoint/2010/main" val="3312077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1983624-D59D-4772-9760-A147CF0DE72A}" type="datetimeFigureOut">
              <a:rPr lang="en-US" smtClean="0"/>
              <a:t>7/8/2026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F564B4E-37FC-4187-9BB8-36EEB6F26C40}" type="slidenum">
              <a:rPr lang="en-US" smtClean="0"/>
              <a:t>‹#›</a:t>
            </a:fld>
            <a:endParaRPr lang="en-US"/>
          </a:p>
        </p:txBody>
      </p:sp>
      <p:pic>
        <p:nvPicPr>
          <p:cNvPr id="7" name="Picture 6">
            <a:extLst>
              <a:ext uri="{FF2B5EF4-FFF2-40B4-BE49-F238E27FC236}">
                <a16:creationId xmlns:a16="http://schemas.microsoft.com/office/drawing/2014/main" id="{A569776F-A52D-868F-9E4A-749648782C0A}"/>
              </a:ext>
            </a:extLst>
          </p:cNvPr>
          <p:cNvPicPr>
            <a:picLocks noChangeAspect="1"/>
          </p:cNvPicPr>
          <p:nvPr userDrawn="1"/>
        </p:nvPicPr>
        <p:blipFill>
          <a:blip r:embed="rId17"/>
          <a:stretch>
            <a:fillRect/>
          </a:stretch>
        </p:blipFill>
        <p:spPr>
          <a:xfrm>
            <a:off x="10514036" y="34754"/>
            <a:ext cx="1677964" cy="390867"/>
          </a:xfrm>
          <a:prstGeom prst="rect">
            <a:avLst/>
          </a:prstGeom>
        </p:spPr>
      </p:pic>
      <p:pic>
        <p:nvPicPr>
          <p:cNvPr id="9" name="Picture 8" descr="A colorful circle with circles connected&#10;&#10;AI-generated content may be incorrect.">
            <a:extLst>
              <a:ext uri="{FF2B5EF4-FFF2-40B4-BE49-F238E27FC236}">
                <a16:creationId xmlns:a16="http://schemas.microsoft.com/office/drawing/2014/main" id="{55C6E12B-0F82-8068-CCA2-12D37053821B}"/>
              </a:ext>
            </a:extLst>
          </p:cNvPr>
          <p:cNvPicPr>
            <a:picLocks noChangeAspect="1"/>
          </p:cNvPicPr>
          <p:nvPr userDrawn="1"/>
        </p:nvPicPr>
        <p:blipFill>
          <a:blip r:embed="rId18">
            <a:alphaModFix amt="5000"/>
            <a:extLst>
              <a:ext uri="{28A0092B-C50C-407E-A947-70E740481C1C}">
                <a14:useLocalDpi xmlns:a14="http://schemas.microsoft.com/office/drawing/2010/main" val="0"/>
              </a:ext>
            </a:extLst>
          </a:blip>
          <a:srcRect l="53797"/>
          <a:stretch>
            <a:fillRect/>
          </a:stretch>
        </p:blipFill>
        <p:spPr>
          <a:xfrm>
            <a:off x="-1" y="2157441"/>
            <a:ext cx="3036917" cy="3797489"/>
          </a:xfrm>
          <a:prstGeom prst="rect">
            <a:avLst/>
          </a:prstGeom>
        </p:spPr>
      </p:pic>
      <p:pic>
        <p:nvPicPr>
          <p:cNvPr id="10" name="Picture 9">
            <a:extLst>
              <a:ext uri="{FF2B5EF4-FFF2-40B4-BE49-F238E27FC236}">
                <a16:creationId xmlns:a16="http://schemas.microsoft.com/office/drawing/2014/main" id="{33C8F775-3D66-06B6-9703-81086B3A6C77}"/>
              </a:ext>
            </a:extLst>
          </p:cNvPr>
          <p:cNvPicPr>
            <a:picLocks noChangeAspect="1"/>
          </p:cNvPicPr>
          <p:nvPr userDrawn="1"/>
        </p:nvPicPr>
        <p:blipFill>
          <a:blip r:embed="rId19" cstate="print">
            <a:extLst>
              <a:ext uri="{28A0092B-C50C-407E-A947-70E740481C1C}">
                <a14:useLocalDpi xmlns:a14="http://schemas.microsoft.com/office/drawing/2010/main" val="0"/>
              </a:ext>
            </a:extLst>
          </a:blip>
          <a:srcRect/>
          <a:stretch>
            <a:fillRect/>
          </a:stretch>
        </p:blipFill>
        <p:spPr>
          <a:xfrm>
            <a:off x="8918185" y="68479"/>
            <a:ext cx="1564460" cy="379320"/>
          </a:xfrm>
          <a:prstGeom prst="rect">
            <a:avLst/>
          </a:prstGeom>
        </p:spPr>
      </p:pic>
    </p:spTree>
    <p:extLst>
      <p:ext uri="{BB962C8B-B14F-4D97-AF65-F5344CB8AC3E}">
        <p14:creationId xmlns:p14="http://schemas.microsoft.com/office/powerpoint/2010/main" val="163180402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12.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s>
</file>

<file path=ppt/slides/_rels/slide1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66.png"/></Relationships>
</file>

<file path=ppt/slides/_rels/slide1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9.png"/><Relationship Id="rId7"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hyperlink" Target="https://support.datacite.org/docs/datacite-oai-pmh" TargetMode="External"/><Relationship Id="rId4" Type="http://schemas.openxmlformats.org/officeDocument/2006/relationships/image" Target="../media/image70.png"/><Relationship Id="rId9" Type="http://schemas.openxmlformats.org/officeDocument/2006/relationships/hyperlink" Target="https://api.portal.raise-science.eu/oai/user/964178ed-ef95-4321-a8a8-ab14e8956ac4?verb=ListRecords&amp;metadataPrefix=dcat_ap"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74.png"/><Relationship Id="rId1" Type="http://schemas.openxmlformats.org/officeDocument/2006/relationships/slideLayout" Target="../slideLayouts/slideLayout12.xml"/><Relationship Id="rId6" Type="http://schemas.openxmlformats.org/officeDocument/2006/relationships/image" Target="../media/image78.pn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png"/></Relationships>
</file>

<file path=ppt/slides/_rels/slide1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2.xml"/><Relationship Id="rId6" Type="http://schemas.openxmlformats.org/officeDocument/2006/relationships/image" Target="../media/image30.png"/><Relationship Id="rId11" Type="http://schemas.openxmlformats.org/officeDocument/2006/relationships/image" Target="../media/image1.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20.xml.rels><?xml version="1.0" encoding="UTF-8" standalone="yes"?>
<Relationships xmlns="http://schemas.openxmlformats.org/package/2006/relationships"><Relationship Id="rId3" Type="http://schemas.openxmlformats.org/officeDocument/2006/relationships/image" Target="../media/image86.com"/><Relationship Id="rId2" Type="http://schemas.openxmlformats.org/officeDocument/2006/relationships/image" Target="../media/image85.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90.png"/><Relationship Id="rId7" Type="http://schemas.openxmlformats.org/officeDocument/2006/relationships/image" Target="../media/image93.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92.png"/><Relationship Id="rId5" Type="http://schemas.openxmlformats.org/officeDocument/2006/relationships/hyperlink" Target="https://doi.org/10.82136/310" TargetMode="External"/><Relationship Id="rId4" Type="http://schemas.openxmlformats.org/officeDocument/2006/relationships/image" Target="../media/image91.png"/></Relationships>
</file>

<file path=ppt/slides/_rels/slide2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emf"/><Relationship Id="rId1" Type="http://schemas.openxmlformats.org/officeDocument/2006/relationships/slideLayout" Target="../slideLayouts/slideLayout15.xml"/><Relationship Id="rId4" Type="http://schemas.openxmlformats.org/officeDocument/2006/relationships/hyperlink" Target="https://doi.org/10.82136/307"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12.xml"/><Relationship Id="rId4" Type="http://schemas.openxmlformats.org/officeDocument/2006/relationships/image" Target="../media/image100.png"/></Relationships>
</file>

<file path=ppt/slides/_rels/slide2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hyperlink" Target="mailto:info@raise-project.eu" TargetMode="External"/><Relationship Id="rId13" Type="http://schemas.openxmlformats.org/officeDocument/2006/relationships/image" Target="../media/image106.png"/><Relationship Id="rId3" Type="http://schemas.openxmlformats.org/officeDocument/2006/relationships/hyperlink" Target="https://twitter.com/RaiseScience" TargetMode="External"/><Relationship Id="rId7" Type="http://schemas.openxmlformats.org/officeDocument/2006/relationships/hyperlink" Target="https://imedphys.med.auth.gr/" TargetMode="External"/><Relationship Id="rId12" Type="http://schemas.openxmlformats.org/officeDocument/2006/relationships/image" Target="../media/image105.png"/><Relationship Id="rId2" Type="http://schemas.openxmlformats.org/officeDocument/2006/relationships/hyperlink" Target="https://raise-science.eu/" TargetMode="External"/><Relationship Id="rId1" Type="http://schemas.openxmlformats.org/officeDocument/2006/relationships/slideLayout" Target="../slideLayouts/slideLayout13.xml"/><Relationship Id="rId6" Type="http://schemas.openxmlformats.org/officeDocument/2006/relationships/hyperlink" Target="https://www.auth.gr/en/" TargetMode="External"/><Relationship Id="rId11" Type="http://schemas.openxmlformats.org/officeDocument/2006/relationships/image" Target="../media/image104.png"/><Relationship Id="rId5" Type="http://schemas.openxmlformats.org/officeDocument/2006/relationships/hyperlink" Target="https://www.linkedin.com/company/raise-science/" TargetMode="External"/><Relationship Id="rId10" Type="http://schemas.openxmlformats.org/officeDocument/2006/relationships/image" Target="../media/image103.png"/><Relationship Id="rId4" Type="http://schemas.openxmlformats.org/officeDocument/2006/relationships/hyperlink" Target="https://www.facebook.com/raise.science" TargetMode="External"/><Relationship Id="rId9" Type="http://schemas.openxmlformats.org/officeDocument/2006/relationships/image" Target="../media/image102.png"/><Relationship Id="rId14" Type="http://schemas.openxmlformats.org/officeDocument/2006/relationships/image" Target="../media/image10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2.xml"/><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hyperlink" Target="https://www.linkedin.com/company/region-of-central-macedonia/" TargetMode="External"/><Relationship Id="rId2" Type="http://schemas.openxmlformats.org/officeDocument/2006/relationships/image" Target="../media/image43.jpg"/><Relationship Id="rId1" Type="http://schemas.openxmlformats.org/officeDocument/2006/relationships/slideLayout" Target="../slideLayouts/slideLayout12.xml"/><Relationship Id="rId5" Type="http://schemas.openxmlformats.org/officeDocument/2006/relationships/image" Target="../media/image44.jpeg"/><Relationship Id="rId4" Type="http://schemas.openxmlformats.org/officeDocument/2006/relationships/hyperlink" Target="https://www.linkedin.com/company/aristotle-university-of-thessaloniki-auth-/"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1EE1C7F-AE6F-1072-C199-CBD9406EF9E8}"/>
              </a:ext>
            </a:extLst>
          </p:cNvPr>
          <p:cNvSpPr>
            <a:spLocks noGrp="1"/>
          </p:cNvSpPr>
          <p:nvPr>
            <p:ph type="ctrTitle"/>
          </p:nvPr>
        </p:nvSpPr>
        <p:spPr>
          <a:xfrm>
            <a:off x="4486759" y="342230"/>
            <a:ext cx="7586420" cy="2377555"/>
          </a:xfrm>
        </p:spPr>
        <p:txBody>
          <a:bodyPr>
            <a:noAutofit/>
          </a:bodyPr>
          <a:lstStyle/>
          <a:p>
            <a:r>
              <a:rPr lang="en-US" sz="3200" dirty="0"/>
              <a:t>RAISE </a:t>
            </a:r>
            <a:br>
              <a:rPr lang="en-US" sz="3200" dirty="0"/>
            </a:br>
            <a:r>
              <a:rPr lang="en-US" sz="3200" dirty="0"/>
              <a:t>Research Analysis Identifier</a:t>
            </a:r>
            <a:br>
              <a:rPr lang="en-US" sz="3200" dirty="0"/>
            </a:br>
            <a:br>
              <a:rPr lang="en-US" sz="3200" dirty="0"/>
            </a:br>
            <a:r>
              <a:rPr lang="en-US" sz="3200" dirty="0"/>
              <a:t>RAISE Suite</a:t>
            </a:r>
            <a:br>
              <a:rPr lang="en-US" sz="3200" dirty="0"/>
            </a:br>
            <a:r>
              <a:rPr lang="en-US" sz="3200" dirty="0"/>
              <a:t>FAIR Data from Collection to Exploitation</a:t>
            </a:r>
            <a:endParaRPr lang="en-GB" sz="3200" dirty="0"/>
          </a:p>
        </p:txBody>
      </p:sp>
      <p:sp>
        <p:nvSpPr>
          <p:cNvPr id="7" name="Subtitle 2">
            <a:extLst>
              <a:ext uri="{FF2B5EF4-FFF2-40B4-BE49-F238E27FC236}">
                <a16:creationId xmlns:a16="http://schemas.microsoft.com/office/drawing/2014/main" id="{BB15E303-04DA-30D5-E282-3CC3FFA6E57B}"/>
              </a:ext>
            </a:extLst>
          </p:cNvPr>
          <p:cNvSpPr>
            <a:spLocks noGrp="1"/>
          </p:cNvSpPr>
          <p:nvPr>
            <p:ph type="subTitle" idx="1"/>
          </p:nvPr>
        </p:nvSpPr>
        <p:spPr>
          <a:xfrm>
            <a:off x="4572000" y="4626564"/>
            <a:ext cx="6807200" cy="794128"/>
          </a:xfrm>
        </p:spPr>
        <p:txBody>
          <a:bodyPr/>
          <a:lstStyle/>
          <a:p>
            <a:r>
              <a:rPr lang="en-US"/>
              <a:t>Evdokimos Konstantinidis</a:t>
            </a:r>
            <a:endParaRPr lang="el-GR"/>
          </a:p>
          <a:p>
            <a:r>
              <a:rPr lang="en-US" sz="1867"/>
              <a:t>Project Coordinator of RAISE</a:t>
            </a:r>
            <a:endParaRPr lang="el-GR" sz="1867"/>
          </a:p>
        </p:txBody>
      </p:sp>
      <p:sp>
        <p:nvSpPr>
          <p:cNvPr id="2" name="Title 1">
            <a:extLst>
              <a:ext uri="{FF2B5EF4-FFF2-40B4-BE49-F238E27FC236}">
                <a16:creationId xmlns:a16="http://schemas.microsoft.com/office/drawing/2014/main" id="{5C3D6357-5ABF-C97E-C86C-F09DB4EC9401}"/>
              </a:ext>
            </a:extLst>
          </p:cNvPr>
          <p:cNvSpPr txBox="1">
            <a:spLocks/>
          </p:cNvSpPr>
          <p:nvPr/>
        </p:nvSpPr>
        <p:spPr bwMode="gray">
          <a:xfrm>
            <a:off x="4572000" y="2951281"/>
            <a:ext cx="7415939" cy="144378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800" b="0" i="0" kern="1200">
                <a:ln>
                  <a:noFill/>
                </a:ln>
                <a:solidFill>
                  <a:schemeClr val="bg1"/>
                </a:solidFill>
                <a:effectLst/>
                <a:latin typeface="Arial" panose="020B0604020202020204" pitchFamily="34" charset="0"/>
                <a:ea typeface="+mj-ea"/>
                <a:cs typeface="Arial" panose="020B0604020202020204" pitchFamily="34" charset="0"/>
              </a:defRPr>
            </a:lvl1pPr>
          </a:lstStyle>
          <a:p>
            <a:r>
              <a:rPr lang="en-US" sz="3733" b="1" dirty="0"/>
              <a:t>Sustainability</a:t>
            </a:r>
          </a:p>
          <a:p>
            <a:r>
              <a:rPr lang="en-US" sz="3733" b="1" dirty="0"/>
              <a:t>Insights and lessons learnt</a:t>
            </a:r>
            <a:endParaRPr lang="en-GB" sz="3733" b="1" dirty="0"/>
          </a:p>
        </p:txBody>
      </p:sp>
      <p:pic>
        <p:nvPicPr>
          <p:cNvPr id="3" name="Picture 2">
            <a:extLst>
              <a:ext uri="{FF2B5EF4-FFF2-40B4-BE49-F238E27FC236}">
                <a16:creationId xmlns:a16="http://schemas.microsoft.com/office/drawing/2014/main" id="{D67DDA77-3862-0315-D40F-3A44B3B5126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812800" y="5089159"/>
            <a:ext cx="2734734" cy="663065"/>
          </a:xfrm>
          <a:prstGeom prst="rect">
            <a:avLst/>
          </a:prstGeom>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E90D0-8358-F8F5-F621-A861E37246A4}"/>
              </a:ext>
            </a:extLst>
          </p:cNvPr>
          <p:cNvSpPr>
            <a:spLocks noGrp="1"/>
          </p:cNvSpPr>
          <p:nvPr>
            <p:ph type="title"/>
          </p:nvPr>
        </p:nvSpPr>
        <p:spPr/>
        <p:txBody>
          <a:bodyPr/>
          <a:lstStyle/>
          <a:p>
            <a:r>
              <a:rPr lang="en-US" dirty="0"/>
              <a:t>Open Calls for externals</a:t>
            </a:r>
          </a:p>
        </p:txBody>
      </p:sp>
      <p:sp>
        <p:nvSpPr>
          <p:cNvPr id="5" name="Content Placeholder 4">
            <a:extLst>
              <a:ext uri="{FF2B5EF4-FFF2-40B4-BE49-F238E27FC236}">
                <a16:creationId xmlns:a16="http://schemas.microsoft.com/office/drawing/2014/main" id="{A2796B2C-403B-669F-1FA4-02DE269BE926}"/>
              </a:ext>
            </a:extLst>
          </p:cNvPr>
          <p:cNvSpPr>
            <a:spLocks noGrp="1"/>
          </p:cNvSpPr>
          <p:nvPr>
            <p:ph sz="quarter" idx="12"/>
          </p:nvPr>
        </p:nvSpPr>
        <p:spPr/>
        <p:txBody>
          <a:bodyPr/>
          <a:lstStyle/>
          <a:p>
            <a:pPr>
              <a:spcAft>
                <a:spcPts val="1200"/>
              </a:spcAft>
            </a:pPr>
            <a:r>
              <a:rPr lang="en-GB" dirty="0"/>
              <a:t>Data collection technology providers (sensors, etc)</a:t>
            </a:r>
          </a:p>
          <a:p>
            <a:pPr>
              <a:spcAft>
                <a:spcPts val="1200"/>
              </a:spcAft>
            </a:pPr>
            <a:r>
              <a:rPr lang="en-GB" dirty="0"/>
              <a:t>Certified Living Lab Research Infrastructures</a:t>
            </a:r>
          </a:p>
          <a:p>
            <a:pPr>
              <a:spcAft>
                <a:spcPts val="1200"/>
              </a:spcAft>
            </a:pPr>
            <a:r>
              <a:rPr lang="en-GB" dirty="0"/>
              <a:t>8 vouchers of €10K to external researchers to integrate the RAISE Suite SDK  in their data collection instrument and access existing Research Infrastructures to pilot data collection in real-settings</a:t>
            </a:r>
            <a:endParaRPr lang="en-US" dirty="0"/>
          </a:p>
        </p:txBody>
      </p:sp>
      <p:pic>
        <p:nvPicPr>
          <p:cNvPr id="8" name="Picture 4">
            <a:extLst>
              <a:ext uri="{FF2B5EF4-FFF2-40B4-BE49-F238E27FC236}">
                <a16:creationId xmlns:a16="http://schemas.microsoft.com/office/drawing/2014/main" id="{5DF687FB-EFC7-E8EC-0DE4-5B0A8A7CE47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48664" y="4542461"/>
            <a:ext cx="3434138" cy="22894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Open calls | BreedingValue">
            <a:extLst>
              <a:ext uri="{FF2B5EF4-FFF2-40B4-BE49-F238E27FC236}">
                <a16:creationId xmlns:a16="http://schemas.microsoft.com/office/drawing/2014/main" id="{5660D47E-B43A-D1DA-C8A2-0E9F3DAC94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91663" y="1085203"/>
            <a:ext cx="1290637" cy="1488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605165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7BF3F-43BB-66F0-E157-6E41BB93ED6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8E093E3-988E-DED0-C83C-956D166B7158}"/>
              </a:ext>
            </a:extLst>
          </p:cNvPr>
          <p:cNvSpPr>
            <a:spLocks noGrp="1"/>
          </p:cNvSpPr>
          <p:nvPr>
            <p:ph type="title"/>
          </p:nvPr>
        </p:nvSpPr>
        <p:spPr>
          <a:xfrm>
            <a:off x="831850" y="416560"/>
            <a:ext cx="10515600" cy="4145915"/>
          </a:xfrm>
        </p:spPr>
        <p:txBody>
          <a:bodyPr>
            <a:normAutofit fontScale="90000"/>
          </a:bodyPr>
          <a:lstStyle/>
          <a:p>
            <a:r>
              <a:rPr lang="en-US" dirty="0"/>
              <a:t>What mechanisms are needed to ensure that community-driven solutions can be sustained and adopted by EOSC Nodes and the Federation?</a:t>
            </a:r>
          </a:p>
        </p:txBody>
      </p:sp>
      <p:sp>
        <p:nvSpPr>
          <p:cNvPr id="6" name="Text Placeholder 5">
            <a:extLst>
              <a:ext uri="{FF2B5EF4-FFF2-40B4-BE49-F238E27FC236}">
                <a16:creationId xmlns:a16="http://schemas.microsoft.com/office/drawing/2014/main" id="{FDF2B319-A3F2-FCBE-66A2-04AD3309967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033150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A6904-DE32-F57A-E688-B9E7106C77DD}"/>
              </a:ext>
            </a:extLst>
          </p:cNvPr>
          <p:cNvSpPr>
            <a:spLocks noGrp="1"/>
          </p:cNvSpPr>
          <p:nvPr>
            <p:ph type="title"/>
          </p:nvPr>
        </p:nvSpPr>
        <p:spPr>
          <a:xfrm>
            <a:off x="404080" y="142210"/>
            <a:ext cx="11383839" cy="1015680"/>
          </a:xfrm>
        </p:spPr>
        <p:txBody>
          <a:bodyPr/>
          <a:lstStyle/>
          <a:p>
            <a:r>
              <a:rPr lang="en-US" dirty="0"/>
              <a:t>Look for joining projects beyond Pilar I</a:t>
            </a:r>
          </a:p>
        </p:txBody>
      </p:sp>
      <p:sp>
        <p:nvSpPr>
          <p:cNvPr id="9" name="TextBox 8">
            <a:extLst>
              <a:ext uri="{FF2B5EF4-FFF2-40B4-BE49-F238E27FC236}">
                <a16:creationId xmlns:a16="http://schemas.microsoft.com/office/drawing/2014/main" id="{DA805430-68A1-E754-9FCC-3366DE4B9290}"/>
              </a:ext>
            </a:extLst>
          </p:cNvPr>
          <p:cNvSpPr txBox="1"/>
          <p:nvPr/>
        </p:nvSpPr>
        <p:spPr>
          <a:xfrm>
            <a:off x="457200" y="969326"/>
            <a:ext cx="8884920" cy="892552"/>
          </a:xfrm>
          <a:prstGeom prst="rect">
            <a:avLst/>
          </a:prstGeom>
          <a:noFill/>
        </p:spPr>
        <p:txBody>
          <a:bodyPr wrap="square">
            <a:spAutoFit/>
          </a:bodyPr>
          <a:lstStyle/>
          <a:p>
            <a:r>
              <a:rPr lang="en-US" sz="2800" b="1" i="0" dirty="0">
                <a:solidFill>
                  <a:srgbClr val="303030"/>
                </a:solidFill>
                <a:effectLst/>
                <a:latin typeface="+mj-lt"/>
              </a:rPr>
              <a:t>Improve the Quality of Life of older cancer patients</a:t>
            </a:r>
          </a:p>
          <a:p>
            <a:r>
              <a:rPr lang="en-US" sz="2400" b="1" dirty="0">
                <a:latin typeface="+mj-lt"/>
              </a:rPr>
              <a:t>HORIZON-MISS-2026-02-CANCER-07</a:t>
            </a:r>
          </a:p>
        </p:txBody>
      </p:sp>
      <p:sp>
        <p:nvSpPr>
          <p:cNvPr id="11" name="TextBox 10">
            <a:extLst>
              <a:ext uri="{FF2B5EF4-FFF2-40B4-BE49-F238E27FC236}">
                <a16:creationId xmlns:a16="http://schemas.microsoft.com/office/drawing/2014/main" id="{28855D93-F040-98A3-AFB3-8A55E1B56953}"/>
              </a:ext>
            </a:extLst>
          </p:cNvPr>
          <p:cNvSpPr txBox="1"/>
          <p:nvPr/>
        </p:nvSpPr>
        <p:spPr>
          <a:xfrm>
            <a:off x="264160" y="1874636"/>
            <a:ext cx="11663680" cy="4154984"/>
          </a:xfrm>
          <a:prstGeom prst="rect">
            <a:avLst/>
          </a:prstGeom>
          <a:noFill/>
        </p:spPr>
        <p:txBody>
          <a:bodyPr wrap="square">
            <a:spAutoFit/>
          </a:bodyPr>
          <a:lstStyle/>
          <a:p>
            <a:pPr indent="0" algn="l">
              <a:buNone/>
            </a:pPr>
            <a:r>
              <a:rPr lang="en-US" b="1" i="0" dirty="0">
                <a:solidFill>
                  <a:srgbClr val="303030"/>
                </a:solidFill>
                <a:effectLst/>
                <a:latin typeface="+mj-lt"/>
              </a:rPr>
              <a:t>The overall goal of this topic is</a:t>
            </a:r>
            <a:r>
              <a:rPr lang="en-US" b="0" i="0" dirty="0">
                <a:solidFill>
                  <a:srgbClr val="303030"/>
                </a:solidFill>
                <a:effectLst/>
                <a:latin typeface="+mj-lt"/>
              </a:rPr>
              <a:t> to advance the understanding of older cancer patients' care needs, and develop innovative, age-sensitive care approaches and tools to boost overall quality of life. In particular:</a:t>
            </a:r>
          </a:p>
          <a:p>
            <a:pPr marL="285750" marR="0" indent="-285750" algn="l">
              <a:buFont typeface="Arial" panose="020B0604020202020204" pitchFamily="34" charset="0"/>
              <a:buChar char="•"/>
            </a:pPr>
            <a:r>
              <a:rPr lang="en-US" b="0" i="0" dirty="0">
                <a:solidFill>
                  <a:srgbClr val="303030"/>
                </a:solidFill>
                <a:effectLst/>
                <a:latin typeface="+mj-lt"/>
              </a:rPr>
              <a:t>Building on data from existing or newly ……...</a:t>
            </a:r>
          </a:p>
          <a:p>
            <a:pPr marL="285750" marR="0" indent="-285750" algn="l">
              <a:buFont typeface="Arial" panose="020B0604020202020204" pitchFamily="34" charset="0"/>
              <a:buChar char="•"/>
            </a:pPr>
            <a:r>
              <a:rPr lang="en-US" b="0" i="0" dirty="0">
                <a:solidFill>
                  <a:srgbClr val="303030"/>
                </a:solidFill>
                <a:effectLst/>
                <a:latin typeface="+mj-lt"/>
              </a:rPr>
              <a:t>Develop, test, implement and scale up innovative ………..</a:t>
            </a:r>
          </a:p>
          <a:p>
            <a:pPr marL="285750" marR="0" indent="-285750" algn="l">
              <a:buFont typeface="Arial" panose="020B0604020202020204" pitchFamily="34" charset="0"/>
              <a:buChar char="•"/>
            </a:pPr>
            <a:r>
              <a:rPr lang="en-US" b="0" i="0" dirty="0">
                <a:solidFill>
                  <a:srgbClr val="303030"/>
                </a:solidFill>
                <a:effectLst/>
                <a:latin typeface="+mj-lt"/>
              </a:rPr>
              <a:t>Primary and secondary endpoints of the pragmatic ……………</a:t>
            </a:r>
          </a:p>
          <a:p>
            <a:pPr marL="285750" marR="0" indent="-285750" algn="l">
              <a:buFont typeface="Arial" panose="020B0604020202020204" pitchFamily="34" charset="0"/>
              <a:buChar char="•"/>
            </a:pPr>
            <a:r>
              <a:rPr lang="en-US" b="0" i="0" dirty="0">
                <a:solidFill>
                  <a:srgbClr val="303030"/>
                </a:solidFill>
                <a:effectLst/>
                <a:latin typeface="+mj-lt"/>
              </a:rPr>
              <a:t>Particular attention should be given to aspects ………….</a:t>
            </a:r>
          </a:p>
          <a:p>
            <a:pPr marL="285750" marR="0" indent="-285750" algn="l">
              <a:buFont typeface="Arial" panose="020B0604020202020204" pitchFamily="34" charset="0"/>
              <a:buChar char="•"/>
            </a:pPr>
            <a:r>
              <a:rPr lang="en-US" b="0" i="0" dirty="0">
                <a:solidFill>
                  <a:srgbClr val="303030"/>
                </a:solidFill>
                <a:effectLst/>
                <a:latin typeface="+mj-lt"/>
              </a:rPr>
              <a:t>Ultimately, provide scientific evidence to deliver ………</a:t>
            </a:r>
          </a:p>
          <a:p>
            <a:pPr marL="285750" marR="0" indent="-285750" algn="l">
              <a:buFont typeface="Arial" panose="020B0604020202020204" pitchFamily="34" charset="0"/>
              <a:buChar char="•"/>
            </a:pPr>
            <a:endParaRPr lang="en-US" b="0" i="0" dirty="0">
              <a:solidFill>
                <a:srgbClr val="303030"/>
              </a:solidFill>
              <a:effectLst/>
              <a:latin typeface="+mj-lt"/>
            </a:endParaRPr>
          </a:p>
          <a:p>
            <a:pPr marL="285750" marR="0" indent="-285750" algn="l">
              <a:buFont typeface="Arial" panose="020B0604020202020204" pitchFamily="34" charset="0"/>
              <a:buChar char="•"/>
            </a:pPr>
            <a:r>
              <a:rPr lang="en-US" sz="2400" b="0" i="0" dirty="0">
                <a:solidFill>
                  <a:srgbClr val="303030"/>
                </a:solidFill>
                <a:effectLst/>
                <a:latin typeface="Aptos SemiBold" panose="020B0004020202020204" pitchFamily="34" charset="0"/>
              </a:rPr>
              <a:t>All datasets produced should be described with metadata records in the EU dataset catalogue of the European Health Data Space, while all tools and models should take advantage of current European research infrastructures, should follow the principles of open science and made available through the future UNCAN.eu platform.</a:t>
            </a:r>
          </a:p>
        </p:txBody>
      </p:sp>
    </p:spTree>
    <p:extLst>
      <p:ext uri="{BB962C8B-B14F-4D97-AF65-F5344CB8AC3E}">
        <p14:creationId xmlns:p14="http://schemas.microsoft.com/office/powerpoint/2010/main" val="364351065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hape 38">
            <a:extLst>
              <a:ext uri="{FF2B5EF4-FFF2-40B4-BE49-F238E27FC236}">
                <a16:creationId xmlns:a16="http://schemas.microsoft.com/office/drawing/2014/main" id="{D06D8FE0-6878-C3EF-7BC9-058C167EC38A}"/>
              </a:ext>
            </a:extLst>
          </p:cNvPr>
          <p:cNvSpPr/>
          <p:nvPr/>
        </p:nvSpPr>
        <p:spPr>
          <a:xfrm>
            <a:off x="8823755" y="1136636"/>
            <a:ext cx="2679285" cy="2132707"/>
          </a:xfrm>
          <a:prstGeom prst="roundRect">
            <a:avLst>
              <a:gd name="adj" fmla="val 12308"/>
            </a:avLst>
          </a:prstGeom>
          <a:solidFill>
            <a:srgbClr val="008792">
              <a:alpha val="20000"/>
            </a:srgbClr>
          </a:solidFill>
          <a:ln w="19050">
            <a:solidFill>
              <a:srgbClr val="008792"/>
            </a:solidFill>
            <a:prstDash val="solid"/>
          </a:ln>
        </p:spPr>
        <p:txBody>
          <a:bodyPr/>
          <a:lstStyle/>
          <a:p>
            <a:endParaRPr lang="en-US"/>
          </a:p>
        </p:txBody>
      </p:sp>
      <p:sp>
        <p:nvSpPr>
          <p:cNvPr id="35" name="Shape 38">
            <a:extLst>
              <a:ext uri="{FF2B5EF4-FFF2-40B4-BE49-F238E27FC236}">
                <a16:creationId xmlns:a16="http://schemas.microsoft.com/office/drawing/2014/main" id="{B5FFDA2B-FE60-A0B6-D8E5-E61F1077A241}"/>
              </a:ext>
            </a:extLst>
          </p:cNvPr>
          <p:cNvSpPr/>
          <p:nvPr/>
        </p:nvSpPr>
        <p:spPr>
          <a:xfrm>
            <a:off x="556674" y="1180407"/>
            <a:ext cx="2679285" cy="2132707"/>
          </a:xfrm>
          <a:prstGeom prst="roundRect">
            <a:avLst>
              <a:gd name="adj" fmla="val 12308"/>
            </a:avLst>
          </a:prstGeom>
          <a:solidFill>
            <a:srgbClr val="FCE4F3"/>
          </a:solidFill>
          <a:ln w="19050">
            <a:solidFill>
              <a:srgbClr val="EC407A"/>
            </a:solidFill>
            <a:prstDash val="solid"/>
          </a:ln>
        </p:spPr>
        <p:txBody>
          <a:bodyPr/>
          <a:lstStyle/>
          <a:p>
            <a:endParaRPr lang="en-US" dirty="0"/>
          </a:p>
        </p:txBody>
      </p:sp>
      <p:sp>
        <p:nvSpPr>
          <p:cNvPr id="4" name="Title 3">
            <a:extLst>
              <a:ext uri="{FF2B5EF4-FFF2-40B4-BE49-F238E27FC236}">
                <a16:creationId xmlns:a16="http://schemas.microsoft.com/office/drawing/2014/main" id="{A82905E7-EF78-0685-6597-0B499CD1227A}"/>
              </a:ext>
            </a:extLst>
          </p:cNvPr>
          <p:cNvSpPr>
            <a:spLocks noGrp="1"/>
          </p:cNvSpPr>
          <p:nvPr>
            <p:ph type="title"/>
          </p:nvPr>
        </p:nvSpPr>
        <p:spPr>
          <a:xfrm>
            <a:off x="404080" y="133072"/>
            <a:ext cx="11383839" cy="1015680"/>
          </a:xfrm>
        </p:spPr>
        <p:txBody>
          <a:bodyPr/>
          <a:lstStyle/>
          <a:p>
            <a:r>
              <a:rPr lang="en-US" dirty="0"/>
              <a:t>EOSC Nodes eligibility criteria</a:t>
            </a:r>
          </a:p>
        </p:txBody>
      </p:sp>
      <p:pic>
        <p:nvPicPr>
          <p:cNvPr id="15" name="Picture 14">
            <a:extLst>
              <a:ext uri="{FF2B5EF4-FFF2-40B4-BE49-F238E27FC236}">
                <a16:creationId xmlns:a16="http://schemas.microsoft.com/office/drawing/2014/main" id="{CEA5C6C2-D4F1-48D9-8450-9D22BEB153B3}"/>
              </a:ext>
            </a:extLst>
          </p:cNvPr>
          <p:cNvPicPr>
            <a:picLocks noChangeAspect="1"/>
          </p:cNvPicPr>
          <p:nvPr/>
        </p:nvPicPr>
        <p:blipFill>
          <a:blip r:embed="rId2"/>
          <a:stretch>
            <a:fillRect/>
          </a:stretch>
        </p:blipFill>
        <p:spPr>
          <a:xfrm>
            <a:off x="891487" y="1199233"/>
            <a:ext cx="1918653" cy="889885"/>
          </a:xfrm>
          <a:prstGeom prst="rect">
            <a:avLst/>
          </a:prstGeom>
        </p:spPr>
      </p:pic>
      <p:grpSp>
        <p:nvGrpSpPr>
          <p:cNvPr id="40" name="Group 39">
            <a:extLst>
              <a:ext uri="{FF2B5EF4-FFF2-40B4-BE49-F238E27FC236}">
                <a16:creationId xmlns:a16="http://schemas.microsoft.com/office/drawing/2014/main" id="{886EA24E-8226-3369-61C2-260F197A733A}"/>
              </a:ext>
            </a:extLst>
          </p:cNvPr>
          <p:cNvGrpSpPr/>
          <p:nvPr/>
        </p:nvGrpSpPr>
        <p:grpSpPr>
          <a:xfrm>
            <a:off x="4099560" y="862595"/>
            <a:ext cx="3877348" cy="2406748"/>
            <a:chOff x="3931382" y="906365"/>
            <a:chExt cx="2679285" cy="2406748"/>
          </a:xfrm>
        </p:grpSpPr>
        <p:sp>
          <p:nvSpPr>
            <p:cNvPr id="37" name="Shape 38">
              <a:extLst>
                <a:ext uri="{FF2B5EF4-FFF2-40B4-BE49-F238E27FC236}">
                  <a16:creationId xmlns:a16="http://schemas.microsoft.com/office/drawing/2014/main" id="{1B7DEDC6-FA80-E822-3955-F041A972C82C}"/>
                </a:ext>
              </a:extLst>
            </p:cNvPr>
            <p:cNvSpPr/>
            <p:nvPr/>
          </p:nvSpPr>
          <p:spPr>
            <a:xfrm>
              <a:off x="3931382" y="1180406"/>
              <a:ext cx="2679285" cy="2132707"/>
            </a:xfrm>
            <a:prstGeom prst="roundRect">
              <a:avLst>
                <a:gd name="adj" fmla="val 12308"/>
              </a:avLst>
            </a:prstGeom>
            <a:solidFill>
              <a:srgbClr val="FCE4F3"/>
            </a:solidFill>
            <a:ln w="19050">
              <a:solidFill>
                <a:srgbClr val="EC407A"/>
              </a:solidFill>
              <a:prstDash val="solid"/>
            </a:ln>
          </p:spPr>
          <p:txBody>
            <a:bodyPr/>
            <a:lstStyle/>
            <a:p>
              <a:endParaRPr lang="en-US" dirty="0"/>
            </a:p>
          </p:txBody>
        </p:sp>
        <p:pic>
          <p:nvPicPr>
            <p:cNvPr id="17" name="Picture 16">
              <a:extLst>
                <a:ext uri="{FF2B5EF4-FFF2-40B4-BE49-F238E27FC236}">
                  <a16:creationId xmlns:a16="http://schemas.microsoft.com/office/drawing/2014/main" id="{2663C281-AACE-3DF0-5F9B-71F9EEDA94B1}"/>
                </a:ext>
              </a:extLst>
            </p:cNvPr>
            <p:cNvPicPr>
              <a:picLocks noChangeAspect="1"/>
            </p:cNvPicPr>
            <p:nvPr/>
          </p:nvPicPr>
          <p:blipFill>
            <a:blip r:embed="rId3"/>
            <a:stretch>
              <a:fillRect/>
            </a:stretch>
          </p:blipFill>
          <p:spPr>
            <a:xfrm>
              <a:off x="5069053" y="906365"/>
              <a:ext cx="448185" cy="595061"/>
            </a:xfrm>
            <a:prstGeom prst="rect">
              <a:avLst/>
            </a:prstGeom>
          </p:spPr>
        </p:pic>
      </p:grpSp>
      <p:pic>
        <p:nvPicPr>
          <p:cNvPr id="19" name="Picture 18">
            <a:extLst>
              <a:ext uri="{FF2B5EF4-FFF2-40B4-BE49-F238E27FC236}">
                <a16:creationId xmlns:a16="http://schemas.microsoft.com/office/drawing/2014/main" id="{3D46F5B5-3107-3D16-DBE0-BED806379C6F}"/>
              </a:ext>
            </a:extLst>
          </p:cNvPr>
          <p:cNvPicPr>
            <a:picLocks noChangeAspect="1"/>
          </p:cNvPicPr>
          <p:nvPr/>
        </p:nvPicPr>
        <p:blipFill>
          <a:blip r:embed="rId4"/>
          <a:stretch>
            <a:fillRect/>
          </a:stretch>
        </p:blipFill>
        <p:spPr>
          <a:xfrm>
            <a:off x="9262123" y="1148752"/>
            <a:ext cx="1837354" cy="1268367"/>
          </a:xfrm>
          <a:prstGeom prst="rect">
            <a:avLst/>
          </a:prstGeom>
        </p:spPr>
      </p:pic>
      <p:sp>
        <p:nvSpPr>
          <p:cNvPr id="2" name="TextBox 1">
            <a:extLst>
              <a:ext uri="{FF2B5EF4-FFF2-40B4-BE49-F238E27FC236}">
                <a16:creationId xmlns:a16="http://schemas.microsoft.com/office/drawing/2014/main" id="{5AE0EB8C-CA94-697C-5343-8CB78712171C}"/>
              </a:ext>
            </a:extLst>
          </p:cNvPr>
          <p:cNvSpPr txBox="1"/>
          <p:nvPr/>
        </p:nvSpPr>
        <p:spPr>
          <a:xfrm>
            <a:off x="626475" y="2126659"/>
            <a:ext cx="2448675" cy="646395"/>
          </a:xfrm>
          <a:prstGeom prst="rect">
            <a:avLst/>
          </a:prstGeom>
          <a:noFill/>
        </p:spPr>
        <p:txBody>
          <a:bodyPr wrap="square" rtlCol="0">
            <a:spAutoFit/>
          </a:bodyPr>
          <a:lstStyle/>
          <a:p>
            <a:pPr algn="ctr">
              <a:lnSpc>
                <a:spcPct val="70000"/>
              </a:lnSpc>
            </a:pPr>
            <a:r>
              <a:rPr lang="en-US" sz="3200" b="1" dirty="0">
                <a:solidFill>
                  <a:srgbClr val="FE0036"/>
                </a:solidFill>
              </a:rPr>
              <a:t>&gt;200</a:t>
            </a:r>
          </a:p>
          <a:p>
            <a:pPr algn="ctr">
              <a:lnSpc>
                <a:spcPct val="70000"/>
              </a:lnSpc>
            </a:pPr>
            <a:r>
              <a:rPr lang="en-US" b="1" dirty="0">
                <a:solidFill>
                  <a:srgbClr val="FE0036"/>
                </a:solidFill>
              </a:rPr>
              <a:t>REAL USERS</a:t>
            </a:r>
          </a:p>
        </p:txBody>
      </p:sp>
      <p:sp>
        <p:nvSpPr>
          <p:cNvPr id="5" name="TextBox 4">
            <a:extLst>
              <a:ext uri="{FF2B5EF4-FFF2-40B4-BE49-F238E27FC236}">
                <a16:creationId xmlns:a16="http://schemas.microsoft.com/office/drawing/2014/main" id="{96B0196A-A8FD-9477-AA22-CDC294A7D38D}"/>
              </a:ext>
            </a:extLst>
          </p:cNvPr>
          <p:cNvSpPr txBox="1"/>
          <p:nvPr/>
        </p:nvSpPr>
        <p:spPr>
          <a:xfrm>
            <a:off x="4327923" y="1436753"/>
            <a:ext cx="3484646" cy="1600438"/>
          </a:xfrm>
          <a:prstGeom prst="rect">
            <a:avLst/>
          </a:prstGeom>
          <a:noFill/>
        </p:spPr>
        <p:txBody>
          <a:bodyPr wrap="square">
            <a:spAutoFit/>
          </a:bodyPr>
          <a:lstStyle/>
          <a:p>
            <a:pPr algn="just"/>
            <a:r>
              <a:rPr lang="en-US" sz="1400" dirty="0">
                <a:latin typeface="Aptos SemiBold" panose="020B0004020202020204" pitchFamily="34" charset="0"/>
              </a:rPr>
              <a:t>Services which have been </a:t>
            </a:r>
            <a:r>
              <a:rPr lang="en-US" sz="1400" dirty="0">
                <a:solidFill>
                  <a:srgbClr val="FE0036"/>
                </a:solidFill>
                <a:latin typeface="Aptos SemiBold" panose="020B0004020202020204" pitchFamily="34" charset="0"/>
              </a:rPr>
              <a:t>adopted by researchers</a:t>
            </a:r>
            <a:r>
              <a:rPr lang="en-US" sz="1400" dirty="0">
                <a:latin typeface="Aptos SemiBold" panose="020B0004020202020204" pitchFamily="34" charset="0"/>
              </a:rPr>
              <a:t> (have more than 200 real users), and are </a:t>
            </a:r>
            <a:r>
              <a:rPr lang="en-US" sz="1400" dirty="0">
                <a:solidFill>
                  <a:srgbClr val="FE0036"/>
                </a:solidFill>
                <a:latin typeface="Aptos SemiBold" panose="020B0004020202020204" pitchFamily="34" charset="0"/>
              </a:rPr>
              <a:t>technically compatible</a:t>
            </a:r>
            <a:r>
              <a:rPr lang="en-US" sz="1400" dirty="0">
                <a:latin typeface="Aptos SemiBold" panose="020B0004020202020204" pitchFamily="34" charset="0"/>
              </a:rPr>
              <a:t>, could be eligible for being hosted by the EOSC Nodes, </a:t>
            </a:r>
            <a:r>
              <a:rPr lang="en-US" sz="1400" dirty="0">
                <a:solidFill>
                  <a:srgbClr val="FE0036"/>
                </a:solidFill>
                <a:latin typeface="Aptos SemiBold" panose="020B0004020202020204" pitchFamily="34" charset="0"/>
              </a:rPr>
              <a:t>without having to go through matchmaking interview between Nodes and services</a:t>
            </a:r>
            <a:r>
              <a:rPr lang="en-US" sz="1400" dirty="0">
                <a:latin typeface="Aptos SemiBold" panose="020B0004020202020204" pitchFamily="34" charset="0"/>
              </a:rPr>
              <a:t>.</a:t>
            </a:r>
          </a:p>
        </p:txBody>
      </p:sp>
      <p:sp>
        <p:nvSpPr>
          <p:cNvPr id="7" name="TextBox 6">
            <a:extLst>
              <a:ext uri="{FF2B5EF4-FFF2-40B4-BE49-F238E27FC236}">
                <a16:creationId xmlns:a16="http://schemas.microsoft.com/office/drawing/2014/main" id="{A58E6F19-BC11-E965-716A-FA17F648C8D4}"/>
              </a:ext>
            </a:extLst>
          </p:cNvPr>
          <p:cNvSpPr txBox="1"/>
          <p:nvPr/>
        </p:nvSpPr>
        <p:spPr>
          <a:xfrm>
            <a:off x="8966669" y="2376188"/>
            <a:ext cx="2322750" cy="584775"/>
          </a:xfrm>
          <a:prstGeom prst="rect">
            <a:avLst/>
          </a:prstGeom>
          <a:noFill/>
        </p:spPr>
        <p:txBody>
          <a:bodyPr wrap="square">
            <a:spAutoFit/>
          </a:bodyPr>
          <a:lstStyle/>
          <a:p>
            <a:pPr algn="ctr"/>
            <a:r>
              <a:rPr lang="en-US" sz="1600" dirty="0">
                <a:solidFill>
                  <a:schemeClr val="accent3">
                    <a:lumMod val="50000"/>
                  </a:schemeClr>
                </a:solidFill>
                <a:latin typeface="Aptos SemiBold" panose="020B0004020202020204" pitchFamily="34" charset="0"/>
              </a:rPr>
              <a:t>Eligible for hosting by EOSC Nodes</a:t>
            </a:r>
          </a:p>
        </p:txBody>
      </p:sp>
      <p:sp>
        <p:nvSpPr>
          <p:cNvPr id="9" name="TextBox 8">
            <a:extLst>
              <a:ext uri="{FF2B5EF4-FFF2-40B4-BE49-F238E27FC236}">
                <a16:creationId xmlns:a16="http://schemas.microsoft.com/office/drawing/2014/main" id="{9BBB244B-F711-D58D-32E6-88F7E43A0CA0}"/>
              </a:ext>
            </a:extLst>
          </p:cNvPr>
          <p:cNvSpPr txBox="1"/>
          <p:nvPr/>
        </p:nvSpPr>
        <p:spPr>
          <a:xfrm>
            <a:off x="9159050" y="2894738"/>
            <a:ext cx="2008694" cy="338554"/>
          </a:xfrm>
          <a:prstGeom prst="rect">
            <a:avLst/>
          </a:prstGeom>
          <a:noFill/>
        </p:spPr>
        <p:txBody>
          <a:bodyPr wrap="square">
            <a:spAutoFit/>
          </a:bodyPr>
          <a:lstStyle/>
          <a:p>
            <a:r>
              <a:rPr lang="en-US" sz="1600" b="1" dirty="0">
                <a:solidFill>
                  <a:schemeClr val="accent3">
                    <a:lumMod val="50000"/>
                  </a:schemeClr>
                </a:solidFill>
              </a:rPr>
              <a:t>Direct Onboarding</a:t>
            </a:r>
          </a:p>
        </p:txBody>
      </p:sp>
      <p:cxnSp>
        <p:nvCxnSpPr>
          <p:cNvPr id="11" name="Straight Connector 10">
            <a:extLst>
              <a:ext uri="{FF2B5EF4-FFF2-40B4-BE49-F238E27FC236}">
                <a16:creationId xmlns:a16="http://schemas.microsoft.com/office/drawing/2014/main" id="{89156FC7-5C57-57B8-24A9-888D3D611A8B}"/>
              </a:ext>
            </a:extLst>
          </p:cNvPr>
          <p:cNvCxnSpPr/>
          <p:nvPr/>
        </p:nvCxnSpPr>
        <p:spPr>
          <a:xfrm flipV="1">
            <a:off x="127000" y="3469640"/>
            <a:ext cx="11831320" cy="3556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839BE4BF-3CE2-C6CA-FAB2-F29A54822F4B}"/>
              </a:ext>
            </a:extLst>
          </p:cNvPr>
          <p:cNvSpPr txBox="1"/>
          <p:nvPr/>
        </p:nvSpPr>
        <p:spPr>
          <a:xfrm>
            <a:off x="916176" y="2672538"/>
            <a:ext cx="1869271" cy="646331"/>
          </a:xfrm>
          <a:prstGeom prst="rect">
            <a:avLst/>
          </a:prstGeom>
          <a:noFill/>
        </p:spPr>
        <p:txBody>
          <a:bodyPr wrap="square">
            <a:spAutoFit/>
          </a:bodyPr>
          <a:lstStyle/>
          <a:p>
            <a:pPr algn="ctr"/>
            <a:r>
              <a:rPr lang="en-US" dirty="0">
                <a:solidFill>
                  <a:srgbClr val="002060"/>
                </a:solidFill>
                <a:latin typeface="Aptos SemiBold" panose="020B0004020202020204" pitchFamily="34" charset="0"/>
              </a:rPr>
              <a:t>Real Adoption by Researchers</a:t>
            </a:r>
          </a:p>
        </p:txBody>
      </p:sp>
      <p:sp>
        <p:nvSpPr>
          <p:cNvPr id="10" name="Arrow: Right 9">
            <a:extLst>
              <a:ext uri="{FF2B5EF4-FFF2-40B4-BE49-F238E27FC236}">
                <a16:creationId xmlns:a16="http://schemas.microsoft.com/office/drawing/2014/main" id="{5D3F58E2-8AA7-38F8-7C54-A6CC5F5D3198}"/>
              </a:ext>
            </a:extLst>
          </p:cNvPr>
          <p:cNvSpPr/>
          <p:nvPr/>
        </p:nvSpPr>
        <p:spPr>
          <a:xfrm>
            <a:off x="3303513" y="2115172"/>
            <a:ext cx="745247" cy="388047"/>
          </a:xfrm>
          <a:prstGeom prst="rightArrow">
            <a:avLst/>
          </a:prstGeom>
          <a:solidFill>
            <a:srgbClr val="FF5B7F"/>
          </a:solidFill>
          <a:ln>
            <a:solidFill>
              <a:srgbClr val="FF5B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Right 23">
            <a:extLst>
              <a:ext uri="{FF2B5EF4-FFF2-40B4-BE49-F238E27FC236}">
                <a16:creationId xmlns:a16="http://schemas.microsoft.com/office/drawing/2014/main" id="{1D53C72D-815D-3405-48B7-86F49D70D974}"/>
              </a:ext>
            </a:extLst>
          </p:cNvPr>
          <p:cNvSpPr/>
          <p:nvPr/>
        </p:nvSpPr>
        <p:spPr>
          <a:xfrm>
            <a:off x="8027708" y="2115172"/>
            <a:ext cx="745247" cy="388047"/>
          </a:xfrm>
          <a:prstGeom prst="rightArrow">
            <a:avLst/>
          </a:prstGeom>
          <a:solidFill>
            <a:srgbClr val="FF5B7F"/>
          </a:solidFill>
          <a:ln>
            <a:solidFill>
              <a:srgbClr val="FF5B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42">
            <a:extLst>
              <a:ext uri="{FF2B5EF4-FFF2-40B4-BE49-F238E27FC236}">
                <a16:creationId xmlns:a16="http://schemas.microsoft.com/office/drawing/2014/main" id="{88BE12AE-EF15-115C-1C6F-C685DBF83466}"/>
              </a:ext>
            </a:extLst>
          </p:cNvPr>
          <p:cNvGrpSpPr/>
          <p:nvPr/>
        </p:nvGrpSpPr>
        <p:grpSpPr>
          <a:xfrm>
            <a:off x="484869" y="3313114"/>
            <a:ext cx="11427540" cy="3325976"/>
            <a:chOff x="484869" y="3313114"/>
            <a:chExt cx="11427540" cy="3325976"/>
          </a:xfrm>
        </p:grpSpPr>
        <p:sp>
          <p:nvSpPr>
            <p:cNvPr id="44" name="Shape 38">
              <a:extLst>
                <a:ext uri="{FF2B5EF4-FFF2-40B4-BE49-F238E27FC236}">
                  <a16:creationId xmlns:a16="http://schemas.microsoft.com/office/drawing/2014/main" id="{B8CE8B6F-1BF2-7A43-469C-BFC585B98C1A}"/>
                </a:ext>
              </a:extLst>
            </p:cNvPr>
            <p:cNvSpPr/>
            <p:nvPr/>
          </p:nvSpPr>
          <p:spPr>
            <a:xfrm>
              <a:off x="5963921" y="3727173"/>
              <a:ext cx="3845559" cy="2000147"/>
            </a:xfrm>
            <a:prstGeom prst="roundRect">
              <a:avLst>
                <a:gd name="adj" fmla="val 12308"/>
              </a:avLst>
            </a:prstGeom>
            <a:solidFill>
              <a:srgbClr val="008792">
                <a:alpha val="20000"/>
              </a:srgbClr>
            </a:solidFill>
            <a:ln w="19050">
              <a:solidFill>
                <a:srgbClr val="008792"/>
              </a:solidFill>
              <a:prstDash val="solid"/>
            </a:ln>
          </p:spPr>
          <p:txBody>
            <a:bodyPr/>
            <a:lstStyle/>
            <a:p>
              <a:endParaRPr lang="en-US"/>
            </a:p>
          </p:txBody>
        </p:sp>
        <p:sp>
          <p:nvSpPr>
            <p:cNvPr id="42" name="Shape 38">
              <a:extLst>
                <a:ext uri="{FF2B5EF4-FFF2-40B4-BE49-F238E27FC236}">
                  <a16:creationId xmlns:a16="http://schemas.microsoft.com/office/drawing/2014/main" id="{A2F3FA77-FE48-6036-E33D-23FE642127A2}"/>
                </a:ext>
              </a:extLst>
            </p:cNvPr>
            <p:cNvSpPr/>
            <p:nvPr/>
          </p:nvSpPr>
          <p:spPr>
            <a:xfrm>
              <a:off x="484869" y="3745999"/>
              <a:ext cx="4411309" cy="1987474"/>
            </a:xfrm>
            <a:prstGeom prst="roundRect">
              <a:avLst>
                <a:gd name="adj" fmla="val 12308"/>
              </a:avLst>
            </a:prstGeom>
            <a:solidFill>
              <a:srgbClr val="215F9A">
                <a:alpha val="20000"/>
              </a:srgbClr>
            </a:solidFill>
            <a:ln w="19050">
              <a:solidFill>
                <a:schemeClr val="tx2">
                  <a:lumMod val="75000"/>
                  <a:lumOff val="25000"/>
                </a:schemeClr>
              </a:solidFill>
              <a:prstDash val="solid"/>
            </a:ln>
          </p:spPr>
          <p:txBody>
            <a:bodyPr/>
            <a:lstStyle/>
            <a:p>
              <a:endParaRPr lang="en-US"/>
            </a:p>
          </p:txBody>
        </p:sp>
        <p:pic>
          <p:nvPicPr>
            <p:cNvPr id="21" name="Picture 20">
              <a:extLst>
                <a:ext uri="{FF2B5EF4-FFF2-40B4-BE49-F238E27FC236}">
                  <a16:creationId xmlns:a16="http://schemas.microsoft.com/office/drawing/2014/main" id="{892E5C2D-7FDD-5565-305B-09D7188482CD}"/>
                </a:ext>
              </a:extLst>
            </p:cNvPr>
            <p:cNvPicPr>
              <a:picLocks noChangeAspect="1"/>
            </p:cNvPicPr>
            <p:nvPr/>
          </p:nvPicPr>
          <p:blipFill>
            <a:blip r:embed="rId5"/>
            <a:stretch>
              <a:fillRect/>
            </a:stretch>
          </p:blipFill>
          <p:spPr>
            <a:xfrm>
              <a:off x="896952" y="3789479"/>
              <a:ext cx="1334932" cy="1231678"/>
            </a:xfrm>
            <a:prstGeom prst="rect">
              <a:avLst/>
            </a:prstGeom>
          </p:spPr>
        </p:pic>
        <p:pic>
          <p:nvPicPr>
            <p:cNvPr id="23" name="Picture 22">
              <a:extLst>
                <a:ext uri="{FF2B5EF4-FFF2-40B4-BE49-F238E27FC236}">
                  <a16:creationId xmlns:a16="http://schemas.microsoft.com/office/drawing/2014/main" id="{8137AA41-8430-7577-894A-7C09144BA9E4}"/>
                </a:ext>
              </a:extLst>
            </p:cNvPr>
            <p:cNvPicPr>
              <a:picLocks noChangeAspect="1"/>
            </p:cNvPicPr>
            <p:nvPr/>
          </p:nvPicPr>
          <p:blipFill>
            <a:blip r:embed="rId6"/>
            <a:stretch>
              <a:fillRect/>
            </a:stretch>
          </p:blipFill>
          <p:spPr>
            <a:xfrm>
              <a:off x="2104568" y="3914873"/>
              <a:ext cx="1361757" cy="1083702"/>
            </a:xfrm>
            <a:prstGeom prst="rect">
              <a:avLst/>
            </a:prstGeom>
          </p:spPr>
        </p:pic>
        <p:pic>
          <p:nvPicPr>
            <p:cNvPr id="25" name="Picture 24">
              <a:extLst>
                <a:ext uri="{FF2B5EF4-FFF2-40B4-BE49-F238E27FC236}">
                  <a16:creationId xmlns:a16="http://schemas.microsoft.com/office/drawing/2014/main" id="{66FFB255-AEDF-8C29-A726-FAC6E48F5979}"/>
                </a:ext>
              </a:extLst>
            </p:cNvPr>
            <p:cNvPicPr>
              <a:picLocks noChangeAspect="1"/>
            </p:cNvPicPr>
            <p:nvPr/>
          </p:nvPicPr>
          <p:blipFill>
            <a:blip r:embed="rId7"/>
            <a:stretch>
              <a:fillRect/>
            </a:stretch>
          </p:blipFill>
          <p:spPr>
            <a:xfrm>
              <a:off x="3895591" y="3818770"/>
              <a:ext cx="864663" cy="1290636"/>
            </a:xfrm>
            <a:prstGeom prst="rect">
              <a:avLst/>
            </a:prstGeom>
          </p:spPr>
        </p:pic>
        <p:pic>
          <p:nvPicPr>
            <p:cNvPr id="27" name="Picture 26">
              <a:extLst>
                <a:ext uri="{FF2B5EF4-FFF2-40B4-BE49-F238E27FC236}">
                  <a16:creationId xmlns:a16="http://schemas.microsoft.com/office/drawing/2014/main" id="{A9B92DB1-7A12-89E4-5930-528491D63E67}"/>
                </a:ext>
              </a:extLst>
            </p:cNvPr>
            <p:cNvPicPr>
              <a:picLocks noChangeAspect="1"/>
            </p:cNvPicPr>
            <p:nvPr/>
          </p:nvPicPr>
          <p:blipFill>
            <a:blip r:embed="rId8"/>
            <a:stretch>
              <a:fillRect/>
            </a:stretch>
          </p:blipFill>
          <p:spPr>
            <a:xfrm>
              <a:off x="6376898" y="3880142"/>
              <a:ext cx="2669223" cy="1051832"/>
            </a:xfrm>
            <a:prstGeom prst="rect">
              <a:avLst/>
            </a:prstGeom>
          </p:spPr>
        </p:pic>
        <p:pic>
          <p:nvPicPr>
            <p:cNvPr id="29" name="Picture 28">
              <a:extLst>
                <a:ext uri="{FF2B5EF4-FFF2-40B4-BE49-F238E27FC236}">
                  <a16:creationId xmlns:a16="http://schemas.microsoft.com/office/drawing/2014/main" id="{5320519C-8AED-0C91-E2B0-2A90583F1FE8}"/>
                </a:ext>
              </a:extLst>
            </p:cNvPr>
            <p:cNvPicPr>
              <a:picLocks noChangeAspect="1"/>
            </p:cNvPicPr>
            <p:nvPr/>
          </p:nvPicPr>
          <p:blipFill>
            <a:blip r:embed="rId9"/>
            <a:stretch>
              <a:fillRect/>
            </a:stretch>
          </p:blipFill>
          <p:spPr>
            <a:xfrm>
              <a:off x="10274689" y="3690125"/>
              <a:ext cx="1085850" cy="1019175"/>
            </a:xfrm>
            <a:prstGeom prst="rect">
              <a:avLst/>
            </a:prstGeom>
          </p:spPr>
        </p:pic>
        <p:pic>
          <p:nvPicPr>
            <p:cNvPr id="31" name="Picture 30">
              <a:extLst>
                <a:ext uri="{FF2B5EF4-FFF2-40B4-BE49-F238E27FC236}">
                  <a16:creationId xmlns:a16="http://schemas.microsoft.com/office/drawing/2014/main" id="{12244490-EC5A-BFAF-2449-BC8EDED67E82}"/>
                </a:ext>
              </a:extLst>
            </p:cNvPr>
            <p:cNvPicPr>
              <a:picLocks noChangeAspect="1"/>
            </p:cNvPicPr>
            <p:nvPr/>
          </p:nvPicPr>
          <p:blipFill>
            <a:blip r:embed="rId10"/>
            <a:stretch>
              <a:fillRect/>
            </a:stretch>
          </p:blipFill>
          <p:spPr>
            <a:xfrm>
              <a:off x="6742975" y="6098978"/>
              <a:ext cx="643538" cy="540112"/>
            </a:xfrm>
            <a:prstGeom prst="rect">
              <a:avLst/>
            </a:prstGeom>
          </p:spPr>
        </p:pic>
        <p:sp>
          <p:nvSpPr>
            <p:cNvPr id="12" name="Rectangle: Rounded Corners 11">
              <a:extLst>
                <a:ext uri="{FF2B5EF4-FFF2-40B4-BE49-F238E27FC236}">
                  <a16:creationId xmlns:a16="http://schemas.microsoft.com/office/drawing/2014/main" id="{7FD0188E-06FB-6019-CE0F-50054A802F3E}"/>
                </a:ext>
              </a:extLst>
            </p:cNvPr>
            <p:cNvSpPr/>
            <p:nvPr/>
          </p:nvSpPr>
          <p:spPr>
            <a:xfrm>
              <a:off x="4505960" y="3313114"/>
              <a:ext cx="2679285" cy="37700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cap="all" dirty="0"/>
                <a:t>The shift in focus</a:t>
              </a:r>
            </a:p>
          </p:txBody>
        </p:sp>
        <p:sp>
          <p:nvSpPr>
            <p:cNvPr id="14" name="TextBox 13">
              <a:extLst>
                <a:ext uri="{FF2B5EF4-FFF2-40B4-BE49-F238E27FC236}">
                  <a16:creationId xmlns:a16="http://schemas.microsoft.com/office/drawing/2014/main" id="{C4DEDF6B-4F46-8531-A933-3543D33E92D7}"/>
                </a:ext>
              </a:extLst>
            </p:cNvPr>
            <p:cNvSpPr txBox="1"/>
            <p:nvPr/>
          </p:nvSpPr>
          <p:spPr>
            <a:xfrm>
              <a:off x="5963921" y="5014566"/>
              <a:ext cx="3931920" cy="646331"/>
            </a:xfrm>
            <a:prstGeom prst="rect">
              <a:avLst/>
            </a:prstGeom>
            <a:noFill/>
          </p:spPr>
          <p:txBody>
            <a:bodyPr wrap="square">
              <a:spAutoFit/>
            </a:bodyPr>
            <a:lstStyle/>
            <a:p>
              <a:r>
                <a:rPr lang="en-US" dirty="0">
                  <a:solidFill>
                    <a:schemeClr val="accent1">
                      <a:lumMod val="50000"/>
                    </a:schemeClr>
                  </a:solidFill>
                  <a:latin typeface="Aptos SemiBold" panose="020B0004020202020204" pitchFamily="34" charset="0"/>
                </a:rPr>
                <a:t>Services focus on building value and getting real adoption by researchers.</a:t>
              </a:r>
            </a:p>
          </p:txBody>
        </p:sp>
        <p:sp>
          <p:nvSpPr>
            <p:cNvPr id="18" name="TextBox 17">
              <a:extLst>
                <a:ext uri="{FF2B5EF4-FFF2-40B4-BE49-F238E27FC236}">
                  <a16:creationId xmlns:a16="http://schemas.microsoft.com/office/drawing/2014/main" id="{0D36B5BA-CAA3-6E53-2611-E83D10595E2B}"/>
                </a:ext>
              </a:extLst>
            </p:cNvPr>
            <p:cNvSpPr txBox="1"/>
            <p:nvPr/>
          </p:nvSpPr>
          <p:spPr>
            <a:xfrm>
              <a:off x="484869" y="5080989"/>
              <a:ext cx="4411309" cy="646331"/>
            </a:xfrm>
            <a:prstGeom prst="rect">
              <a:avLst/>
            </a:prstGeom>
            <a:noFill/>
          </p:spPr>
          <p:txBody>
            <a:bodyPr wrap="square">
              <a:spAutoFit/>
            </a:bodyPr>
            <a:lstStyle/>
            <a:p>
              <a:pPr algn="ctr"/>
              <a:r>
                <a:rPr lang="en-US" dirty="0">
                  <a:solidFill>
                    <a:schemeClr val="accent1">
                      <a:lumMod val="50000"/>
                    </a:schemeClr>
                  </a:solidFill>
                  <a:latin typeface="Aptos SemiBold" panose="020B0004020202020204" pitchFamily="34" charset="0"/>
                </a:rPr>
                <a:t>Service providers spend time and resources trying to convince EOSC Nodes</a:t>
              </a:r>
            </a:p>
          </p:txBody>
        </p:sp>
        <p:pic>
          <p:nvPicPr>
            <p:cNvPr id="33" name="Picture 32">
              <a:extLst>
                <a:ext uri="{FF2B5EF4-FFF2-40B4-BE49-F238E27FC236}">
                  <a16:creationId xmlns:a16="http://schemas.microsoft.com/office/drawing/2014/main" id="{F5D76DFA-269F-DAD2-AB65-53E8795F8521}"/>
                </a:ext>
              </a:extLst>
            </p:cNvPr>
            <p:cNvPicPr>
              <a:picLocks noChangeAspect="1"/>
            </p:cNvPicPr>
            <p:nvPr/>
          </p:nvPicPr>
          <p:blipFill>
            <a:blip r:embed="rId11"/>
            <a:stretch>
              <a:fillRect/>
            </a:stretch>
          </p:blipFill>
          <p:spPr>
            <a:xfrm>
              <a:off x="626475" y="6095755"/>
              <a:ext cx="643538" cy="534000"/>
            </a:xfrm>
            <a:prstGeom prst="rect">
              <a:avLst/>
            </a:prstGeom>
          </p:spPr>
        </p:pic>
        <p:sp>
          <p:nvSpPr>
            <p:cNvPr id="22" name="TextBox 21">
              <a:extLst>
                <a:ext uri="{FF2B5EF4-FFF2-40B4-BE49-F238E27FC236}">
                  <a16:creationId xmlns:a16="http://schemas.microsoft.com/office/drawing/2014/main" id="{73048912-9B86-2FFF-FA51-89E7440F2EA1}"/>
                </a:ext>
              </a:extLst>
            </p:cNvPr>
            <p:cNvSpPr txBox="1"/>
            <p:nvPr/>
          </p:nvSpPr>
          <p:spPr>
            <a:xfrm>
              <a:off x="1388158" y="6196993"/>
              <a:ext cx="3399827" cy="338554"/>
            </a:xfrm>
            <a:prstGeom prst="rect">
              <a:avLst/>
            </a:prstGeom>
            <a:noFill/>
          </p:spPr>
          <p:txBody>
            <a:bodyPr wrap="square">
              <a:spAutoFit/>
            </a:bodyPr>
            <a:lstStyle/>
            <a:p>
              <a:r>
                <a:rPr lang="en-US" sz="1600" dirty="0"/>
                <a:t>Host service with real users already</a:t>
              </a:r>
            </a:p>
          </p:txBody>
        </p:sp>
        <p:sp>
          <p:nvSpPr>
            <p:cNvPr id="28" name="TextBox 27">
              <a:extLst>
                <a:ext uri="{FF2B5EF4-FFF2-40B4-BE49-F238E27FC236}">
                  <a16:creationId xmlns:a16="http://schemas.microsoft.com/office/drawing/2014/main" id="{EC337393-ABBC-0B00-7C12-21CB177C6DEC}"/>
                </a:ext>
              </a:extLst>
            </p:cNvPr>
            <p:cNvSpPr txBox="1"/>
            <p:nvPr/>
          </p:nvSpPr>
          <p:spPr>
            <a:xfrm>
              <a:off x="7321487" y="6169438"/>
              <a:ext cx="4267200" cy="369332"/>
            </a:xfrm>
            <a:prstGeom prst="rect">
              <a:avLst/>
            </a:prstGeom>
            <a:noFill/>
          </p:spPr>
          <p:txBody>
            <a:bodyPr wrap="square">
              <a:spAutoFit/>
            </a:bodyPr>
            <a:lstStyle/>
            <a:p>
              <a:r>
                <a:rPr lang="en-US" dirty="0"/>
                <a:t>Stronger position for EOSC Nodes</a:t>
              </a:r>
            </a:p>
          </p:txBody>
        </p:sp>
        <p:sp>
          <p:nvSpPr>
            <p:cNvPr id="30" name="Arrow: Right 29">
              <a:extLst>
                <a:ext uri="{FF2B5EF4-FFF2-40B4-BE49-F238E27FC236}">
                  <a16:creationId xmlns:a16="http://schemas.microsoft.com/office/drawing/2014/main" id="{B3341CCF-298C-1BF4-3257-3E1C6518C776}"/>
                </a:ext>
              </a:extLst>
            </p:cNvPr>
            <p:cNvSpPr/>
            <p:nvPr/>
          </p:nvSpPr>
          <p:spPr>
            <a:xfrm>
              <a:off x="5071326" y="6168731"/>
              <a:ext cx="959487" cy="388047"/>
            </a:xfrm>
            <a:prstGeom prst="rightArrow">
              <a:avLst/>
            </a:prstGeom>
            <a:solidFill>
              <a:srgbClr val="008792"/>
            </a:solidFill>
            <a:ln>
              <a:solidFill>
                <a:srgbClr val="00616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rrow: Right 35">
              <a:extLst>
                <a:ext uri="{FF2B5EF4-FFF2-40B4-BE49-F238E27FC236}">
                  <a16:creationId xmlns:a16="http://schemas.microsoft.com/office/drawing/2014/main" id="{C97EA217-4A27-834E-6E72-11ED1BB5EEC6}"/>
                </a:ext>
              </a:extLst>
            </p:cNvPr>
            <p:cNvSpPr/>
            <p:nvPr/>
          </p:nvSpPr>
          <p:spPr>
            <a:xfrm>
              <a:off x="4950306" y="4471621"/>
              <a:ext cx="959487" cy="388047"/>
            </a:xfrm>
            <a:prstGeom prst="rightArrow">
              <a:avLst/>
            </a:prstGeom>
            <a:solidFill>
              <a:srgbClr val="008792"/>
            </a:solidFill>
            <a:ln>
              <a:solidFill>
                <a:srgbClr val="00616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EE7A444A-0D2C-D320-BFEF-D15C5DA78E2F}"/>
                </a:ext>
              </a:extLst>
            </p:cNvPr>
            <p:cNvSpPr txBox="1"/>
            <p:nvPr/>
          </p:nvSpPr>
          <p:spPr>
            <a:xfrm>
              <a:off x="10014758" y="4727246"/>
              <a:ext cx="1897651" cy="923330"/>
            </a:xfrm>
            <a:prstGeom prst="rect">
              <a:avLst/>
            </a:prstGeom>
            <a:noFill/>
          </p:spPr>
          <p:txBody>
            <a:bodyPr wrap="square">
              <a:spAutoFit/>
            </a:bodyPr>
            <a:lstStyle/>
            <a:p>
              <a:pPr algn="ctr"/>
              <a:r>
                <a:rPr lang="en-US" dirty="0">
                  <a:solidFill>
                    <a:schemeClr val="accent3">
                      <a:lumMod val="75000"/>
                    </a:schemeClr>
                  </a:solidFill>
                  <a:latin typeface="Aptos SemiBold" panose="020B0004020202020204" pitchFamily="34" charset="0"/>
                </a:rPr>
                <a:t>Better services</a:t>
              </a:r>
            </a:p>
            <a:p>
              <a:pPr algn="ctr"/>
              <a:r>
                <a:rPr lang="en-US" dirty="0">
                  <a:solidFill>
                    <a:schemeClr val="accent3">
                      <a:lumMod val="75000"/>
                    </a:schemeClr>
                  </a:solidFill>
                  <a:latin typeface="Aptos SemiBold" panose="020B0004020202020204" pitchFamily="34" charset="0"/>
                </a:rPr>
                <a:t>More impact</a:t>
              </a:r>
            </a:p>
            <a:p>
              <a:pPr algn="ctr"/>
              <a:r>
                <a:rPr lang="en-US" dirty="0">
                  <a:solidFill>
                    <a:schemeClr val="accent3">
                      <a:lumMod val="75000"/>
                    </a:schemeClr>
                  </a:solidFill>
                  <a:latin typeface="Aptos SemiBold" panose="020B0004020202020204" pitchFamily="34" charset="0"/>
                </a:rPr>
                <a:t>Stronger EOSC</a:t>
              </a:r>
            </a:p>
          </p:txBody>
        </p:sp>
      </p:grpSp>
    </p:spTree>
    <p:extLst>
      <p:ext uri="{BB962C8B-B14F-4D97-AF65-F5344CB8AC3E}">
        <p14:creationId xmlns:p14="http://schemas.microsoft.com/office/powerpoint/2010/main" val="258459573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0F6F3-39C7-01C7-A8DF-5733FD2262FD}"/>
              </a:ext>
            </a:extLst>
          </p:cNvPr>
          <p:cNvSpPr>
            <a:spLocks noGrp="1"/>
          </p:cNvSpPr>
          <p:nvPr>
            <p:ph type="title"/>
          </p:nvPr>
        </p:nvSpPr>
        <p:spPr>
          <a:xfrm>
            <a:off x="416559" y="278766"/>
            <a:ext cx="11572241" cy="661034"/>
          </a:xfrm>
        </p:spPr>
        <p:txBody>
          <a:bodyPr>
            <a:normAutofit fontScale="90000"/>
          </a:bodyPr>
          <a:lstStyle/>
          <a:p>
            <a:r>
              <a:rPr lang="en-US" dirty="0"/>
              <a:t>Do not compete mature and well-established solutions</a:t>
            </a:r>
          </a:p>
        </p:txBody>
      </p:sp>
      <p:pic>
        <p:nvPicPr>
          <p:cNvPr id="7" name="Picture 6">
            <a:extLst>
              <a:ext uri="{FF2B5EF4-FFF2-40B4-BE49-F238E27FC236}">
                <a16:creationId xmlns:a16="http://schemas.microsoft.com/office/drawing/2014/main" id="{9DA1F3C9-4452-D6DC-6511-1F946CE7D2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2550" y="846667"/>
            <a:ext cx="9017000" cy="6011333"/>
          </a:xfrm>
          <a:prstGeom prst="rect">
            <a:avLst/>
          </a:prstGeom>
        </p:spPr>
      </p:pic>
      <p:pic>
        <p:nvPicPr>
          <p:cNvPr id="11" name="Picture 10">
            <a:extLst>
              <a:ext uri="{FF2B5EF4-FFF2-40B4-BE49-F238E27FC236}">
                <a16:creationId xmlns:a16="http://schemas.microsoft.com/office/drawing/2014/main" id="{5959900C-C3E6-45D4-B5DF-63A4441FAE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3591" y="846666"/>
            <a:ext cx="3986030" cy="6011333"/>
          </a:xfrm>
          <a:prstGeom prst="rect">
            <a:avLst/>
          </a:prstGeom>
        </p:spPr>
      </p:pic>
      <p:sp>
        <p:nvSpPr>
          <p:cNvPr id="13" name="TextBox 12">
            <a:extLst>
              <a:ext uri="{FF2B5EF4-FFF2-40B4-BE49-F238E27FC236}">
                <a16:creationId xmlns:a16="http://schemas.microsoft.com/office/drawing/2014/main" id="{4CEA1F0C-46C9-A65F-C085-E9CD4959036F}"/>
              </a:ext>
            </a:extLst>
          </p:cNvPr>
          <p:cNvSpPr txBox="1"/>
          <p:nvPr/>
        </p:nvSpPr>
        <p:spPr>
          <a:xfrm>
            <a:off x="106679" y="1439218"/>
            <a:ext cx="2446021" cy="1569660"/>
          </a:xfrm>
          <a:prstGeom prst="rect">
            <a:avLst/>
          </a:prstGeom>
          <a:noFill/>
        </p:spPr>
        <p:txBody>
          <a:bodyPr wrap="square">
            <a:spAutoFit/>
          </a:bodyPr>
          <a:lstStyle/>
          <a:p>
            <a:pPr marL="171450" indent="-171450">
              <a:buFont typeface="Arial" panose="020B0604020202020204" pitchFamily="34" charset="0"/>
              <a:buChar char="•"/>
            </a:pPr>
            <a:r>
              <a:rPr lang="en-US" sz="1600" dirty="0"/>
              <a:t>RAISE is not a marketplace</a:t>
            </a:r>
          </a:p>
          <a:p>
            <a:pPr marL="171450" indent="-171450">
              <a:buFont typeface="Arial" panose="020B0604020202020204" pitchFamily="34" charset="0"/>
              <a:buChar char="•"/>
            </a:pPr>
            <a:r>
              <a:rPr lang="en-US" sz="1600" dirty="0"/>
              <a:t>RAISE does not support source code versioning or code development collaboration</a:t>
            </a:r>
          </a:p>
        </p:txBody>
      </p:sp>
      <p:sp>
        <p:nvSpPr>
          <p:cNvPr id="15" name="TextBox 14">
            <a:extLst>
              <a:ext uri="{FF2B5EF4-FFF2-40B4-BE49-F238E27FC236}">
                <a16:creationId xmlns:a16="http://schemas.microsoft.com/office/drawing/2014/main" id="{5F36E61E-CDDE-EB1C-626A-8A9B78C360DE}"/>
              </a:ext>
            </a:extLst>
          </p:cNvPr>
          <p:cNvSpPr txBox="1"/>
          <p:nvPr/>
        </p:nvSpPr>
        <p:spPr>
          <a:xfrm>
            <a:off x="141604" y="4603174"/>
            <a:ext cx="2446021" cy="163121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dirty="0">
                <a:solidFill>
                  <a:schemeClr val="accent1"/>
                </a:solidFill>
              </a:rPr>
              <a:t>Focus on the value you deliver, not just on advancing the technological state of the art.</a:t>
            </a:r>
          </a:p>
        </p:txBody>
      </p:sp>
    </p:spTree>
    <p:extLst>
      <p:ext uri="{BB962C8B-B14F-4D97-AF65-F5344CB8AC3E}">
        <p14:creationId xmlns:p14="http://schemas.microsoft.com/office/powerpoint/2010/main" val="410378893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DDD59E7-B9D1-E3AC-4AFE-86EF698DEA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93438E-A802-2B76-455E-E0AE78B8F2C6}"/>
              </a:ext>
            </a:extLst>
          </p:cNvPr>
          <p:cNvSpPr>
            <a:spLocks noGrp="1"/>
          </p:cNvSpPr>
          <p:nvPr>
            <p:ph type="title"/>
          </p:nvPr>
        </p:nvSpPr>
        <p:spPr>
          <a:xfrm>
            <a:off x="406399" y="365126"/>
            <a:ext cx="11572241" cy="788034"/>
          </a:xfrm>
        </p:spPr>
        <p:txBody>
          <a:bodyPr>
            <a:normAutofit fontScale="90000"/>
          </a:bodyPr>
          <a:lstStyle/>
          <a:p>
            <a:r>
              <a:rPr lang="en-US" dirty="0"/>
              <a:t>Do not compete mature and well-established solutions</a:t>
            </a:r>
          </a:p>
        </p:txBody>
      </p:sp>
      <p:pic>
        <p:nvPicPr>
          <p:cNvPr id="5" name="Picture 4">
            <a:extLst>
              <a:ext uri="{FF2B5EF4-FFF2-40B4-BE49-F238E27FC236}">
                <a16:creationId xmlns:a16="http://schemas.microsoft.com/office/drawing/2014/main" id="{6C4A6526-3062-6863-5B36-596BB93AF7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7840" y="1153160"/>
            <a:ext cx="8323580" cy="5549053"/>
          </a:xfrm>
          <a:prstGeom prst="rect">
            <a:avLst/>
          </a:prstGeom>
        </p:spPr>
      </p:pic>
    </p:spTree>
    <p:extLst>
      <p:ext uri="{BB962C8B-B14F-4D97-AF65-F5344CB8AC3E}">
        <p14:creationId xmlns:p14="http://schemas.microsoft.com/office/powerpoint/2010/main" val="67685792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6790F-1BB7-8D3A-36E3-8800464E4AC8}"/>
              </a:ext>
            </a:extLst>
          </p:cNvPr>
          <p:cNvSpPr>
            <a:spLocks noGrp="1"/>
          </p:cNvSpPr>
          <p:nvPr>
            <p:ph type="title"/>
          </p:nvPr>
        </p:nvSpPr>
        <p:spPr/>
        <p:txBody>
          <a:bodyPr>
            <a:normAutofit fontScale="90000"/>
          </a:bodyPr>
          <a:lstStyle/>
          <a:p>
            <a:r>
              <a:rPr lang="en-US" dirty="0"/>
              <a:t>Business development is about finding your solution’s value and how to present it to the end-users</a:t>
            </a:r>
          </a:p>
        </p:txBody>
      </p:sp>
      <p:sp>
        <p:nvSpPr>
          <p:cNvPr id="3" name="Content Placeholder 2">
            <a:extLst>
              <a:ext uri="{FF2B5EF4-FFF2-40B4-BE49-F238E27FC236}">
                <a16:creationId xmlns:a16="http://schemas.microsoft.com/office/drawing/2014/main" id="{682821F5-A8DA-EFBE-4376-4CBDF4CC0470}"/>
              </a:ext>
            </a:extLst>
          </p:cNvPr>
          <p:cNvSpPr>
            <a:spLocks noGrp="1"/>
          </p:cNvSpPr>
          <p:nvPr>
            <p:ph sz="quarter" idx="12"/>
          </p:nvPr>
        </p:nvSpPr>
        <p:spPr>
          <a:xfrm>
            <a:off x="406399" y="1473912"/>
            <a:ext cx="11383839" cy="1525009"/>
          </a:xfrm>
        </p:spPr>
        <p:txBody>
          <a:bodyPr>
            <a:normAutofit/>
          </a:bodyPr>
          <a:lstStyle/>
          <a:p>
            <a:pPr lvl="0"/>
            <a:r>
              <a:rPr lang="en-US" dirty="0"/>
              <a:t>Include Business Developers as partners in your projects.</a:t>
            </a:r>
            <a:endParaRPr lang="el-GR" dirty="0"/>
          </a:p>
          <a:p>
            <a:pPr lvl="0"/>
            <a:r>
              <a:rPr lang="en-US" dirty="0"/>
              <a:t>Exploitation is very different from Dissemination/Communication</a:t>
            </a:r>
          </a:p>
          <a:p>
            <a:r>
              <a:rPr lang="en-US" dirty="0"/>
              <a:t>Accelerator/Training on pitching your project</a:t>
            </a:r>
          </a:p>
        </p:txBody>
      </p:sp>
      <p:pic>
        <p:nvPicPr>
          <p:cNvPr id="5" name="Picture 4">
            <a:extLst>
              <a:ext uri="{FF2B5EF4-FFF2-40B4-BE49-F238E27FC236}">
                <a16:creationId xmlns:a16="http://schemas.microsoft.com/office/drawing/2014/main" id="{8FAA5638-4DEC-9B0B-9690-65DE696642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3000" y="3238661"/>
            <a:ext cx="5257978" cy="3504463"/>
          </a:xfrm>
          <a:prstGeom prst="rect">
            <a:avLst/>
          </a:prstGeom>
        </p:spPr>
      </p:pic>
    </p:spTree>
    <p:extLst>
      <p:ext uri="{BB962C8B-B14F-4D97-AF65-F5344CB8AC3E}">
        <p14:creationId xmlns:p14="http://schemas.microsoft.com/office/powerpoint/2010/main" val="24190730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4774C-76C8-3E85-BE3F-FD157965FB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96F9C2-933F-94F9-3593-1DDDBD2BA2C0}"/>
              </a:ext>
            </a:extLst>
          </p:cNvPr>
          <p:cNvSpPr>
            <a:spLocks noGrp="1"/>
          </p:cNvSpPr>
          <p:nvPr>
            <p:ph type="title"/>
          </p:nvPr>
        </p:nvSpPr>
        <p:spPr>
          <a:xfrm>
            <a:off x="406399" y="365126"/>
            <a:ext cx="11628121" cy="727074"/>
          </a:xfrm>
        </p:spPr>
        <p:txBody>
          <a:bodyPr>
            <a:normAutofit fontScale="90000"/>
          </a:bodyPr>
          <a:lstStyle/>
          <a:p>
            <a:r>
              <a:rPr lang="en-US" dirty="0"/>
              <a:t>Turn Data Regulations into Your Competitive Advantage</a:t>
            </a:r>
          </a:p>
        </p:txBody>
      </p:sp>
      <p:pic>
        <p:nvPicPr>
          <p:cNvPr id="7" name="Picture 6">
            <a:extLst>
              <a:ext uri="{FF2B5EF4-FFF2-40B4-BE49-F238E27FC236}">
                <a16:creationId xmlns:a16="http://schemas.microsoft.com/office/drawing/2014/main" id="{4CB223A8-9E03-3023-38F7-3CB9245E3BA5}"/>
              </a:ext>
            </a:extLst>
          </p:cNvPr>
          <p:cNvPicPr>
            <a:picLocks noChangeAspect="1"/>
          </p:cNvPicPr>
          <p:nvPr/>
        </p:nvPicPr>
        <p:blipFill>
          <a:blip r:embed="rId3"/>
          <a:srcRect l="2038" t="1461" r="2454" b="1929"/>
          <a:stretch>
            <a:fillRect/>
          </a:stretch>
        </p:blipFill>
        <p:spPr>
          <a:xfrm>
            <a:off x="8462836" y="1497036"/>
            <a:ext cx="2657475" cy="3475037"/>
          </a:xfrm>
          <a:prstGeom prst="rect">
            <a:avLst/>
          </a:prstGeom>
        </p:spPr>
      </p:pic>
      <p:pic>
        <p:nvPicPr>
          <p:cNvPr id="9" name="Picture 8">
            <a:extLst>
              <a:ext uri="{FF2B5EF4-FFF2-40B4-BE49-F238E27FC236}">
                <a16:creationId xmlns:a16="http://schemas.microsoft.com/office/drawing/2014/main" id="{FEE73D8A-6BC5-F9A8-D63D-AAFC4069F06D}"/>
              </a:ext>
            </a:extLst>
          </p:cNvPr>
          <p:cNvPicPr>
            <a:picLocks noChangeAspect="1"/>
          </p:cNvPicPr>
          <p:nvPr/>
        </p:nvPicPr>
        <p:blipFill>
          <a:blip r:embed="rId4"/>
          <a:srcRect l="3261" t="1500" r="1737" b="1905"/>
          <a:stretch>
            <a:fillRect/>
          </a:stretch>
        </p:blipFill>
        <p:spPr>
          <a:xfrm>
            <a:off x="5670424" y="1497554"/>
            <a:ext cx="2673936" cy="3474000"/>
          </a:xfrm>
          <a:prstGeom prst="rect">
            <a:avLst/>
          </a:prstGeom>
        </p:spPr>
      </p:pic>
      <p:pic>
        <p:nvPicPr>
          <p:cNvPr id="13" name="Picture 12">
            <a:extLst>
              <a:ext uri="{FF2B5EF4-FFF2-40B4-BE49-F238E27FC236}">
                <a16:creationId xmlns:a16="http://schemas.microsoft.com/office/drawing/2014/main" id="{681D955F-1BB9-3CF4-BA7D-23DE49CD455C}"/>
              </a:ext>
            </a:extLst>
          </p:cNvPr>
          <p:cNvPicPr>
            <a:picLocks noChangeAspect="1"/>
          </p:cNvPicPr>
          <p:nvPr/>
        </p:nvPicPr>
        <p:blipFill>
          <a:blip r:embed="rId5"/>
          <a:stretch>
            <a:fillRect/>
          </a:stretch>
        </p:blipFill>
        <p:spPr>
          <a:xfrm>
            <a:off x="2964872" y="1497554"/>
            <a:ext cx="2553259" cy="3474000"/>
          </a:xfrm>
          <a:prstGeom prst="rect">
            <a:avLst/>
          </a:prstGeom>
        </p:spPr>
      </p:pic>
      <p:pic>
        <p:nvPicPr>
          <p:cNvPr id="15" name="Picture 14">
            <a:extLst>
              <a:ext uri="{FF2B5EF4-FFF2-40B4-BE49-F238E27FC236}">
                <a16:creationId xmlns:a16="http://schemas.microsoft.com/office/drawing/2014/main" id="{77580E2F-EC68-DBF9-CD88-0F11CE9482D9}"/>
              </a:ext>
            </a:extLst>
          </p:cNvPr>
          <p:cNvPicPr>
            <a:picLocks noChangeAspect="1"/>
          </p:cNvPicPr>
          <p:nvPr/>
        </p:nvPicPr>
        <p:blipFill>
          <a:blip r:embed="rId6"/>
          <a:stretch>
            <a:fillRect/>
          </a:stretch>
        </p:blipFill>
        <p:spPr>
          <a:xfrm>
            <a:off x="406399" y="1497554"/>
            <a:ext cx="2527139" cy="3474000"/>
          </a:xfrm>
          <a:prstGeom prst="rect">
            <a:avLst/>
          </a:prstGeom>
        </p:spPr>
      </p:pic>
      <p:sp>
        <p:nvSpPr>
          <p:cNvPr id="4" name="Rectangle: Rounded Corners 3">
            <a:extLst>
              <a:ext uri="{FF2B5EF4-FFF2-40B4-BE49-F238E27FC236}">
                <a16:creationId xmlns:a16="http://schemas.microsoft.com/office/drawing/2014/main" id="{29A19087-02DE-CB95-B3E8-1B693F1C14C5}"/>
              </a:ext>
            </a:extLst>
          </p:cNvPr>
          <p:cNvSpPr/>
          <p:nvPr/>
        </p:nvSpPr>
        <p:spPr>
          <a:xfrm>
            <a:off x="5670424" y="1497036"/>
            <a:ext cx="2673936" cy="3430564"/>
          </a:xfrm>
          <a:prstGeom prst="roundRect">
            <a:avLst>
              <a:gd name="adj" fmla="val 3190"/>
            </a:avLst>
          </a:prstGeom>
          <a:noFill/>
          <a:ln w="57150">
            <a:solidFill>
              <a:srgbClr val="FF5B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44637FDD-759E-3A0E-32D1-80CF2011818F}"/>
              </a:ext>
            </a:extLst>
          </p:cNvPr>
          <p:cNvSpPr/>
          <p:nvPr/>
        </p:nvSpPr>
        <p:spPr>
          <a:xfrm>
            <a:off x="5413914" y="3098006"/>
            <a:ext cx="343370" cy="395288"/>
          </a:xfrm>
          <a:prstGeom prst="rightArrow">
            <a:avLst/>
          </a:prstGeom>
          <a:solidFill>
            <a:srgbClr val="008792"/>
          </a:solidFill>
          <a:ln>
            <a:solidFill>
              <a:srgbClr val="FF5B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C6E53100-BB8B-F3FB-C216-540F4427935D}"/>
              </a:ext>
            </a:extLst>
          </p:cNvPr>
          <p:cNvSpPr/>
          <p:nvPr/>
        </p:nvSpPr>
        <p:spPr>
          <a:xfrm>
            <a:off x="2793187" y="3098006"/>
            <a:ext cx="343370" cy="395288"/>
          </a:xfrm>
          <a:prstGeom prst="rightArrow">
            <a:avLst/>
          </a:prstGeom>
          <a:solidFill>
            <a:srgbClr val="008792"/>
          </a:solidFill>
          <a:ln>
            <a:solidFill>
              <a:srgbClr val="FF5B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8FCBE2A0-D4CD-BA40-756C-2C8E1489A24E}"/>
              </a:ext>
            </a:extLst>
          </p:cNvPr>
          <p:cNvSpPr/>
          <p:nvPr/>
        </p:nvSpPr>
        <p:spPr>
          <a:xfrm>
            <a:off x="8291151" y="3098006"/>
            <a:ext cx="343370" cy="395288"/>
          </a:xfrm>
          <a:prstGeom prst="rightArrow">
            <a:avLst/>
          </a:prstGeom>
          <a:solidFill>
            <a:srgbClr val="008792"/>
          </a:solidFill>
          <a:ln>
            <a:solidFill>
              <a:srgbClr val="FF5B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E8EE23F5-E691-3DA9-80EE-E305172FF1A5}"/>
              </a:ext>
            </a:extLst>
          </p:cNvPr>
          <p:cNvPicPr>
            <a:picLocks noChangeAspect="1"/>
          </p:cNvPicPr>
          <p:nvPr/>
        </p:nvPicPr>
        <p:blipFill>
          <a:blip r:embed="rId7"/>
          <a:stretch>
            <a:fillRect/>
          </a:stretch>
        </p:blipFill>
        <p:spPr>
          <a:xfrm>
            <a:off x="217794" y="5677717"/>
            <a:ext cx="2457307" cy="572408"/>
          </a:xfrm>
          <a:prstGeom prst="rect">
            <a:avLst/>
          </a:prstGeom>
        </p:spPr>
      </p:pic>
      <p:pic>
        <p:nvPicPr>
          <p:cNvPr id="27" name="Picture 26">
            <a:extLst>
              <a:ext uri="{FF2B5EF4-FFF2-40B4-BE49-F238E27FC236}">
                <a16:creationId xmlns:a16="http://schemas.microsoft.com/office/drawing/2014/main" id="{C596D9B2-1FC1-5B6E-0E5F-4C29AF655063}"/>
              </a:ext>
            </a:extLst>
          </p:cNvPr>
          <p:cNvPicPr>
            <a:picLocks noChangeAspect="1"/>
          </p:cNvPicPr>
          <p:nvPr/>
        </p:nvPicPr>
        <p:blipFill>
          <a:blip r:embed="rId8"/>
          <a:stretch>
            <a:fillRect/>
          </a:stretch>
        </p:blipFill>
        <p:spPr>
          <a:xfrm>
            <a:off x="3136557" y="5003847"/>
            <a:ext cx="5586681" cy="1710308"/>
          </a:xfrm>
          <a:prstGeom prst="rect">
            <a:avLst/>
          </a:prstGeom>
        </p:spPr>
      </p:pic>
      <p:sp>
        <p:nvSpPr>
          <p:cNvPr id="29" name="TextBox 28">
            <a:extLst>
              <a:ext uri="{FF2B5EF4-FFF2-40B4-BE49-F238E27FC236}">
                <a16:creationId xmlns:a16="http://schemas.microsoft.com/office/drawing/2014/main" id="{B9A48FB3-A670-F11F-6296-D5CF099C04E8}"/>
              </a:ext>
            </a:extLst>
          </p:cNvPr>
          <p:cNvSpPr txBox="1"/>
          <p:nvPr/>
        </p:nvSpPr>
        <p:spPr>
          <a:xfrm>
            <a:off x="8966200" y="5677717"/>
            <a:ext cx="2921000" cy="830997"/>
          </a:xfrm>
          <a:prstGeom prst="rect">
            <a:avLst/>
          </a:prstGeom>
          <a:noFill/>
        </p:spPr>
        <p:txBody>
          <a:bodyPr wrap="square">
            <a:spAutoFit/>
          </a:bodyPr>
          <a:lstStyle/>
          <a:p>
            <a:pPr marL="0" marR="0" indent="0" algn="ctr">
              <a:spcBef>
                <a:spcPts val="225"/>
              </a:spcBef>
              <a:buNone/>
            </a:pPr>
            <a:r>
              <a:rPr lang="en-US" sz="2400" b="1" i="0" u="none" strike="noStrike" dirty="0">
                <a:solidFill>
                  <a:srgbClr val="99C3FF"/>
                </a:solidFill>
                <a:effectLst/>
                <a:latin typeface="Google Sans"/>
                <a:hlinkClick r:id="rId9"/>
              </a:rPr>
              <a:t>OAI-PMH DCAT-AP endpoint</a:t>
            </a:r>
            <a:endParaRPr lang="en-US" sz="2400" b="1" i="0" u="none" strike="noStrike" dirty="0">
              <a:solidFill>
                <a:srgbClr val="99C3FF"/>
              </a:solidFill>
              <a:effectLst/>
              <a:latin typeface="Google Sans"/>
              <a:hlinkClick r:id="rId10"/>
            </a:endParaRPr>
          </a:p>
        </p:txBody>
      </p:sp>
    </p:spTree>
    <p:extLst>
      <p:ext uri="{BB962C8B-B14F-4D97-AF65-F5344CB8AC3E}">
        <p14:creationId xmlns:p14="http://schemas.microsoft.com/office/powerpoint/2010/main" val="170735569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CCC38-ABD5-7E92-BB1F-03CFF8419587}"/>
              </a:ext>
            </a:extLst>
          </p:cNvPr>
          <p:cNvSpPr>
            <a:spLocks noGrp="1"/>
          </p:cNvSpPr>
          <p:nvPr>
            <p:ph type="title"/>
          </p:nvPr>
        </p:nvSpPr>
        <p:spPr>
          <a:xfrm>
            <a:off x="393087" y="167673"/>
            <a:ext cx="8324194" cy="750409"/>
          </a:xfrm>
        </p:spPr>
        <p:txBody>
          <a:bodyPr>
            <a:normAutofit/>
          </a:bodyPr>
          <a:lstStyle/>
          <a:p>
            <a:r>
              <a:rPr lang="en-US" dirty="0"/>
              <a:t>Continuation</a:t>
            </a:r>
          </a:p>
        </p:txBody>
      </p:sp>
      <p:pic>
        <p:nvPicPr>
          <p:cNvPr id="6" name="Picture 5" descr="Graphical user interface, text&#10;&#10;Description automatically generated">
            <a:extLst>
              <a:ext uri="{FF2B5EF4-FFF2-40B4-BE49-F238E27FC236}">
                <a16:creationId xmlns:a16="http://schemas.microsoft.com/office/drawing/2014/main" id="{D5171079-B0A2-F931-3182-51CEDF69485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585270" y="6175217"/>
            <a:ext cx="2487233" cy="519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black background with red letters&#10;&#10;Description automatically generated">
            <a:extLst>
              <a:ext uri="{FF2B5EF4-FFF2-40B4-BE49-F238E27FC236}">
                <a16:creationId xmlns:a16="http://schemas.microsoft.com/office/drawing/2014/main" id="{CB673F60-20E4-882B-6151-A4DD0A3AE66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15555" y="836938"/>
            <a:ext cx="3219669" cy="750409"/>
          </a:xfrm>
          <a:prstGeom prst="rect">
            <a:avLst/>
          </a:prstGeom>
        </p:spPr>
      </p:pic>
      <p:pic>
        <p:nvPicPr>
          <p:cNvPr id="8" name="Picture 7">
            <a:extLst>
              <a:ext uri="{FF2B5EF4-FFF2-40B4-BE49-F238E27FC236}">
                <a16:creationId xmlns:a16="http://schemas.microsoft.com/office/drawing/2014/main" id="{EA80C6C3-376A-13C2-0CC1-1B75AF87EA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308" y="774879"/>
            <a:ext cx="3268264" cy="761313"/>
          </a:xfrm>
          <a:prstGeom prst="rect">
            <a:avLst/>
          </a:prstGeom>
        </p:spPr>
      </p:pic>
      <p:grpSp>
        <p:nvGrpSpPr>
          <p:cNvPr id="9" name="Group 8">
            <a:extLst>
              <a:ext uri="{FF2B5EF4-FFF2-40B4-BE49-F238E27FC236}">
                <a16:creationId xmlns:a16="http://schemas.microsoft.com/office/drawing/2014/main" id="{848B8917-CFDB-9649-18E1-6E6E9703B4EB}"/>
              </a:ext>
            </a:extLst>
          </p:cNvPr>
          <p:cNvGrpSpPr/>
          <p:nvPr/>
        </p:nvGrpSpPr>
        <p:grpSpPr>
          <a:xfrm>
            <a:off x="180150" y="1823109"/>
            <a:ext cx="3757443" cy="4083719"/>
            <a:chOff x="158932" y="1552701"/>
            <a:chExt cx="3757443" cy="4083719"/>
          </a:xfrm>
        </p:grpSpPr>
        <p:pic>
          <p:nvPicPr>
            <p:cNvPr id="10" name="Picture 9">
              <a:extLst>
                <a:ext uri="{FF2B5EF4-FFF2-40B4-BE49-F238E27FC236}">
                  <a16:creationId xmlns:a16="http://schemas.microsoft.com/office/drawing/2014/main" id="{A2C270B9-88E7-9C15-40A1-235B73750C4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8932" y="1552701"/>
              <a:ext cx="3757443" cy="3042160"/>
            </a:xfrm>
            <a:prstGeom prst="rect">
              <a:avLst/>
            </a:prstGeom>
          </p:spPr>
        </p:pic>
        <p:sp>
          <p:nvSpPr>
            <p:cNvPr id="11" name="TextBox 10">
              <a:extLst>
                <a:ext uri="{FF2B5EF4-FFF2-40B4-BE49-F238E27FC236}">
                  <a16:creationId xmlns:a16="http://schemas.microsoft.com/office/drawing/2014/main" id="{678F233B-49F8-488D-380B-A65B83146A58}"/>
                </a:ext>
              </a:extLst>
            </p:cNvPr>
            <p:cNvSpPr txBox="1"/>
            <p:nvPr/>
          </p:nvSpPr>
          <p:spPr>
            <a:xfrm>
              <a:off x="283194" y="4805423"/>
              <a:ext cx="3508917" cy="830997"/>
            </a:xfrm>
            <a:prstGeom prst="rect">
              <a:avLst/>
            </a:prstGeom>
            <a:noFill/>
          </p:spPr>
          <p:txBody>
            <a:bodyPr wrap="square" rtlCol="0">
              <a:spAutoFit/>
            </a:bodyPr>
            <a:lstStyle/>
            <a:p>
              <a:pPr algn="ctr"/>
              <a:r>
                <a:rPr lang="en-US" sz="2400" b="1" dirty="0">
                  <a:solidFill>
                    <a:srgbClr val="156082"/>
                  </a:solidFill>
                </a:rPr>
                <a:t>Oct 2022 – Jan 2026</a:t>
              </a:r>
            </a:p>
            <a:p>
              <a:pPr algn="ctr"/>
              <a:r>
                <a:rPr lang="el-GR" sz="2400" b="1" dirty="0">
                  <a:solidFill>
                    <a:srgbClr val="156082"/>
                  </a:solidFill>
                </a:rPr>
                <a:t>€5Μ</a:t>
              </a:r>
              <a:endParaRPr lang="en-US" b="1" dirty="0">
                <a:solidFill>
                  <a:srgbClr val="156082"/>
                </a:solidFill>
              </a:endParaRPr>
            </a:p>
          </p:txBody>
        </p:sp>
      </p:grpSp>
      <p:grpSp>
        <p:nvGrpSpPr>
          <p:cNvPr id="12" name="Group 11">
            <a:extLst>
              <a:ext uri="{FF2B5EF4-FFF2-40B4-BE49-F238E27FC236}">
                <a16:creationId xmlns:a16="http://schemas.microsoft.com/office/drawing/2014/main" id="{B57E5AE4-16CB-A7AF-B51F-7D20A229C13A}"/>
              </a:ext>
            </a:extLst>
          </p:cNvPr>
          <p:cNvGrpSpPr/>
          <p:nvPr/>
        </p:nvGrpSpPr>
        <p:grpSpPr>
          <a:xfrm>
            <a:off x="4099740" y="1952557"/>
            <a:ext cx="3646682" cy="3907941"/>
            <a:chOff x="4075307" y="1733578"/>
            <a:chExt cx="3646682" cy="3907941"/>
          </a:xfrm>
        </p:grpSpPr>
        <p:pic>
          <p:nvPicPr>
            <p:cNvPr id="13" name="Picture 12">
              <a:extLst>
                <a:ext uri="{FF2B5EF4-FFF2-40B4-BE49-F238E27FC236}">
                  <a16:creationId xmlns:a16="http://schemas.microsoft.com/office/drawing/2014/main" id="{DAFFA2BC-FA2B-D54A-6475-79A6DF4D4ED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75307" y="1733578"/>
              <a:ext cx="3387125" cy="2861283"/>
            </a:xfrm>
            <a:prstGeom prst="rect">
              <a:avLst/>
            </a:prstGeom>
          </p:spPr>
        </p:pic>
        <p:sp>
          <p:nvSpPr>
            <p:cNvPr id="14" name="TextBox 13">
              <a:extLst>
                <a:ext uri="{FF2B5EF4-FFF2-40B4-BE49-F238E27FC236}">
                  <a16:creationId xmlns:a16="http://schemas.microsoft.com/office/drawing/2014/main" id="{88CF37DB-4DF3-3374-2114-E16A73AB2B0B}"/>
                </a:ext>
              </a:extLst>
            </p:cNvPr>
            <p:cNvSpPr txBox="1"/>
            <p:nvPr/>
          </p:nvSpPr>
          <p:spPr>
            <a:xfrm>
              <a:off x="4213072" y="4810522"/>
              <a:ext cx="3508917" cy="830997"/>
            </a:xfrm>
            <a:prstGeom prst="rect">
              <a:avLst/>
            </a:prstGeom>
            <a:noFill/>
          </p:spPr>
          <p:txBody>
            <a:bodyPr wrap="square" rtlCol="0">
              <a:spAutoFit/>
            </a:bodyPr>
            <a:lstStyle/>
            <a:p>
              <a:pPr algn="ctr"/>
              <a:r>
                <a:rPr lang="en-US" sz="2400" b="1" dirty="0">
                  <a:solidFill>
                    <a:srgbClr val="156082"/>
                  </a:solidFill>
                </a:rPr>
                <a:t>Sept 2025 – Dec 2028</a:t>
              </a:r>
            </a:p>
            <a:p>
              <a:pPr algn="ctr"/>
              <a:r>
                <a:rPr lang="en-US" sz="2400" b="1" dirty="0">
                  <a:solidFill>
                    <a:srgbClr val="156082"/>
                  </a:solidFill>
                </a:rPr>
                <a:t>€7Μ</a:t>
              </a:r>
            </a:p>
          </p:txBody>
        </p:sp>
      </p:grpSp>
      <p:grpSp>
        <p:nvGrpSpPr>
          <p:cNvPr id="15" name="Group 14">
            <a:extLst>
              <a:ext uri="{FF2B5EF4-FFF2-40B4-BE49-F238E27FC236}">
                <a16:creationId xmlns:a16="http://schemas.microsoft.com/office/drawing/2014/main" id="{CA0C29FC-1C3A-8EAE-8C17-78219EDFA21E}"/>
              </a:ext>
            </a:extLst>
          </p:cNvPr>
          <p:cNvGrpSpPr/>
          <p:nvPr/>
        </p:nvGrpSpPr>
        <p:grpSpPr>
          <a:xfrm>
            <a:off x="7746422" y="2169789"/>
            <a:ext cx="4445578" cy="3690709"/>
            <a:chOff x="7739622" y="1591730"/>
            <a:chExt cx="4445578" cy="3690709"/>
          </a:xfrm>
        </p:grpSpPr>
        <p:pic>
          <p:nvPicPr>
            <p:cNvPr id="16" name="Picture 15">
              <a:extLst>
                <a:ext uri="{FF2B5EF4-FFF2-40B4-BE49-F238E27FC236}">
                  <a16:creationId xmlns:a16="http://schemas.microsoft.com/office/drawing/2014/main" id="{69E8DC70-582C-DD75-2265-2B6D9123EB3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39622" y="1591730"/>
              <a:ext cx="4445578" cy="2568388"/>
            </a:xfrm>
            <a:prstGeom prst="rect">
              <a:avLst/>
            </a:prstGeom>
          </p:spPr>
        </p:pic>
        <p:pic>
          <p:nvPicPr>
            <p:cNvPr id="17" name="Picture 16">
              <a:extLst>
                <a:ext uri="{FF2B5EF4-FFF2-40B4-BE49-F238E27FC236}">
                  <a16:creationId xmlns:a16="http://schemas.microsoft.com/office/drawing/2014/main" id="{6378DB5F-A85B-E560-CE50-7A7D373F1D9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038339" y="2344719"/>
              <a:ext cx="1724481" cy="1305448"/>
            </a:xfrm>
            <a:prstGeom prst="rect">
              <a:avLst/>
            </a:prstGeom>
          </p:spPr>
        </p:pic>
        <p:sp>
          <p:nvSpPr>
            <p:cNvPr id="18" name="TextBox 17">
              <a:extLst>
                <a:ext uri="{FF2B5EF4-FFF2-40B4-BE49-F238E27FC236}">
                  <a16:creationId xmlns:a16="http://schemas.microsoft.com/office/drawing/2014/main" id="{5B889F06-C0BA-0B6F-3BFC-EFE30C75C365}"/>
                </a:ext>
              </a:extLst>
            </p:cNvPr>
            <p:cNvSpPr txBox="1"/>
            <p:nvPr/>
          </p:nvSpPr>
          <p:spPr>
            <a:xfrm>
              <a:off x="8261208" y="4451442"/>
              <a:ext cx="3508917" cy="830997"/>
            </a:xfrm>
            <a:prstGeom prst="rect">
              <a:avLst/>
            </a:prstGeom>
            <a:noFill/>
          </p:spPr>
          <p:txBody>
            <a:bodyPr wrap="square" rtlCol="0">
              <a:spAutoFit/>
            </a:bodyPr>
            <a:lstStyle/>
            <a:p>
              <a:pPr algn="ctr"/>
              <a:r>
                <a:rPr lang="en-US" sz="2400" b="1" dirty="0">
                  <a:solidFill>
                    <a:srgbClr val="156082"/>
                  </a:solidFill>
                </a:rPr>
                <a:t>Jan 2027 – April 2030</a:t>
              </a:r>
            </a:p>
            <a:p>
              <a:pPr algn="ctr"/>
              <a:r>
                <a:rPr lang="en-US" sz="2400" b="1" dirty="0">
                  <a:solidFill>
                    <a:srgbClr val="156082"/>
                  </a:solidFill>
                </a:rPr>
                <a:t>€8Μ</a:t>
              </a:r>
            </a:p>
          </p:txBody>
        </p:sp>
      </p:grpSp>
      <p:pic>
        <p:nvPicPr>
          <p:cNvPr id="19" name="Picture 18">
            <a:extLst>
              <a:ext uri="{FF2B5EF4-FFF2-40B4-BE49-F238E27FC236}">
                <a16:creationId xmlns:a16="http://schemas.microsoft.com/office/drawing/2014/main" id="{1F9145C2-4243-BB17-1327-009DD25F74D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987654" y="884842"/>
            <a:ext cx="3806002" cy="774996"/>
          </a:xfrm>
          <a:prstGeom prst="rect">
            <a:avLst/>
          </a:prstGeom>
        </p:spPr>
      </p:pic>
      <p:pic>
        <p:nvPicPr>
          <p:cNvPr id="20" name="Εικόνα 7" descr="Εικόνα που περιέχει κείμενο, ρολόι&#10;&#10;Περιγραφή που δημιουργήθηκε αυτόματα">
            <a:extLst>
              <a:ext uri="{FF2B5EF4-FFF2-40B4-BE49-F238E27FC236}">
                <a16:creationId xmlns:a16="http://schemas.microsoft.com/office/drawing/2014/main" id="{996A99A6-C8B9-98BC-823A-3AD8744B03C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71658" y="5989884"/>
            <a:ext cx="1830414" cy="790081"/>
          </a:xfrm>
          <a:prstGeom prst="rect">
            <a:avLst/>
          </a:prstGeom>
        </p:spPr>
      </p:pic>
      <p:sp>
        <p:nvSpPr>
          <p:cNvPr id="21" name="TextBox 20">
            <a:extLst>
              <a:ext uri="{FF2B5EF4-FFF2-40B4-BE49-F238E27FC236}">
                <a16:creationId xmlns:a16="http://schemas.microsoft.com/office/drawing/2014/main" id="{B4ACD9CC-F41A-F82D-BF7E-B7C5398593DB}"/>
              </a:ext>
            </a:extLst>
          </p:cNvPr>
          <p:cNvSpPr txBox="1"/>
          <p:nvPr/>
        </p:nvSpPr>
        <p:spPr>
          <a:xfrm>
            <a:off x="2360458" y="6083121"/>
            <a:ext cx="4006475" cy="646331"/>
          </a:xfrm>
          <a:prstGeom prst="rect">
            <a:avLst/>
          </a:prstGeom>
          <a:noFill/>
        </p:spPr>
        <p:txBody>
          <a:bodyPr wrap="square" rtlCol="0">
            <a:spAutoFit/>
          </a:bodyPr>
          <a:lstStyle/>
          <a:p>
            <a:pPr algn="ctr"/>
            <a:r>
              <a:rPr lang="en-US" b="1" dirty="0">
                <a:solidFill>
                  <a:srgbClr val="156082"/>
                </a:solidFill>
              </a:rPr>
              <a:t>Coordinated by the Lab of Medical Physics and Digital Innovation, AUTH</a:t>
            </a:r>
            <a:endParaRPr lang="en-US" sz="2400" b="1" dirty="0">
              <a:solidFill>
                <a:srgbClr val="156082"/>
              </a:solidFill>
            </a:endParaRPr>
          </a:p>
        </p:txBody>
      </p:sp>
    </p:spTree>
    <p:extLst>
      <p:ext uri="{BB962C8B-B14F-4D97-AF65-F5344CB8AC3E}">
        <p14:creationId xmlns:p14="http://schemas.microsoft.com/office/powerpoint/2010/main" val="117597528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E9A9419-6828-8A6D-70E7-DB35634C8E8C}"/>
              </a:ext>
            </a:extLst>
          </p:cNvPr>
          <p:cNvSpPr txBox="1"/>
          <p:nvPr/>
        </p:nvSpPr>
        <p:spPr>
          <a:xfrm>
            <a:off x="731520" y="128811"/>
            <a:ext cx="3088640" cy="707886"/>
          </a:xfrm>
          <a:prstGeom prst="rect">
            <a:avLst/>
          </a:prstGeom>
          <a:noFill/>
        </p:spPr>
        <p:txBody>
          <a:bodyPr wrap="square">
            <a:spAutoFit/>
          </a:bodyPr>
          <a:lstStyle/>
          <a:p>
            <a:pPr marL="0" marR="0" indent="0" algn="l">
              <a:lnSpc>
                <a:spcPts val="4800"/>
              </a:lnSpc>
              <a:buNone/>
            </a:pPr>
            <a:r>
              <a:rPr lang="en-US" sz="4400" b="1" i="0" spc="-150" dirty="0">
                <a:solidFill>
                  <a:srgbClr val="00002E"/>
                </a:solidFill>
                <a:effectLst/>
                <a:latin typeface="Inter"/>
              </a:rPr>
              <a:t>EIC Transition</a:t>
            </a:r>
          </a:p>
        </p:txBody>
      </p:sp>
      <p:pic>
        <p:nvPicPr>
          <p:cNvPr id="11" name="Picture 10">
            <a:extLst>
              <a:ext uri="{FF2B5EF4-FFF2-40B4-BE49-F238E27FC236}">
                <a16:creationId xmlns:a16="http://schemas.microsoft.com/office/drawing/2014/main" id="{0DA95A06-1703-33E2-0A4B-B5A4667F62A9}"/>
              </a:ext>
            </a:extLst>
          </p:cNvPr>
          <p:cNvPicPr>
            <a:picLocks noChangeAspect="1"/>
          </p:cNvPicPr>
          <p:nvPr/>
        </p:nvPicPr>
        <p:blipFill>
          <a:blip r:embed="rId2"/>
          <a:stretch>
            <a:fillRect/>
          </a:stretch>
        </p:blipFill>
        <p:spPr>
          <a:xfrm>
            <a:off x="276607" y="988381"/>
            <a:ext cx="9779503" cy="2248016"/>
          </a:xfrm>
          <a:prstGeom prst="rect">
            <a:avLst/>
          </a:prstGeom>
        </p:spPr>
      </p:pic>
      <p:pic>
        <p:nvPicPr>
          <p:cNvPr id="13" name="Picture 12">
            <a:extLst>
              <a:ext uri="{FF2B5EF4-FFF2-40B4-BE49-F238E27FC236}">
                <a16:creationId xmlns:a16="http://schemas.microsoft.com/office/drawing/2014/main" id="{A6E0A6D3-98BA-F385-9EE6-445DD84DB123}"/>
              </a:ext>
            </a:extLst>
          </p:cNvPr>
          <p:cNvPicPr>
            <a:picLocks noChangeAspect="1"/>
          </p:cNvPicPr>
          <p:nvPr/>
        </p:nvPicPr>
        <p:blipFill>
          <a:blip r:embed="rId3"/>
          <a:stretch>
            <a:fillRect/>
          </a:stretch>
        </p:blipFill>
        <p:spPr>
          <a:xfrm>
            <a:off x="10056110" y="1088728"/>
            <a:ext cx="2135890" cy="2147669"/>
          </a:xfrm>
          <a:prstGeom prst="rect">
            <a:avLst/>
          </a:prstGeom>
        </p:spPr>
      </p:pic>
      <p:sp>
        <p:nvSpPr>
          <p:cNvPr id="15" name="TextBox 14">
            <a:extLst>
              <a:ext uri="{FF2B5EF4-FFF2-40B4-BE49-F238E27FC236}">
                <a16:creationId xmlns:a16="http://schemas.microsoft.com/office/drawing/2014/main" id="{4C0C64A4-5D71-D859-328A-A35DF11B4A5A}"/>
              </a:ext>
            </a:extLst>
          </p:cNvPr>
          <p:cNvSpPr txBox="1"/>
          <p:nvPr/>
        </p:nvSpPr>
        <p:spPr>
          <a:xfrm>
            <a:off x="206884" y="3621603"/>
            <a:ext cx="11778232" cy="2516073"/>
          </a:xfrm>
          <a:prstGeom prst="rect">
            <a:avLst/>
          </a:prstGeom>
          <a:noFill/>
        </p:spPr>
        <p:txBody>
          <a:bodyPr wrap="square">
            <a:spAutoFit/>
          </a:bodyPr>
          <a:lstStyle/>
          <a:p>
            <a:pPr indent="0" algn="l">
              <a:lnSpc>
                <a:spcPts val="2100"/>
              </a:lnSpc>
              <a:buNone/>
            </a:pPr>
            <a:r>
              <a:rPr lang="en-US" sz="1800" b="0" i="0" dirty="0">
                <a:solidFill>
                  <a:srgbClr val="00002E"/>
                </a:solidFill>
                <a:effectLst/>
                <a:latin typeface="Inter"/>
              </a:rPr>
              <a:t>The </a:t>
            </a:r>
            <a:r>
              <a:rPr lang="en-US" sz="1800" b="1" i="0" dirty="0">
                <a:solidFill>
                  <a:srgbClr val="00002E"/>
                </a:solidFill>
                <a:effectLst/>
                <a:latin typeface="Inter"/>
              </a:rPr>
              <a:t>EIC Transition </a:t>
            </a:r>
            <a:r>
              <a:rPr lang="en-US" sz="1800" b="0" i="0" dirty="0">
                <a:solidFill>
                  <a:srgbClr val="00002E"/>
                </a:solidFill>
                <a:effectLst/>
                <a:latin typeface="Inter"/>
              </a:rPr>
              <a:t>offers support to SMEs, start-ups, small consortia and </a:t>
            </a:r>
            <a:r>
              <a:rPr lang="en-US" sz="1800" b="0" i="0" dirty="0" err="1">
                <a:solidFill>
                  <a:srgbClr val="00002E"/>
                </a:solidFill>
                <a:effectLst/>
                <a:latin typeface="Inter"/>
              </a:rPr>
              <a:t>organisations</a:t>
            </a:r>
            <a:r>
              <a:rPr lang="en-US" sz="1800" b="0" i="0" dirty="0">
                <a:solidFill>
                  <a:srgbClr val="00002E"/>
                </a:solidFill>
                <a:effectLst/>
                <a:latin typeface="Inter"/>
              </a:rPr>
              <a:t> that:</a:t>
            </a:r>
          </a:p>
          <a:p>
            <a:pPr marL="285750" indent="-285750" algn="l">
              <a:lnSpc>
                <a:spcPts val="2100"/>
              </a:lnSpc>
              <a:buFont typeface="Arial" panose="020B0604020202020204" pitchFamily="34" charset="0"/>
              <a:buChar char="•"/>
            </a:pPr>
            <a:r>
              <a:rPr lang="en-US" sz="1800" b="0" i="0" dirty="0">
                <a:solidFill>
                  <a:srgbClr val="00002E"/>
                </a:solidFill>
                <a:effectLst/>
                <a:latin typeface="Inter"/>
              </a:rPr>
              <a:t>have identified </a:t>
            </a:r>
            <a:r>
              <a:rPr lang="en-US" sz="1800" b="1" i="0" dirty="0">
                <a:solidFill>
                  <a:srgbClr val="00002E"/>
                </a:solidFill>
                <a:effectLst/>
                <a:latin typeface="Inter"/>
              </a:rPr>
              <a:t>EU-funded project result(s) </a:t>
            </a:r>
            <a:r>
              <a:rPr lang="en-US" sz="1800" b="0" i="0" dirty="0">
                <a:solidFill>
                  <a:srgbClr val="00002E"/>
                </a:solidFill>
                <a:effectLst/>
                <a:latin typeface="Inter"/>
              </a:rPr>
              <a:t>with promising commercial potential that could be the basis for innovation and promising new businesses</a:t>
            </a:r>
          </a:p>
          <a:p>
            <a:pPr marL="285750" indent="-285750" algn="l">
              <a:lnSpc>
                <a:spcPts val="2100"/>
              </a:lnSpc>
              <a:buFont typeface="Arial" panose="020B0604020202020204" pitchFamily="34" charset="0"/>
              <a:buChar char="•"/>
            </a:pPr>
            <a:r>
              <a:rPr lang="en-US" sz="1800" b="0" i="0" dirty="0">
                <a:solidFill>
                  <a:srgbClr val="00002E"/>
                </a:solidFill>
                <a:effectLst/>
                <a:latin typeface="Inter"/>
              </a:rPr>
              <a:t>envision novel promising technology that </a:t>
            </a:r>
            <a:r>
              <a:rPr lang="en-US" sz="1800" b="1" i="0" dirty="0">
                <a:solidFill>
                  <a:srgbClr val="00002E"/>
                </a:solidFill>
                <a:effectLst/>
                <a:latin typeface="Inter"/>
              </a:rPr>
              <a:t>is ready for the next steps</a:t>
            </a:r>
            <a:r>
              <a:rPr lang="en-US" sz="1800" b="0" i="0" dirty="0">
                <a:solidFill>
                  <a:srgbClr val="00002E"/>
                </a:solidFill>
                <a:effectLst/>
                <a:latin typeface="Inter"/>
              </a:rPr>
              <a:t> towards its maturation and validation, to be further developed and validated for some specific, high potential, commercial applications</a:t>
            </a:r>
          </a:p>
          <a:p>
            <a:pPr marL="285750" indent="-285750" algn="l">
              <a:lnSpc>
                <a:spcPts val="2100"/>
              </a:lnSpc>
              <a:buFont typeface="Arial" panose="020B0604020202020204" pitchFamily="34" charset="0"/>
              <a:buChar char="•"/>
            </a:pPr>
            <a:r>
              <a:rPr lang="en-US" sz="1800" b="0" i="0" dirty="0">
                <a:solidFill>
                  <a:srgbClr val="00002E"/>
                </a:solidFill>
                <a:effectLst/>
                <a:latin typeface="Inter"/>
              </a:rPr>
              <a:t>have conducted a </a:t>
            </a:r>
            <a:r>
              <a:rPr lang="en-US" sz="1800" b="1" i="0" dirty="0">
                <a:solidFill>
                  <a:srgbClr val="00002E"/>
                </a:solidFill>
                <a:effectLst/>
                <a:latin typeface="Inter"/>
              </a:rPr>
              <a:t>preliminary market research</a:t>
            </a:r>
            <a:r>
              <a:rPr lang="en-US" sz="1800" b="0" i="0" dirty="0">
                <a:solidFill>
                  <a:srgbClr val="00002E"/>
                </a:solidFill>
                <a:effectLst/>
                <a:latin typeface="Inter"/>
              </a:rPr>
              <a:t> to identify potential markets for their innovation and explored potential competitors</a:t>
            </a:r>
          </a:p>
          <a:p>
            <a:pPr marL="285750" indent="-285750" algn="l">
              <a:lnSpc>
                <a:spcPts val="2100"/>
              </a:lnSpc>
              <a:buFont typeface="Arial" panose="020B0604020202020204" pitchFamily="34" charset="0"/>
              <a:buChar char="•"/>
            </a:pPr>
            <a:r>
              <a:rPr lang="en-US" sz="1800" b="0" i="0" dirty="0">
                <a:solidFill>
                  <a:srgbClr val="00002E"/>
                </a:solidFill>
                <a:effectLst/>
                <a:latin typeface="Inter"/>
              </a:rPr>
              <a:t>envisage </a:t>
            </a:r>
            <a:r>
              <a:rPr lang="en-US" sz="1800" b="1" i="0" dirty="0">
                <a:solidFill>
                  <a:srgbClr val="00002E"/>
                </a:solidFill>
                <a:effectLst/>
                <a:latin typeface="Inter"/>
              </a:rPr>
              <a:t>building a motivated and entrepreneurial team</a:t>
            </a:r>
            <a:r>
              <a:rPr lang="en-US" sz="1800" b="0" i="0" dirty="0">
                <a:solidFill>
                  <a:srgbClr val="00002E"/>
                </a:solidFill>
                <a:effectLst/>
                <a:latin typeface="Inter"/>
              </a:rPr>
              <a:t> with a mix of skills, including researchers, business people, marketers etc. to develop and drive the idea towards commercial success</a:t>
            </a:r>
          </a:p>
        </p:txBody>
      </p:sp>
    </p:spTree>
    <p:extLst>
      <p:ext uri="{BB962C8B-B14F-4D97-AF65-F5344CB8AC3E}">
        <p14:creationId xmlns:p14="http://schemas.microsoft.com/office/powerpoint/2010/main" val="378285909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9B77B-DE86-E891-DD15-2274C09F858C}"/>
              </a:ext>
            </a:extLst>
          </p:cNvPr>
          <p:cNvSpPr>
            <a:spLocks noGrp="1"/>
          </p:cNvSpPr>
          <p:nvPr>
            <p:ph type="title"/>
          </p:nvPr>
        </p:nvSpPr>
        <p:spPr>
          <a:xfrm>
            <a:off x="763858" y="148350"/>
            <a:ext cx="10515600" cy="1325563"/>
          </a:xfrm>
        </p:spPr>
        <p:txBody>
          <a:bodyPr/>
          <a:lstStyle/>
          <a:p>
            <a:r>
              <a:rPr lang="en-US"/>
              <a:t>Trusted Execution Environment</a:t>
            </a:r>
          </a:p>
        </p:txBody>
      </p:sp>
      <p:sp>
        <p:nvSpPr>
          <p:cNvPr id="4" name="Rectangle: Rounded Corners 3">
            <a:extLst>
              <a:ext uri="{FF2B5EF4-FFF2-40B4-BE49-F238E27FC236}">
                <a16:creationId xmlns:a16="http://schemas.microsoft.com/office/drawing/2014/main" id="{0983102F-1068-6DDE-0CF2-92AF85324031}"/>
              </a:ext>
            </a:extLst>
          </p:cNvPr>
          <p:cNvSpPr/>
          <p:nvPr/>
        </p:nvSpPr>
        <p:spPr>
          <a:xfrm>
            <a:off x="5452267" y="1055963"/>
            <a:ext cx="6229873" cy="4746073"/>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88298EE-53A6-FF1C-67F5-17A70BB9B6B4}"/>
              </a:ext>
            </a:extLst>
          </p:cNvPr>
          <p:cNvSpPr txBox="1"/>
          <p:nvPr/>
        </p:nvSpPr>
        <p:spPr>
          <a:xfrm>
            <a:off x="7880035" y="1108536"/>
            <a:ext cx="2147453" cy="523220"/>
          </a:xfrm>
          <a:prstGeom prst="rect">
            <a:avLst/>
          </a:prstGeom>
          <a:noFill/>
        </p:spPr>
        <p:txBody>
          <a:bodyPr wrap="square" rtlCol="0">
            <a:spAutoFit/>
          </a:bodyPr>
          <a:lstStyle/>
          <a:p>
            <a:r>
              <a:rPr lang="en-US" sz="2800" b="1" dirty="0">
                <a:solidFill>
                  <a:schemeClr val="bg1"/>
                </a:solidFill>
              </a:rPr>
              <a:t>RAISE Node</a:t>
            </a:r>
          </a:p>
        </p:txBody>
      </p:sp>
      <p:grpSp>
        <p:nvGrpSpPr>
          <p:cNvPr id="10" name="Group 9">
            <a:extLst>
              <a:ext uri="{FF2B5EF4-FFF2-40B4-BE49-F238E27FC236}">
                <a16:creationId xmlns:a16="http://schemas.microsoft.com/office/drawing/2014/main" id="{8ECB6ACA-3994-AD21-B954-EA584276A145}"/>
              </a:ext>
            </a:extLst>
          </p:cNvPr>
          <p:cNvGrpSpPr/>
          <p:nvPr/>
        </p:nvGrpSpPr>
        <p:grpSpPr>
          <a:xfrm>
            <a:off x="2481570" y="3251643"/>
            <a:ext cx="2995961" cy="721112"/>
            <a:chOff x="498088" y="2141034"/>
            <a:chExt cx="2995961" cy="721112"/>
          </a:xfrm>
        </p:grpSpPr>
        <p:sp>
          <p:nvSpPr>
            <p:cNvPr id="6" name="Arrow: Right 5">
              <a:extLst>
                <a:ext uri="{FF2B5EF4-FFF2-40B4-BE49-F238E27FC236}">
                  <a16:creationId xmlns:a16="http://schemas.microsoft.com/office/drawing/2014/main" id="{4BBB4E82-61CE-F30A-E014-0606D8EAEC3B}"/>
                </a:ext>
              </a:extLst>
            </p:cNvPr>
            <p:cNvSpPr/>
            <p:nvPr/>
          </p:nvSpPr>
          <p:spPr>
            <a:xfrm>
              <a:off x="498088" y="2141034"/>
              <a:ext cx="2995961" cy="721112"/>
            </a:xfrm>
            <a:prstGeom prst="rightArrow">
              <a:avLst/>
            </a:prstGeom>
            <a:solidFill>
              <a:srgbClr val="00879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FA21530-4B0F-29F7-5E30-FC654FE472FE}"/>
                </a:ext>
              </a:extLst>
            </p:cNvPr>
            <p:cNvSpPr txBox="1"/>
            <p:nvPr/>
          </p:nvSpPr>
          <p:spPr>
            <a:xfrm>
              <a:off x="498089" y="2239980"/>
              <a:ext cx="2772935" cy="461665"/>
            </a:xfrm>
            <a:prstGeom prst="rect">
              <a:avLst/>
            </a:prstGeom>
            <a:noFill/>
          </p:spPr>
          <p:txBody>
            <a:bodyPr wrap="square" rtlCol="0">
              <a:spAutoFit/>
            </a:bodyPr>
            <a:lstStyle/>
            <a:p>
              <a:pPr algn="ctr"/>
              <a:r>
                <a:rPr lang="en-US" sz="2400" b="1" dirty="0">
                  <a:solidFill>
                    <a:schemeClr val="bg1"/>
                  </a:solidFill>
                </a:rPr>
                <a:t>Processing Scripts</a:t>
              </a:r>
            </a:p>
          </p:txBody>
        </p:sp>
      </p:grpSp>
      <p:grpSp>
        <p:nvGrpSpPr>
          <p:cNvPr id="11" name="Group 10">
            <a:extLst>
              <a:ext uri="{FF2B5EF4-FFF2-40B4-BE49-F238E27FC236}">
                <a16:creationId xmlns:a16="http://schemas.microsoft.com/office/drawing/2014/main" id="{DCF858FA-86C5-9454-707B-87085D8E8E2A}"/>
              </a:ext>
            </a:extLst>
          </p:cNvPr>
          <p:cNvGrpSpPr/>
          <p:nvPr/>
        </p:nvGrpSpPr>
        <p:grpSpPr>
          <a:xfrm>
            <a:off x="2404291" y="1711452"/>
            <a:ext cx="2995961" cy="721112"/>
            <a:chOff x="698810" y="3628213"/>
            <a:chExt cx="2995961" cy="721112"/>
          </a:xfrm>
        </p:grpSpPr>
        <p:sp>
          <p:nvSpPr>
            <p:cNvPr id="8" name="Arrow: Right 7">
              <a:extLst>
                <a:ext uri="{FF2B5EF4-FFF2-40B4-BE49-F238E27FC236}">
                  <a16:creationId xmlns:a16="http://schemas.microsoft.com/office/drawing/2014/main" id="{67109485-DFB9-DBE8-E612-D42C36E8E8DC}"/>
                </a:ext>
              </a:extLst>
            </p:cNvPr>
            <p:cNvSpPr/>
            <p:nvPr/>
          </p:nvSpPr>
          <p:spPr>
            <a:xfrm flipH="1">
              <a:off x="698810" y="3628213"/>
              <a:ext cx="2995961" cy="721112"/>
            </a:xfrm>
            <a:prstGeom prst="rightArrow">
              <a:avLst/>
            </a:prstGeom>
            <a:solidFill>
              <a:srgbClr val="00879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101C359-A492-D55B-EA99-52E2C71BC262}"/>
                </a:ext>
              </a:extLst>
            </p:cNvPr>
            <p:cNvSpPr txBox="1"/>
            <p:nvPr/>
          </p:nvSpPr>
          <p:spPr>
            <a:xfrm>
              <a:off x="988741" y="3757936"/>
              <a:ext cx="2646557" cy="461665"/>
            </a:xfrm>
            <a:prstGeom prst="rect">
              <a:avLst/>
            </a:prstGeom>
            <a:noFill/>
          </p:spPr>
          <p:txBody>
            <a:bodyPr wrap="square" rtlCol="0">
              <a:spAutoFit/>
            </a:bodyPr>
            <a:lstStyle/>
            <a:p>
              <a:pPr algn="ctr"/>
              <a:r>
                <a:rPr lang="en-US" sz="2400" b="1">
                  <a:solidFill>
                    <a:schemeClr val="bg1"/>
                  </a:solidFill>
                </a:rPr>
                <a:t>Results</a:t>
              </a:r>
            </a:p>
          </p:txBody>
        </p:sp>
      </p:grpSp>
      <p:grpSp>
        <p:nvGrpSpPr>
          <p:cNvPr id="56" name="Group 55">
            <a:extLst>
              <a:ext uri="{FF2B5EF4-FFF2-40B4-BE49-F238E27FC236}">
                <a16:creationId xmlns:a16="http://schemas.microsoft.com/office/drawing/2014/main" id="{0B017399-A336-6258-7E1E-C56FC02460E1}"/>
              </a:ext>
            </a:extLst>
          </p:cNvPr>
          <p:cNvGrpSpPr/>
          <p:nvPr/>
        </p:nvGrpSpPr>
        <p:grpSpPr>
          <a:xfrm>
            <a:off x="5741363" y="1622958"/>
            <a:ext cx="5694557" cy="2319454"/>
            <a:chOff x="5189033" y="3538654"/>
            <a:chExt cx="5694557" cy="2319454"/>
          </a:xfrm>
        </p:grpSpPr>
        <p:sp>
          <p:nvSpPr>
            <p:cNvPr id="12" name="Hexagon 11">
              <a:extLst>
                <a:ext uri="{FF2B5EF4-FFF2-40B4-BE49-F238E27FC236}">
                  <a16:creationId xmlns:a16="http://schemas.microsoft.com/office/drawing/2014/main" id="{FA83E4FA-2902-D858-E155-AA9383C0665D}"/>
                </a:ext>
              </a:extLst>
            </p:cNvPr>
            <p:cNvSpPr/>
            <p:nvPr/>
          </p:nvSpPr>
          <p:spPr>
            <a:xfrm>
              <a:off x="5189033" y="3538654"/>
              <a:ext cx="5694557" cy="2319454"/>
            </a:xfrm>
            <a:prstGeom prst="hexag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A5EC6AB-D15B-3428-7D9C-0DAE886A51FC}"/>
                </a:ext>
              </a:extLst>
            </p:cNvPr>
            <p:cNvSpPr txBox="1"/>
            <p:nvPr/>
          </p:nvSpPr>
          <p:spPr>
            <a:xfrm>
              <a:off x="5846955" y="5396443"/>
              <a:ext cx="4627756" cy="461665"/>
            </a:xfrm>
            <a:prstGeom prst="rect">
              <a:avLst/>
            </a:prstGeom>
            <a:noFill/>
          </p:spPr>
          <p:txBody>
            <a:bodyPr wrap="square" rtlCol="0">
              <a:spAutoFit/>
            </a:bodyPr>
            <a:lstStyle/>
            <a:p>
              <a:r>
                <a:rPr lang="en-US" sz="2400" b="1">
                  <a:solidFill>
                    <a:schemeClr val="bg1"/>
                  </a:solidFill>
                </a:rPr>
                <a:t>Trusted Execution Environment</a:t>
              </a:r>
            </a:p>
          </p:txBody>
        </p:sp>
      </p:grpSp>
      <p:grpSp>
        <p:nvGrpSpPr>
          <p:cNvPr id="20" name="Group 19">
            <a:extLst>
              <a:ext uri="{FF2B5EF4-FFF2-40B4-BE49-F238E27FC236}">
                <a16:creationId xmlns:a16="http://schemas.microsoft.com/office/drawing/2014/main" id="{CE9C36D0-C806-9535-D257-46A44184CFCB}"/>
              </a:ext>
            </a:extLst>
          </p:cNvPr>
          <p:cNvGrpSpPr/>
          <p:nvPr/>
        </p:nvGrpSpPr>
        <p:grpSpPr>
          <a:xfrm>
            <a:off x="10564363" y="4290600"/>
            <a:ext cx="712240" cy="622166"/>
            <a:chOff x="5330282" y="2454903"/>
            <a:chExt cx="1115122" cy="974097"/>
          </a:xfrm>
        </p:grpSpPr>
        <p:sp>
          <p:nvSpPr>
            <p:cNvPr id="16" name="Cylinder 15">
              <a:extLst>
                <a:ext uri="{FF2B5EF4-FFF2-40B4-BE49-F238E27FC236}">
                  <a16:creationId xmlns:a16="http://schemas.microsoft.com/office/drawing/2014/main" id="{651FC266-C596-F3C6-F2B6-773559EFB1C3}"/>
                </a:ext>
              </a:extLst>
            </p:cNvPr>
            <p:cNvSpPr/>
            <p:nvPr/>
          </p:nvSpPr>
          <p:spPr>
            <a:xfrm>
              <a:off x="5330282" y="3037666"/>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8" name="Cylinder 17">
              <a:extLst>
                <a:ext uri="{FF2B5EF4-FFF2-40B4-BE49-F238E27FC236}">
                  <a16:creationId xmlns:a16="http://schemas.microsoft.com/office/drawing/2014/main" id="{20A7E437-2448-4254-7787-15E7EE548AA5}"/>
                </a:ext>
              </a:extLst>
            </p:cNvPr>
            <p:cNvSpPr/>
            <p:nvPr/>
          </p:nvSpPr>
          <p:spPr>
            <a:xfrm>
              <a:off x="5330282" y="2749593"/>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9" name="Cylinder 18">
              <a:extLst>
                <a:ext uri="{FF2B5EF4-FFF2-40B4-BE49-F238E27FC236}">
                  <a16:creationId xmlns:a16="http://schemas.microsoft.com/office/drawing/2014/main" id="{BFDDE996-4DE7-7151-E804-17D653791959}"/>
                </a:ext>
              </a:extLst>
            </p:cNvPr>
            <p:cNvSpPr/>
            <p:nvPr/>
          </p:nvSpPr>
          <p:spPr>
            <a:xfrm>
              <a:off x="5330282" y="2454903"/>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grpSp>
      <p:grpSp>
        <p:nvGrpSpPr>
          <p:cNvPr id="25" name="Group 24">
            <a:extLst>
              <a:ext uri="{FF2B5EF4-FFF2-40B4-BE49-F238E27FC236}">
                <a16:creationId xmlns:a16="http://schemas.microsoft.com/office/drawing/2014/main" id="{1D553543-BD35-6CF7-3EBA-6DC66A78D5E1}"/>
              </a:ext>
            </a:extLst>
          </p:cNvPr>
          <p:cNvGrpSpPr/>
          <p:nvPr/>
        </p:nvGrpSpPr>
        <p:grpSpPr>
          <a:xfrm>
            <a:off x="9710874" y="4290600"/>
            <a:ext cx="712240" cy="622166"/>
            <a:chOff x="5330282" y="2454903"/>
            <a:chExt cx="1115122" cy="974097"/>
          </a:xfrm>
        </p:grpSpPr>
        <p:sp>
          <p:nvSpPr>
            <p:cNvPr id="26" name="Cylinder 25">
              <a:extLst>
                <a:ext uri="{FF2B5EF4-FFF2-40B4-BE49-F238E27FC236}">
                  <a16:creationId xmlns:a16="http://schemas.microsoft.com/office/drawing/2014/main" id="{158217B0-5FF5-4EB4-804F-7C90D2671578}"/>
                </a:ext>
              </a:extLst>
            </p:cNvPr>
            <p:cNvSpPr/>
            <p:nvPr/>
          </p:nvSpPr>
          <p:spPr>
            <a:xfrm>
              <a:off x="5330282" y="3037666"/>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7" name="Cylinder 26">
              <a:extLst>
                <a:ext uri="{FF2B5EF4-FFF2-40B4-BE49-F238E27FC236}">
                  <a16:creationId xmlns:a16="http://schemas.microsoft.com/office/drawing/2014/main" id="{AC4E8F15-E7D8-DB17-0D39-251858AC2655}"/>
                </a:ext>
              </a:extLst>
            </p:cNvPr>
            <p:cNvSpPr/>
            <p:nvPr/>
          </p:nvSpPr>
          <p:spPr>
            <a:xfrm>
              <a:off x="5330282" y="2749593"/>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8" name="Cylinder 27">
              <a:extLst>
                <a:ext uri="{FF2B5EF4-FFF2-40B4-BE49-F238E27FC236}">
                  <a16:creationId xmlns:a16="http://schemas.microsoft.com/office/drawing/2014/main" id="{5D607BC1-A478-AFE2-F3FA-CD8F7DC8921D}"/>
                </a:ext>
              </a:extLst>
            </p:cNvPr>
            <p:cNvSpPr/>
            <p:nvPr/>
          </p:nvSpPr>
          <p:spPr>
            <a:xfrm>
              <a:off x="5330282" y="2454903"/>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0A209AEC-A2E8-1760-EC9C-268A6732B8F7}"/>
              </a:ext>
            </a:extLst>
          </p:cNvPr>
          <p:cNvGrpSpPr/>
          <p:nvPr/>
        </p:nvGrpSpPr>
        <p:grpSpPr>
          <a:xfrm>
            <a:off x="10589243" y="4984990"/>
            <a:ext cx="712240" cy="622166"/>
            <a:chOff x="5330282" y="2454903"/>
            <a:chExt cx="1115122" cy="974097"/>
          </a:xfrm>
        </p:grpSpPr>
        <p:sp>
          <p:nvSpPr>
            <p:cNvPr id="30" name="Cylinder 29">
              <a:extLst>
                <a:ext uri="{FF2B5EF4-FFF2-40B4-BE49-F238E27FC236}">
                  <a16:creationId xmlns:a16="http://schemas.microsoft.com/office/drawing/2014/main" id="{F1120036-5479-90BB-C925-3FF406470109}"/>
                </a:ext>
              </a:extLst>
            </p:cNvPr>
            <p:cNvSpPr/>
            <p:nvPr/>
          </p:nvSpPr>
          <p:spPr>
            <a:xfrm>
              <a:off x="5330282" y="3037666"/>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31" name="Cylinder 30">
              <a:extLst>
                <a:ext uri="{FF2B5EF4-FFF2-40B4-BE49-F238E27FC236}">
                  <a16:creationId xmlns:a16="http://schemas.microsoft.com/office/drawing/2014/main" id="{6DA7B265-4113-7F7B-2087-308E3CD4A084}"/>
                </a:ext>
              </a:extLst>
            </p:cNvPr>
            <p:cNvSpPr/>
            <p:nvPr/>
          </p:nvSpPr>
          <p:spPr>
            <a:xfrm>
              <a:off x="5330282" y="2749593"/>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32" name="Cylinder 31">
              <a:extLst>
                <a:ext uri="{FF2B5EF4-FFF2-40B4-BE49-F238E27FC236}">
                  <a16:creationId xmlns:a16="http://schemas.microsoft.com/office/drawing/2014/main" id="{4DF1D9C8-9C6E-215E-96CD-C534C9F93F56}"/>
                </a:ext>
              </a:extLst>
            </p:cNvPr>
            <p:cNvSpPr/>
            <p:nvPr/>
          </p:nvSpPr>
          <p:spPr>
            <a:xfrm>
              <a:off x="5330282" y="2454903"/>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grpSp>
      <p:grpSp>
        <p:nvGrpSpPr>
          <p:cNvPr id="33" name="Group 32">
            <a:extLst>
              <a:ext uri="{FF2B5EF4-FFF2-40B4-BE49-F238E27FC236}">
                <a16:creationId xmlns:a16="http://schemas.microsoft.com/office/drawing/2014/main" id="{55B9688D-9672-105A-BA7E-60081AC8AEEE}"/>
              </a:ext>
            </a:extLst>
          </p:cNvPr>
          <p:cNvGrpSpPr/>
          <p:nvPr/>
        </p:nvGrpSpPr>
        <p:grpSpPr>
          <a:xfrm>
            <a:off x="9722445" y="5005702"/>
            <a:ext cx="712240" cy="622166"/>
            <a:chOff x="5330282" y="2454903"/>
            <a:chExt cx="1115122" cy="974097"/>
          </a:xfrm>
        </p:grpSpPr>
        <p:sp>
          <p:nvSpPr>
            <p:cNvPr id="34" name="Cylinder 33">
              <a:extLst>
                <a:ext uri="{FF2B5EF4-FFF2-40B4-BE49-F238E27FC236}">
                  <a16:creationId xmlns:a16="http://schemas.microsoft.com/office/drawing/2014/main" id="{E26211C3-20BA-DDDC-5491-C2A486648F6F}"/>
                </a:ext>
              </a:extLst>
            </p:cNvPr>
            <p:cNvSpPr/>
            <p:nvPr/>
          </p:nvSpPr>
          <p:spPr>
            <a:xfrm>
              <a:off x="5330282" y="3037666"/>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35" name="Cylinder 34">
              <a:extLst>
                <a:ext uri="{FF2B5EF4-FFF2-40B4-BE49-F238E27FC236}">
                  <a16:creationId xmlns:a16="http://schemas.microsoft.com/office/drawing/2014/main" id="{0C12588B-F552-1473-8CD8-0AB3A1C074DC}"/>
                </a:ext>
              </a:extLst>
            </p:cNvPr>
            <p:cNvSpPr/>
            <p:nvPr/>
          </p:nvSpPr>
          <p:spPr>
            <a:xfrm>
              <a:off x="5330282" y="2749593"/>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36" name="Cylinder 35">
              <a:extLst>
                <a:ext uri="{FF2B5EF4-FFF2-40B4-BE49-F238E27FC236}">
                  <a16:creationId xmlns:a16="http://schemas.microsoft.com/office/drawing/2014/main" id="{3EACDBEF-F191-A6E4-E263-A93B924518F0}"/>
                </a:ext>
              </a:extLst>
            </p:cNvPr>
            <p:cNvSpPr/>
            <p:nvPr/>
          </p:nvSpPr>
          <p:spPr>
            <a:xfrm>
              <a:off x="5330282" y="2454903"/>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grpSp>
      <p:grpSp>
        <p:nvGrpSpPr>
          <p:cNvPr id="53" name="Group 52">
            <a:extLst>
              <a:ext uri="{FF2B5EF4-FFF2-40B4-BE49-F238E27FC236}">
                <a16:creationId xmlns:a16="http://schemas.microsoft.com/office/drawing/2014/main" id="{DABE4AD5-BDA8-1D58-545B-6AA796406923}"/>
              </a:ext>
            </a:extLst>
          </p:cNvPr>
          <p:cNvGrpSpPr/>
          <p:nvPr/>
        </p:nvGrpSpPr>
        <p:grpSpPr>
          <a:xfrm>
            <a:off x="9947110" y="1914265"/>
            <a:ext cx="723811" cy="1437133"/>
            <a:chOff x="9394780" y="3829961"/>
            <a:chExt cx="723811" cy="1437133"/>
          </a:xfrm>
        </p:grpSpPr>
        <p:grpSp>
          <p:nvGrpSpPr>
            <p:cNvPr id="37" name="Group 36">
              <a:extLst>
                <a:ext uri="{FF2B5EF4-FFF2-40B4-BE49-F238E27FC236}">
                  <a16:creationId xmlns:a16="http://schemas.microsoft.com/office/drawing/2014/main" id="{57CB7754-6976-1C60-406A-F2F811A7F522}"/>
                </a:ext>
              </a:extLst>
            </p:cNvPr>
            <p:cNvGrpSpPr/>
            <p:nvPr/>
          </p:nvGrpSpPr>
          <p:grpSpPr>
            <a:xfrm>
              <a:off x="9406351" y="4644928"/>
              <a:ext cx="712240" cy="622166"/>
              <a:chOff x="5330282" y="2454903"/>
              <a:chExt cx="1115122" cy="974097"/>
            </a:xfrm>
          </p:grpSpPr>
          <p:sp>
            <p:nvSpPr>
              <p:cNvPr id="38" name="Cylinder 37">
                <a:extLst>
                  <a:ext uri="{FF2B5EF4-FFF2-40B4-BE49-F238E27FC236}">
                    <a16:creationId xmlns:a16="http://schemas.microsoft.com/office/drawing/2014/main" id="{3F03AEBE-97D6-084D-237F-8B3780666143}"/>
                  </a:ext>
                </a:extLst>
              </p:cNvPr>
              <p:cNvSpPr/>
              <p:nvPr/>
            </p:nvSpPr>
            <p:spPr>
              <a:xfrm>
                <a:off x="5330282" y="3037666"/>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39" name="Cylinder 38">
                <a:extLst>
                  <a:ext uri="{FF2B5EF4-FFF2-40B4-BE49-F238E27FC236}">
                    <a16:creationId xmlns:a16="http://schemas.microsoft.com/office/drawing/2014/main" id="{3645CF44-2410-9074-F870-616B8923B498}"/>
                  </a:ext>
                </a:extLst>
              </p:cNvPr>
              <p:cNvSpPr/>
              <p:nvPr/>
            </p:nvSpPr>
            <p:spPr>
              <a:xfrm>
                <a:off x="5330282" y="2749593"/>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40" name="Cylinder 39">
                <a:extLst>
                  <a:ext uri="{FF2B5EF4-FFF2-40B4-BE49-F238E27FC236}">
                    <a16:creationId xmlns:a16="http://schemas.microsoft.com/office/drawing/2014/main" id="{11EA90F9-68D6-EEFE-8D0B-EEEE9574B33C}"/>
                  </a:ext>
                </a:extLst>
              </p:cNvPr>
              <p:cNvSpPr/>
              <p:nvPr/>
            </p:nvSpPr>
            <p:spPr>
              <a:xfrm>
                <a:off x="5330282" y="2454903"/>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grpSp>
        <p:grpSp>
          <p:nvGrpSpPr>
            <p:cNvPr id="41" name="Group 40">
              <a:extLst>
                <a:ext uri="{FF2B5EF4-FFF2-40B4-BE49-F238E27FC236}">
                  <a16:creationId xmlns:a16="http://schemas.microsoft.com/office/drawing/2014/main" id="{64947F0D-B6F9-7B79-3F80-91BD9C6D3BC1}"/>
                </a:ext>
              </a:extLst>
            </p:cNvPr>
            <p:cNvGrpSpPr/>
            <p:nvPr/>
          </p:nvGrpSpPr>
          <p:grpSpPr>
            <a:xfrm>
              <a:off x="9394780" y="3829961"/>
              <a:ext cx="712240" cy="622166"/>
              <a:chOff x="5330282" y="2454903"/>
              <a:chExt cx="1115122" cy="974097"/>
            </a:xfrm>
          </p:grpSpPr>
          <p:sp>
            <p:nvSpPr>
              <p:cNvPr id="42" name="Cylinder 41">
                <a:extLst>
                  <a:ext uri="{FF2B5EF4-FFF2-40B4-BE49-F238E27FC236}">
                    <a16:creationId xmlns:a16="http://schemas.microsoft.com/office/drawing/2014/main" id="{12D74B2C-90D1-07FF-2745-0EAAEE743CFC}"/>
                  </a:ext>
                </a:extLst>
              </p:cNvPr>
              <p:cNvSpPr/>
              <p:nvPr/>
            </p:nvSpPr>
            <p:spPr>
              <a:xfrm>
                <a:off x="5330282" y="3037666"/>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43" name="Cylinder 42">
                <a:extLst>
                  <a:ext uri="{FF2B5EF4-FFF2-40B4-BE49-F238E27FC236}">
                    <a16:creationId xmlns:a16="http://schemas.microsoft.com/office/drawing/2014/main" id="{85F6FFCC-3BC3-85CC-A55C-100C06F0603E}"/>
                  </a:ext>
                </a:extLst>
              </p:cNvPr>
              <p:cNvSpPr/>
              <p:nvPr/>
            </p:nvSpPr>
            <p:spPr>
              <a:xfrm>
                <a:off x="5330282" y="2749593"/>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44" name="Cylinder 43">
                <a:extLst>
                  <a:ext uri="{FF2B5EF4-FFF2-40B4-BE49-F238E27FC236}">
                    <a16:creationId xmlns:a16="http://schemas.microsoft.com/office/drawing/2014/main" id="{A0556AE7-73DC-B2D6-2C83-927B1FD5134F}"/>
                  </a:ext>
                </a:extLst>
              </p:cNvPr>
              <p:cNvSpPr/>
              <p:nvPr/>
            </p:nvSpPr>
            <p:spPr>
              <a:xfrm>
                <a:off x="5330282" y="2454903"/>
                <a:ext cx="1115122" cy="391334"/>
              </a:xfrm>
              <a:prstGeom prst="can">
                <a:avLst>
                  <a:gd name="adj" fmla="val 42098"/>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grpSp>
      </p:grpSp>
      <p:pic>
        <p:nvPicPr>
          <p:cNvPr id="46" name="Picture 45" descr="A black background with a black square&#10;&#10;AI-generated content may be incorrect.">
            <a:extLst>
              <a:ext uri="{FF2B5EF4-FFF2-40B4-BE49-F238E27FC236}">
                <a16:creationId xmlns:a16="http://schemas.microsoft.com/office/drawing/2014/main" id="{C5A76B37-C29D-2812-B864-24603DAD50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9731" y="3172133"/>
            <a:ext cx="880132" cy="880132"/>
          </a:xfrm>
          <a:prstGeom prst="rect">
            <a:avLst/>
          </a:prstGeom>
        </p:spPr>
      </p:pic>
      <p:pic>
        <p:nvPicPr>
          <p:cNvPr id="48" name="Picture 47" descr="A clipboard with a graph and a check mark&#10;&#10;AI-generated content may be incorrect.">
            <a:extLst>
              <a:ext uri="{FF2B5EF4-FFF2-40B4-BE49-F238E27FC236}">
                <a16:creationId xmlns:a16="http://schemas.microsoft.com/office/drawing/2014/main" id="{ADCA48FB-5A2A-509E-5B51-F4C85CAD27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4290" y="1296705"/>
            <a:ext cx="1437280" cy="1437280"/>
          </a:xfrm>
          <a:prstGeom prst="rect">
            <a:avLst/>
          </a:prstGeom>
        </p:spPr>
      </p:pic>
      <p:grpSp>
        <p:nvGrpSpPr>
          <p:cNvPr id="54" name="Group 53">
            <a:extLst>
              <a:ext uri="{FF2B5EF4-FFF2-40B4-BE49-F238E27FC236}">
                <a16:creationId xmlns:a16="http://schemas.microsoft.com/office/drawing/2014/main" id="{4425709A-AA91-3559-8892-0C3C03CED504}"/>
              </a:ext>
            </a:extLst>
          </p:cNvPr>
          <p:cNvGrpSpPr/>
          <p:nvPr/>
        </p:nvGrpSpPr>
        <p:grpSpPr>
          <a:xfrm>
            <a:off x="7991186" y="2615032"/>
            <a:ext cx="1715354" cy="880132"/>
            <a:chOff x="7438856" y="4530728"/>
            <a:chExt cx="1715354" cy="880132"/>
          </a:xfrm>
        </p:grpSpPr>
        <p:pic>
          <p:nvPicPr>
            <p:cNvPr id="49" name="Picture 48" descr="A black background with a black square&#10;&#10;AI-generated content may be incorrect.">
              <a:extLst>
                <a:ext uri="{FF2B5EF4-FFF2-40B4-BE49-F238E27FC236}">
                  <a16:creationId xmlns:a16="http://schemas.microsoft.com/office/drawing/2014/main" id="{42F005E8-B91F-E7B8-8532-51BC2D693B8E}"/>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7438856" y="4530728"/>
              <a:ext cx="880132" cy="880132"/>
            </a:xfrm>
            <a:prstGeom prst="rect">
              <a:avLst/>
            </a:prstGeom>
          </p:spPr>
        </p:pic>
        <p:sp>
          <p:nvSpPr>
            <p:cNvPr id="51" name="Arrow: Right 50">
              <a:extLst>
                <a:ext uri="{FF2B5EF4-FFF2-40B4-BE49-F238E27FC236}">
                  <a16:creationId xmlns:a16="http://schemas.microsoft.com/office/drawing/2014/main" id="{7FF8D7B3-AD2C-C92D-E733-EDFF8469E1FD}"/>
                </a:ext>
              </a:extLst>
            </p:cNvPr>
            <p:cNvSpPr/>
            <p:nvPr/>
          </p:nvSpPr>
          <p:spPr>
            <a:xfrm>
              <a:off x="8549445" y="4738177"/>
              <a:ext cx="604765" cy="383203"/>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5" name="Group 54">
            <a:extLst>
              <a:ext uri="{FF2B5EF4-FFF2-40B4-BE49-F238E27FC236}">
                <a16:creationId xmlns:a16="http://schemas.microsoft.com/office/drawing/2014/main" id="{A70BD482-DA12-B64A-213A-5ED444C997AB}"/>
              </a:ext>
            </a:extLst>
          </p:cNvPr>
          <p:cNvGrpSpPr/>
          <p:nvPr/>
        </p:nvGrpSpPr>
        <p:grpSpPr>
          <a:xfrm>
            <a:off x="6422884" y="1817909"/>
            <a:ext cx="1685224" cy="974232"/>
            <a:chOff x="5870554" y="3733605"/>
            <a:chExt cx="1685224" cy="974232"/>
          </a:xfrm>
        </p:grpSpPr>
        <p:pic>
          <p:nvPicPr>
            <p:cNvPr id="50" name="Picture 49" descr="A clipboard with a graph and a check mark&#10;&#10;AI-generated content may be incorrect.">
              <a:extLst>
                <a:ext uri="{FF2B5EF4-FFF2-40B4-BE49-F238E27FC236}">
                  <a16:creationId xmlns:a16="http://schemas.microsoft.com/office/drawing/2014/main" id="{AF51336E-BF5A-DBB1-CEC5-85E019209D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0554" y="3733605"/>
              <a:ext cx="974232" cy="974232"/>
            </a:xfrm>
            <a:prstGeom prst="rect">
              <a:avLst/>
            </a:prstGeom>
          </p:spPr>
        </p:pic>
        <p:sp>
          <p:nvSpPr>
            <p:cNvPr id="52" name="Arrow: Right 51">
              <a:extLst>
                <a:ext uri="{FF2B5EF4-FFF2-40B4-BE49-F238E27FC236}">
                  <a16:creationId xmlns:a16="http://schemas.microsoft.com/office/drawing/2014/main" id="{C6329C00-7F98-950E-90F6-420E8ACA09AC}"/>
                </a:ext>
              </a:extLst>
            </p:cNvPr>
            <p:cNvSpPr/>
            <p:nvPr/>
          </p:nvSpPr>
          <p:spPr>
            <a:xfrm flipH="1">
              <a:off x="6951013" y="4018956"/>
              <a:ext cx="604765" cy="383203"/>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8" name="Group 67">
            <a:extLst>
              <a:ext uri="{FF2B5EF4-FFF2-40B4-BE49-F238E27FC236}">
                <a16:creationId xmlns:a16="http://schemas.microsoft.com/office/drawing/2014/main" id="{C5A142BD-60EB-BBFF-AFF9-36B2C55EB6F4}"/>
              </a:ext>
            </a:extLst>
          </p:cNvPr>
          <p:cNvGrpSpPr/>
          <p:nvPr/>
        </p:nvGrpSpPr>
        <p:grpSpPr>
          <a:xfrm>
            <a:off x="3597276" y="4441295"/>
            <a:ext cx="3064786" cy="1742328"/>
            <a:chOff x="2661562" y="4772431"/>
            <a:chExt cx="3064786" cy="1742328"/>
          </a:xfrm>
        </p:grpSpPr>
        <p:pic>
          <p:nvPicPr>
            <p:cNvPr id="17" name="Picture 16">
              <a:extLst>
                <a:ext uri="{FF2B5EF4-FFF2-40B4-BE49-F238E27FC236}">
                  <a16:creationId xmlns:a16="http://schemas.microsoft.com/office/drawing/2014/main" id="{4EBD6BFF-302C-F342-872F-A4233C4FEA0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506675" y="4772431"/>
              <a:ext cx="2219673" cy="1664754"/>
            </a:xfrm>
            <a:prstGeom prst="rect">
              <a:avLst/>
            </a:prstGeom>
          </p:spPr>
        </p:pic>
        <p:pic>
          <p:nvPicPr>
            <p:cNvPr id="22" name="Picture 21">
              <a:extLst>
                <a:ext uri="{FF2B5EF4-FFF2-40B4-BE49-F238E27FC236}">
                  <a16:creationId xmlns:a16="http://schemas.microsoft.com/office/drawing/2014/main" id="{9C0D57D6-1FD6-DB9A-CF7A-2A9B61A690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29899" y="5859113"/>
              <a:ext cx="655646" cy="655646"/>
            </a:xfrm>
            <a:prstGeom prst="rect">
              <a:avLst/>
            </a:prstGeom>
          </p:spPr>
        </p:pic>
        <p:pic>
          <p:nvPicPr>
            <p:cNvPr id="24" name="Picture 23">
              <a:extLst>
                <a:ext uri="{FF2B5EF4-FFF2-40B4-BE49-F238E27FC236}">
                  <a16:creationId xmlns:a16="http://schemas.microsoft.com/office/drawing/2014/main" id="{8FCF37CB-D18B-97AF-83EA-19CAD5F0E390}"/>
                </a:ext>
              </a:extLst>
            </p:cNvPr>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661562" y="5020815"/>
              <a:ext cx="792000" cy="792000"/>
            </a:xfrm>
            <a:prstGeom prst="rect">
              <a:avLst/>
            </a:prstGeom>
          </p:spPr>
        </p:pic>
      </p:grpSp>
      <p:pic>
        <p:nvPicPr>
          <p:cNvPr id="66" name="Picture 65">
            <a:extLst>
              <a:ext uri="{FF2B5EF4-FFF2-40B4-BE49-F238E27FC236}">
                <a16:creationId xmlns:a16="http://schemas.microsoft.com/office/drawing/2014/main" id="{650BB1DF-F44A-3A79-7263-EA631033AEB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09427" y="4251829"/>
            <a:ext cx="1830704" cy="1541793"/>
          </a:xfrm>
          <a:prstGeom prst="rect">
            <a:avLst/>
          </a:prstGeom>
        </p:spPr>
      </p:pic>
      <p:grpSp>
        <p:nvGrpSpPr>
          <p:cNvPr id="69" name="Group 68">
            <a:extLst>
              <a:ext uri="{FF2B5EF4-FFF2-40B4-BE49-F238E27FC236}">
                <a16:creationId xmlns:a16="http://schemas.microsoft.com/office/drawing/2014/main" id="{4E503E16-C073-0DD6-C56F-72F41473DCB3}"/>
              </a:ext>
            </a:extLst>
          </p:cNvPr>
          <p:cNvGrpSpPr/>
          <p:nvPr/>
        </p:nvGrpSpPr>
        <p:grpSpPr>
          <a:xfrm>
            <a:off x="7220021" y="4074066"/>
            <a:ext cx="771665" cy="1615523"/>
            <a:chOff x="7194621" y="4405201"/>
            <a:chExt cx="771665" cy="1615523"/>
          </a:xfrm>
        </p:grpSpPr>
        <p:grpSp>
          <p:nvGrpSpPr>
            <p:cNvPr id="64" name="Group 63">
              <a:extLst>
                <a:ext uri="{FF2B5EF4-FFF2-40B4-BE49-F238E27FC236}">
                  <a16:creationId xmlns:a16="http://schemas.microsoft.com/office/drawing/2014/main" id="{3B389CE1-ABD5-479E-358C-5930145DF0A4}"/>
                </a:ext>
              </a:extLst>
            </p:cNvPr>
            <p:cNvGrpSpPr/>
            <p:nvPr/>
          </p:nvGrpSpPr>
          <p:grpSpPr>
            <a:xfrm>
              <a:off x="7194621" y="4405201"/>
              <a:ext cx="734459" cy="734459"/>
              <a:chOff x="1255210" y="4951951"/>
              <a:chExt cx="914466" cy="914466"/>
            </a:xfrm>
          </p:grpSpPr>
          <p:pic>
            <p:nvPicPr>
              <p:cNvPr id="58" name="Picture 57">
                <a:extLst>
                  <a:ext uri="{FF2B5EF4-FFF2-40B4-BE49-F238E27FC236}">
                    <a16:creationId xmlns:a16="http://schemas.microsoft.com/office/drawing/2014/main" id="{FFD72E72-B0AC-0D3A-47F9-ACF633BD91C7}"/>
                  </a:ext>
                </a:extLst>
              </p:cNvPr>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355873" y="5016529"/>
                <a:ext cx="721112" cy="721112"/>
              </a:xfrm>
              <a:prstGeom prst="rect">
                <a:avLst/>
              </a:prstGeom>
            </p:spPr>
          </p:pic>
          <p:pic>
            <p:nvPicPr>
              <p:cNvPr id="60" name="Picture 59">
                <a:extLst>
                  <a:ext uri="{FF2B5EF4-FFF2-40B4-BE49-F238E27FC236}">
                    <a16:creationId xmlns:a16="http://schemas.microsoft.com/office/drawing/2014/main" id="{AB10AC16-981D-05C8-7253-9E654D4233B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55210" y="4951951"/>
                <a:ext cx="914466" cy="914466"/>
              </a:xfrm>
              <a:prstGeom prst="rect">
                <a:avLst/>
              </a:prstGeom>
            </p:spPr>
          </p:pic>
        </p:grpSp>
        <p:grpSp>
          <p:nvGrpSpPr>
            <p:cNvPr id="63" name="Group 62">
              <a:extLst>
                <a:ext uri="{FF2B5EF4-FFF2-40B4-BE49-F238E27FC236}">
                  <a16:creationId xmlns:a16="http://schemas.microsoft.com/office/drawing/2014/main" id="{6ED9582B-5F55-3F7A-59AE-F2188A183C44}"/>
                </a:ext>
              </a:extLst>
            </p:cNvPr>
            <p:cNvGrpSpPr/>
            <p:nvPr/>
          </p:nvGrpSpPr>
          <p:grpSpPr>
            <a:xfrm>
              <a:off x="7224903" y="5279341"/>
              <a:ext cx="741383" cy="741383"/>
              <a:chOff x="186186" y="4971704"/>
              <a:chExt cx="914466" cy="914466"/>
            </a:xfrm>
          </p:grpSpPr>
          <p:pic>
            <p:nvPicPr>
              <p:cNvPr id="47" name="Picture 46">
                <a:extLst>
                  <a:ext uri="{FF2B5EF4-FFF2-40B4-BE49-F238E27FC236}">
                    <a16:creationId xmlns:a16="http://schemas.microsoft.com/office/drawing/2014/main" id="{61CF6E49-6F6A-2C5B-00E4-1DE180AC6F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464" y="5084706"/>
                <a:ext cx="655646" cy="655646"/>
              </a:xfrm>
              <a:prstGeom prst="rect">
                <a:avLst/>
              </a:prstGeom>
            </p:spPr>
          </p:pic>
          <p:pic>
            <p:nvPicPr>
              <p:cNvPr id="62" name="Picture 61">
                <a:extLst>
                  <a:ext uri="{FF2B5EF4-FFF2-40B4-BE49-F238E27FC236}">
                    <a16:creationId xmlns:a16="http://schemas.microsoft.com/office/drawing/2014/main" id="{D5B9364B-0F6B-ED85-EE40-DE43A1DF058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6186" y="4971704"/>
                <a:ext cx="914466" cy="914466"/>
              </a:xfrm>
              <a:prstGeom prst="rect">
                <a:avLst/>
              </a:prstGeom>
            </p:spPr>
          </p:pic>
        </p:grpSp>
      </p:grpSp>
      <p:grpSp>
        <p:nvGrpSpPr>
          <p:cNvPr id="74" name="Group 73">
            <a:extLst>
              <a:ext uri="{FF2B5EF4-FFF2-40B4-BE49-F238E27FC236}">
                <a16:creationId xmlns:a16="http://schemas.microsoft.com/office/drawing/2014/main" id="{294C9872-BD48-B150-8E51-727F1033ED58}"/>
              </a:ext>
            </a:extLst>
          </p:cNvPr>
          <p:cNvGrpSpPr/>
          <p:nvPr/>
        </p:nvGrpSpPr>
        <p:grpSpPr>
          <a:xfrm>
            <a:off x="4362766" y="1006864"/>
            <a:ext cx="1838475" cy="1211577"/>
            <a:chOff x="4337366" y="1337999"/>
            <a:chExt cx="1838475" cy="1211577"/>
          </a:xfrm>
        </p:grpSpPr>
        <p:pic>
          <p:nvPicPr>
            <p:cNvPr id="71" name="Picture 70" descr="A logo with blue letters&#10;&#10;Description automatically generated">
              <a:extLst>
                <a:ext uri="{FF2B5EF4-FFF2-40B4-BE49-F238E27FC236}">
                  <a16:creationId xmlns:a16="http://schemas.microsoft.com/office/drawing/2014/main" id="{D3A96F72-C903-0FBD-7483-4AA5AE453603}"/>
                </a:ext>
              </a:extLst>
            </p:cNvPr>
            <p:cNvPicPr>
              <a:picLocks noChangeAspect="1"/>
            </p:cNvPicPr>
            <p:nvPr/>
          </p:nvPicPr>
          <p:blipFill>
            <a:blip r:embed="rId9">
              <a:extLst>
                <a:ext uri="{28A0092B-C50C-407E-A947-70E740481C1C}">
                  <a14:useLocalDpi xmlns:a14="http://schemas.microsoft.com/office/drawing/2010/main" val="0"/>
                </a:ext>
              </a:extLst>
            </a:blip>
            <a:srcRect t="35366" b="33721"/>
            <a:stretch/>
          </p:blipFill>
          <p:spPr>
            <a:xfrm>
              <a:off x="4337366" y="1337999"/>
              <a:ext cx="1838475" cy="568325"/>
            </a:xfrm>
            <a:prstGeom prst="rect">
              <a:avLst/>
            </a:prstGeom>
          </p:spPr>
        </p:pic>
        <p:pic>
          <p:nvPicPr>
            <p:cNvPr id="73" name="Picture 8" descr="Digital object identifier - Wikipedia">
              <a:extLst>
                <a:ext uri="{FF2B5EF4-FFF2-40B4-BE49-F238E27FC236}">
                  <a16:creationId xmlns:a16="http://schemas.microsoft.com/office/drawing/2014/main" id="{EC3BAF2D-78F1-4BE8-1758-6C16F48C733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95098" y="1842886"/>
              <a:ext cx="706690" cy="706690"/>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13">
            <a:extLst>
              <a:ext uri="{FF2B5EF4-FFF2-40B4-BE49-F238E27FC236}">
                <a16:creationId xmlns:a16="http://schemas.microsoft.com/office/drawing/2014/main" id="{C456E012-C072-99E5-2C34-8DA60A5755A4}"/>
              </a:ext>
            </a:extLst>
          </p:cNvPr>
          <p:cNvPicPr>
            <a:picLocks noChangeAspect="1"/>
          </p:cNvPicPr>
          <p:nvPr/>
        </p:nvPicPr>
        <p:blipFill>
          <a:blip r:embed="rId11"/>
          <a:stretch>
            <a:fillRect/>
          </a:stretch>
        </p:blipFill>
        <p:spPr>
          <a:xfrm>
            <a:off x="95665" y="5639051"/>
            <a:ext cx="2457307" cy="572408"/>
          </a:xfrm>
          <a:prstGeom prst="rect">
            <a:avLst/>
          </a:prstGeom>
        </p:spPr>
      </p:pic>
      <p:sp>
        <p:nvSpPr>
          <p:cNvPr id="15" name="TextBox 14">
            <a:extLst>
              <a:ext uri="{FF2B5EF4-FFF2-40B4-BE49-F238E27FC236}">
                <a16:creationId xmlns:a16="http://schemas.microsoft.com/office/drawing/2014/main" id="{FAA87427-3667-BCB6-449D-3EDFC0CCDE98}"/>
              </a:ext>
            </a:extLst>
          </p:cNvPr>
          <p:cNvSpPr txBox="1"/>
          <p:nvPr/>
        </p:nvSpPr>
        <p:spPr>
          <a:xfrm>
            <a:off x="1440331" y="6165266"/>
            <a:ext cx="8522653" cy="646331"/>
          </a:xfrm>
          <a:prstGeom prst="rect">
            <a:avLst/>
          </a:prstGeom>
          <a:noFill/>
        </p:spPr>
        <p:txBody>
          <a:bodyPr wrap="square">
            <a:spAutoFit/>
          </a:bodyPr>
          <a:lstStyle/>
          <a:p>
            <a:pPr algn="ctr"/>
            <a:r>
              <a:rPr lang="en-US" sz="3600" b="1" dirty="0">
                <a:solidFill>
                  <a:srgbClr val="008792"/>
                </a:solidFill>
                <a:latin typeface="Raleway" pitchFamily="2" charset="0"/>
              </a:rPr>
              <a:t>We are live at</a:t>
            </a:r>
            <a:r>
              <a:rPr lang="en-US" sz="3600" b="1" dirty="0">
                <a:latin typeface="Raleway" pitchFamily="2" charset="0"/>
              </a:rPr>
              <a:t> </a:t>
            </a:r>
            <a:r>
              <a:rPr lang="en-US" sz="3600" b="1" dirty="0">
                <a:solidFill>
                  <a:srgbClr val="EB5D81"/>
                </a:solidFill>
                <a:latin typeface="Raleway" pitchFamily="2" charset="0"/>
              </a:rPr>
              <a:t>portal.raise-science.eu</a:t>
            </a:r>
          </a:p>
        </p:txBody>
      </p:sp>
    </p:spTree>
    <p:extLst>
      <p:ext uri="{BB962C8B-B14F-4D97-AF65-F5344CB8AC3E}">
        <p14:creationId xmlns:p14="http://schemas.microsoft.com/office/powerpoint/2010/main" val="163850677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56"/>
                                        </p:tgtEl>
                                      </p:cBhvr>
                                    </p:animEffect>
                                    <p:set>
                                      <p:cBhvr>
                                        <p:cTn id="47" dur="1" fill="hold">
                                          <p:stCondLst>
                                            <p:cond delay="499"/>
                                          </p:stCondLst>
                                        </p:cTn>
                                        <p:tgtEl>
                                          <p:spTgt spid="56"/>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53"/>
                                        </p:tgtEl>
                                      </p:cBhvr>
                                    </p:animEffect>
                                    <p:set>
                                      <p:cBhvr>
                                        <p:cTn id="50" dur="1" fill="hold">
                                          <p:stCondLst>
                                            <p:cond delay="499"/>
                                          </p:stCondLst>
                                        </p:cTn>
                                        <p:tgtEl>
                                          <p:spTgt spid="53"/>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54"/>
                                        </p:tgtEl>
                                      </p:cBhvr>
                                    </p:animEffect>
                                    <p:set>
                                      <p:cBhvr>
                                        <p:cTn id="53" dur="1" fill="hold">
                                          <p:stCondLst>
                                            <p:cond delay="499"/>
                                          </p:stCondLst>
                                        </p:cTn>
                                        <p:tgtEl>
                                          <p:spTgt spid="54"/>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55"/>
                                        </p:tgtEl>
                                      </p:cBhvr>
                                    </p:animEffect>
                                    <p:set>
                                      <p:cBhvr>
                                        <p:cTn id="56" dur="1" fill="hold">
                                          <p:stCondLst>
                                            <p:cond delay="499"/>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0B662-047E-6130-56C2-10FDF3037152}"/>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89340B93-2CD7-947C-BB25-2AFE9EBA69BC}"/>
              </a:ext>
            </a:extLst>
          </p:cNvPr>
          <p:cNvSpPr txBox="1"/>
          <p:nvPr/>
        </p:nvSpPr>
        <p:spPr>
          <a:xfrm>
            <a:off x="731520" y="128811"/>
            <a:ext cx="3088640" cy="707886"/>
          </a:xfrm>
          <a:prstGeom prst="rect">
            <a:avLst/>
          </a:prstGeom>
          <a:noFill/>
        </p:spPr>
        <p:txBody>
          <a:bodyPr wrap="square">
            <a:spAutoFit/>
          </a:bodyPr>
          <a:lstStyle/>
          <a:p>
            <a:pPr marL="0" marR="0" indent="0" algn="l">
              <a:lnSpc>
                <a:spcPts val="4800"/>
              </a:lnSpc>
              <a:buNone/>
            </a:pPr>
            <a:r>
              <a:rPr lang="en-US" sz="4400" b="1" i="0" spc="-150" dirty="0">
                <a:solidFill>
                  <a:srgbClr val="00002E"/>
                </a:solidFill>
                <a:effectLst/>
                <a:latin typeface="Inter"/>
              </a:rPr>
              <a:t>EIC Transition</a:t>
            </a:r>
          </a:p>
        </p:txBody>
      </p:sp>
      <p:sp>
        <p:nvSpPr>
          <p:cNvPr id="17" name="TextBox 16">
            <a:extLst>
              <a:ext uri="{FF2B5EF4-FFF2-40B4-BE49-F238E27FC236}">
                <a16:creationId xmlns:a16="http://schemas.microsoft.com/office/drawing/2014/main" id="{DB0AECED-6C52-A744-3F67-B046BD3C0423}"/>
              </a:ext>
            </a:extLst>
          </p:cNvPr>
          <p:cNvSpPr txBox="1"/>
          <p:nvPr/>
        </p:nvSpPr>
        <p:spPr>
          <a:xfrm>
            <a:off x="86358" y="743694"/>
            <a:ext cx="9898632" cy="2502865"/>
          </a:xfrm>
          <a:prstGeom prst="rect">
            <a:avLst/>
          </a:prstGeom>
          <a:noFill/>
        </p:spPr>
        <p:txBody>
          <a:bodyPr wrap="square">
            <a:spAutoFit/>
          </a:bodyPr>
          <a:lstStyle/>
          <a:p>
            <a:pPr indent="0" algn="l">
              <a:lnSpc>
                <a:spcPts val="2100"/>
              </a:lnSpc>
              <a:buNone/>
            </a:pPr>
            <a:r>
              <a:rPr lang="en-US" sz="1600" b="0" i="0" dirty="0">
                <a:solidFill>
                  <a:srgbClr val="00002E"/>
                </a:solidFill>
                <a:effectLst/>
                <a:latin typeface="Inter"/>
              </a:rPr>
              <a:t>EIC Transition is restricted to proposals based on results generated by the following eligible projects:</a:t>
            </a:r>
          </a:p>
          <a:p>
            <a:pPr marL="285750" marR="0" indent="-285750" algn="l">
              <a:lnSpc>
                <a:spcPts val="2100"/>
              </a:lnSpc>
              <a:buFont typeface="Arial" panose="020B0604020202020204" pitchFamily="34" charset="0"/>
              <a:buChar char="•"/>
            </a:pPr>
            <a:r>
              <a:rPr lang="en-US" sz="1600" b="1" i="0" dirty="0">
                <a:solidFill>
                  <a:srgbClr val="00002E"/>
                </a:solidFill>
                <a:effectLst/>
                <a:latin typeface="Inter"/>
              </a:rPr>
              <a:t>EIC Pathfinder projects</a:t>
            </a:r>
            <a:r>
              <a:rPr lang="en-US" sz="1600" b="0" i="0" dirty="0">
                <a:solidFill>
                  <a:srgbClr val="00002E"/>
                </a:solidFill>
                <a:effectLst/>
                <a:latin typeface="Inter"/>
              </a:rPr>
              <a:t> (including projects funded under the Horizon 2020 EIC pilot Pathfinder, FET-Open, FET-Proactive, CSA and CSA Lump sum FET Innovation Launchpad.)</a:t>
            </a:r>
          </a:p>
          <a:p>
            <a:pPr marL="285750" marR="0" indent="-285750" algn="l">
              <a:lnSpc>
                <a:spcPts val="2100"/>
              </a:lnSpc>
              <a:buFont typeface="Arial" panose="020B0604020202020204" pitchFamily="34" charset="0"/>
              <a:buChar char="•"/>
            </a:pPr>
            <a:r>
              <a:rPr lang="en-US" sz="1600" b="1" i="0" dirty="0">
                <a:solidFill>
                  <a:srgbClr val="00002E"/>
                </a:solidFill>
                <a:effectLst/>
                <a:latin typeface="Inter"/>
              </a:rPr>
              <a:t>European Research Council Proof of Concept </a:t>
            </a:r>
            <a:r>
              <a:rPr lang="en-US" sz="1600" b="0" i="0" dirty="0">
                <a:solidFill>
                  <a:srgbClr val="00002E"/>
                </a:solidFill>
                <a:effectLst/>
                <a:latin typeface="Inter"/>
              </a:rPr>
              <a:t>projects funded Horizon 2020 or Horizon Europe.</a:t>
            </a:r>
          </a:p>
          <a:p>
            <a:pPr marL="285750" marR="0" indent="-285750" algn="l">
              <a:lnSpc>
                <a:spcPts val="2100"/>
              </a:lnSpc>
              <a:buFont typeface="Arial" panose="020B0604020202020204" pitchFamily="34" charset="0"/>
              <a:buChar char="•"/>
            </a:pPr>
            <a:r>
              <a:rPr lang="en-US" sz="1600" b="1" i="0" dirty="0">
                <a:solidFill>
                  <a:srgbClr val="00002E"/>
                </a:solidFill>
                <a:effectLst/>
                <a:latin typeface="Inter"/>
              </a:rPr>
              <a:t>Research and Innovation Actions</a:t>
            </a:r>
            <a:r>
              <a:rPr lang="en-US" sz="1600" b="0" i="0" dirty="0">
                <a:solidFill>
                  <a:srgbClr val="00002E"/>
                </a:solidFill>
                <a:effectLst/>
                <a:latin typeface="Inter"/>
              </a:rPr>
              <a:t> funded under Horizon 2020 Societal challenges and Leadership in Industrial Technologies and under Horizon Europe pillar II, with an eligible TRL</a:t>
            </a:r>
          </a:p>
          <a:p>
            <a:pPr marL="285750" marR="0" indent="-285750" algn="l">
              <a:lnSpc>
                <a:spcPts val="2100"/>
              </a:lnSpc>
              <a:buFont typeface="Arial" panose="020B0604020202020204" pitchFamily="34" charset="0"/>
              <a:buChar char="•"/>
            </a:pPr>
            <a:r>
              <a:rPr lang="en-US" sz="1600" b="1" i="0" dirty="0">
                <a:solidFill>
                  <a:srgbClr val="00002E"/>
                </a:solidFill>
                <a:effectLst/>
                <a:latin typeface="Inter"/>
              </a:rPr>
              <a:t>European </a:t>
            </a:r>
            <a:r>
              <a:rPr lang="en-US" sz="1600" b="1" i="0" dirty="0" err="1">
                <a:solidFill>
                  <a:srgbClr val="00002E"/>
                </a:solidFill>
                <a:effectLst/>
                <a:latin typeface="Inter"/>
              </a:rPr>
              <a:t>Defence</a:t>
            </a:r>
            <a:r>
              <a:rPr lang="en-US" sz="1600" b="1" i="0" dirty="0">
                <a:solidFill>
                  <a:srgbClr val="00002E"/>
                </a:solidFill>
                <a:effectLst/>
                <a:latin typeface="Inter"/>
              </a:rPr>
              <a:t> Fund (EDF),</a:t>
            </a:r>
            <a:r>
              <a:rPr lang="en-US" sz="1600" b="0" i="0" dirty="0">
                <a:solidFill>
                  <a:srgbClr val="00002E"/>
                </a:solidFill>
                <a:effectLst/>
                <a:latin typeface="Inter"/>
              </a:rPr>
              <a:t> including the Preparatory Action on </a:t>
            </a:r>
            <a:r>
              <a:rPr lang="en-US" sz="1600" b="0" i="0" dirty="0" err="1">
                <a:solidFill>
                  <a:srgbClr val="00002E"/>
                </a:solidFill>
                <a:effectLst/>
                <a:latin typeface="Inter"/>
              </a:rPr>
              <a:t>Defence</a:t>
            </a:r>
            <a:r>
              <a:rPr lang="en-US" sz="1600" b="0" i="0" dirty="0">
                <a:solidFill>
                  <a:srgbClr val="00002E"/>
                </a:solidFill>
                <a:effectLst/>
                <a:latin typeface="Inter"/>
              </a:rPr>
              <a:t> Research, research projects, but only for proposals which are focused on civil applications (including dual use).</a:t>
            </a:r>
          </a:p>
          <a:p>
            <a:pPr marL="285750" marR="0" indent="-285750" algn="l">
              <a:lnSpc>
                <a:spcPts val="2100"/>
              </a:lnSpc>
              <a:buFont typeface="Arial" panose="020B0604020202020204" pitchFamily="34" charset="0"/>
              <a:buChar char="•"/>
            </a:pPr>
            <a:r>
              <a:rPr lang="en-US" sz="1600" b="1" i="0" dirty="0">
                <a:solidFill>
                  <a:srgbClr val="00002E"/>
                </a:solidFill>
                <a:effectLst/>
                <a:latin typeface="Inter"/>
              </a:rPr>
              <a:t>Research and Innovation Actions</a:t>
            </a:r>
            <a:r>
              <a:rPr lang="en-US" sz="1600" b="0" i="0" dirty="0">
                <a:solidFill>
                  <a:srgbClr val="00002E"/>
                </a:solidFill>
                <a:effectLst/>
                <a:latin typeface="Inter"/>
              </a:rPr>
              <a:t> funded under the Horizon Europe or Horizon 2020 Research Infrastructures part</a:t>
            </a:r>
          </a:p>
        </p:txBody>
      </p:sp>
      <p:pic>
        <p:nvPicPr>
          <p:cNvPr id="5" name="Picture 4">
            <a:extLst>
              <a:ext uri="{FF2B5EF4-FFF2-40B4-BE49-F238E27FC236}">
                <a16:creationId xmlns:a16="http://schemas.microsoft.com/office/drawing/2014/main" id="{BB1A39B2-1021-67FE-B94E-7182992A13A8}"/>
              </a:ext>
            </a:extLst>
          </p:cNvPr>
          <p:cNvPicPr>
            <a:picLocks noChangeAspect="1"/>
          </p:cNvPicPr>
          <p:nvPr/>
        </p:nvPicPr>
        <p:blipFill>
          <a:blip r:embed="rId2"/>
          <a:stretch>
            <a:fillRect/>
          </a:stretch>
        </p:blipFill>
        <p:spPr>
          <a:xfrm>
            <a:off x="230856" y="3429000"/>
            <a:ext cx="11890024" cy="3122839"/>
          </a:xfrm>
          <a:prstGeom prst="rect">
            <a:avLst/>
          </a:prstGeom>
        </p:spPr>
      </p:pic>
      <p:pic>
        <p:nvPicPr>
          <p:cNvPr id="6" name="Picture 5">
            <a:extLst>
              <a:ext uri="{FF2B5EF4-FFF2-40B4-BE49-F238E27FC236}">
                <a16:creationId xmlns:a16="http://schemas.microsoft.com/office/drawing/2014/main" id="{2A2D5871-7B70-9E3C-FF2F-5176179E5464}"/>
              </a:ext>
            </a:extLst>
          </p:cNvPr>
          <p:cNvPicPr>
            <a:picLocks noChangeAspect="1"/>
          </p:cNvPicPr>
          <p:nvPr/>
        </p:nvPicPr>
        <p:blipFill>
          <a:blip r:embed="rId3"/>
          <a:stretch>
            <a:fillRect/>
          </a:stretch>
        </p:blipFill>
        <p:spPr>
          <a:xfrm>
            <a:off x="9921877" y="743694"/>
            <a:ext cx="2087245" cy="2087245"/>
          </a:xfrm>
          <a:prstGeom prst="rect">
            <a:avLst/>
          </a:prstGeom>
        </p:spPr>
      </p:pic>
    </p:spTree>
    <p:extLst>
      <p:ext uri="{BB962C8B-B14F-4D97-AF65-F5344CB8AC3E}">
        <p14:creationId xmlns:p14="http://schemas.microsoft.com/office/powerpoint/2010/main" val="257069464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D6114D-33C1-6E4C-AA5E-1C3654D58EB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4F1F1AD-BA36-EA3F-77E2-A4A68EC41BD2}"/>
              </a:ext>
            </a:extLst>
          </p:cNvPr>
          <p:cNvSpPr>
            <a:spLocks noGrp="1"/>
          </p:cNvSpPr>
          <p:nvPr>
            <p:ph type="title"/>
          </p:nvPr>
        </p:nvSpPr>
        <p:spPr>
          <a:xfrm>
            <a:off x="831850" y="416560"/>
            <a:ext cx="10515600" cy="4145915"/>
          </a:xfrm>
        </p:spPr>
        <p:txBody>
          <a:bodyPr>
            <a:normAutofit fontScale="90000"/>
          </a:bodyPr>
          <a:lstStyle/>
          <a:p>
            <a:r>
              <a:rPr lang="en-US" dirty="0"/>
              <a:t>What are the two or three most concrete opportunities for collaboration among projects that could be pursued over the next 12 months?</a:t>
            </a:r>
          </a:p>
        </p:txBody>
      </p:sp>
      <p:sp>
        <p:nvSpPr>
          <p:cNvPr id="6" name="Text Placeholder 5">
            <a:extLst>
              <a:ext uri="{FF2B5EF4-FFF2-40B4-BE49-F238E27FC236}">
                <a16:creationId xmlns:a16="http://schemas.microsoft.com/office/drawing/2014/main" id="{9FFAE291-59F3-74C2-9B68-8A795119F4B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381593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1FBE90-4BCE-6968-BF69-8A325463A18D}"/>
              </a:ext>
            </a:extLst>
          </p:cNvPr>
          <p:cNvPicPr>
            <a:picLocks noChangeAspect="1"/>
          </p:cNvPicPr>
          <p:nvPr/>
        </p:nvPicPr>
        <p:blipFill>
          <a:blip r:embed="rId2"/>
          <a:stretch>
            <a:fillRect/>
          </a:stretch>
        </p:blipFill>
        <p:spPr>
          <a:xfrm>
            <a:off x="1459811" y="1477923"/>
            <a:ext cx="9272373" cy="4794355"/>
          </a:xfrm>
          <a:prstGeom prst="rect">
            <a:avLst/>
          </a:prstGeom>
        </p:spPr>
      </p:pic>
      <p:sp>
        <p:nvSpPr>
          <p:cNvPr id="4" name="Title 1">
            <a:extLst>
              <a:ext uri="{FF2B5EF4-FFF2-40B4-BE49-F238E27FC236}">
                <a16:creationId xmlns:a16="http://schemas.microsoft.com/office/drawing/2014/main" id="{6F5165DF-5119-A2AA-ACF7-50302747C000}"/>
              </a:ext>
            </a:extLst>
          </p:cNvPr>
          <p:cNvSpPr txBox="1">
            <a:spLocks/>
          </p:cNvSpPr>
          <p:nvPr/>
        </p:nvSpPr>
        <p:spPr>
          <a:xfrm>
            <a:off x="404080" y="462243"/>
            <a:ext cx="11383839" cy="1015680"/>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008792"/>
                </a:solidFill>
              </a:rPr>
              <a:t>A common way to assess the </a:t>
            </a:r>
            <a:r>
              <a:rPr lang="en-US" b="1" dirty="0">
                <a:solidFill>
                  <a:srgbClr val="008792"/>
                </a:solidFill>
              </a:rPr>
              <a:t>perceived</a:t>
            </a:r>
            <a:r>
              <a:rPr lang="en-US" dirty="0">
                <a:solidFill>
                  <a:srgbClr val="008792"/>
                </a:solidFill>
              </a:rPr>
              <a:t> effectiveness of open science software, services and methodologies</a:t>
            </a:r>
          </a:p>
        </p:txBody>
      </p:sp>
      <p:sp>
        <p:nvSpPr>
          <p:cNvPr id="6" name="TextBox 5">
            <a:extLst>
              <a:ext uri="{FF2B5EF4-FFF2-40B4-BE49-F238E27FC236}">
                <a16:creationId xmlns:a16="http://schemas.microsoft.com/office/drawing/2014/main" id="{8D159AAE-F4B9-382C-511F-DD14CB9E8C58}"/>
              </a:ext>
            </a:extLst>
          </p:cNvPr>
          <p:cNvSpPr txBox="1"/>
          <p:nvPr/>
        </p:nvSpPr>
        <p:spPr>
          <a:xfrm>
            <a:off x="832566" y="6272278"/>
            <a:ext cx="10526865" cy="400110"/>
          </a:xfrm>
          <a:prstGeom prst="rect">
            <a:avLst/>
          </a:prstGeom>
          <a:noFill/>
        </p:spPr>
        <p:txBody>
          <a:bodyPr wrap="square">
            <a:spAutoFit/>
          </a:bodyPr>
          <a:lstStyle/>
          <a:p>
            <a:r>
              <a:rPr lang="en-US" sz="2000" dirty="0"/>
              <a:t>Assessing the impact of </a:t>
            </a:r>
            <a:r>
              <a:rPr lang="en-US" sz="2000" b="1" dirty="0">
                <a:solidFill>
                  <a:srgbClr val="3A7D83"/>
                </a:solidFill>
              </a:rPr>
              <a:t>Open Science </a:t>
            </a:r>
            <a:r>
              <a:rPr lang="en-US" sz="2000" dirty="0"/>
              <a:t>requires more than measuring technical performance</a:t>
            </a:r>
            <a:endParaRPr lang="en-US" sz="1400" dirty="0"/>
          </a:p>
        </p:txBody>
      </p:sp>
    </p:spTree>
    <p:extLst>
      <p:ext uri="{BB962C8B-B14F-4D97-AF65-F5344CB8AC3E}">
        <p14:creationId xmlns:p14="http://schemas.microsoft.com/office/powerpoint/2010/main" val="30886946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76CC5-001D-C6A8-F7D5-CE5DA8218B10}"/>
              </a:ext>
            </a:extLst>
          </p:cNvPr>
          <p:cNvSpPr>
            <a:spLocks noGrp="1"/>
          </p:cNvSpPr>
          <p:nvPr>
            <p:ph type="title"/>
          </p:nvPr>
        </p:nvSpPr>
        <p:spPr>
          <a:xfrm>
            <a:off x="415925" y="622301"/>
            <a:ext cx="4956176" cy="1015680"/>
          </a:xfrm>
        </p:spPr>
        <p:txBody>
          <a:bodyPr>
            <a:normAutofit fontScale="90000"/>
          </a:bodyPr>
          <a:lstStyle/>
          <a:p>
            <a:pPr algn="ctr"/>
            <a:r>
              <a:rPr lang="en-US" dirty="0"/>
              <a:t>Open Science</a:t>
            </a:r>
            <a:br>
              <a:rPr lang="en-US" dirty="0"/>
            </a:br>
            <a:r>
              <a:rPr lang="en-US" dirty="0">
                <a:solidFill>
                  <a:srgbClr val="FF5B7F"/>
                </a:solidFill>
              </a:rPr>
              <a:t>Attitude</a:t>
            </a:r>
            <a:r>
              <a:rPr lang="en-US" dirty="0"/>
              <a:t> Questionnaire</a:t>
            </a:r>
          </a:p>
        </p:txBody>
      </p:sp>
      <p:pic>
        <p:nvPicPr>
          <p:cNvPr id="5" name="Picture 4">
            <a:extLst>
              <a:ext uri="{FF2B5EF4-FFF2-40B4-BE49-F238E27FC236}">
                <a16:creationId xmlns:a16="http://schemas.microsoft.com/office/drawing/2014/main" id="{23D36654-C5C5-AC4C-C78E-6298C6B75306}"/>
              </a:ext>
            </a:extLst>
          </p:cNvPr>
          <p:cNvPicPr>
            <a:picLocks noChangeAspect="1"/>
          </p:cNvPicPr>
          <p:nvPr/>
        </p:nvPicPr>
        <p:blipFill>
          <a:blip r:embed="rId2"/>
          <a:stretch>
            <a:fillRect/>
          </a:stretch>
        </p:blipFill>
        <p:spPr>
          <a:xfrm>
            <a:off x="211502" y="1960019"/>
            <a:ext cx="6229242" cy="4224880"/>
          </a:xfrm>
          <a:prstGeom prst="rect">
            <a:avLst/>
          </a:prstGeom>
        </p:spPr>
      </p:pic>
      <p:sp>
        <p:nvSpPr>
          <p:cNvPr id="6" name="Title 1">
            <a:extLst>
              <a:ext uri="{FF2B5EF4-FFF2-40B4-BE49-F238E27FC236}">
                <a16:creationId xmlns:a16="http://schemas.microsoft.com/office/drawing/2014/main" id="{5072FC41-DD65-F119-7577-0641E32A7E86}"/>
              </a:ext>
            </a:extLst>
          </p:cNvPr>
          <p:cNvSpPr txBox="1">
            <a:spLocks/>
          </p:cNvSpPr>
          <p:nvPr/>
        </p:nvSpPr>
        <p:spPr>
          <a:xfrm>
            <a:off x="5875461" y="673102"/>
            <a:ext cx="6316539" cy="1015680"/>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rgbClr val="008792"/>
                </a:solidFill>
                <a:latin typeface="+mj-lt"/>
                <a:ea typeface="+mj-ea"/>
                <a:cs typeface="+mj-cs"/>
              </a:defRPr>
            </a:lvl1pPr>
          </a:lstStyle>
          <a:p>
            <a:pPr algn="ctr"/>
            <a:r>
              <a:rPr lang="en-US" dirty="0"/>
              <a:t>Data Sharing Owner</a:t>
            </a:r>
          </a:p>
          <a:p>
            <a:pPr algn="ctr"/>
            <a:r>
              <a:rPr lang="en-US" dirty="0">
                <a:solidFill>
                  <a:srgbClr val="FF5B7F"/>
                </a:solidFill>
              </a:rPr>
              <a:t>Perception</a:t>
            </a:r>
            <a:r>
              <a:rPr lang="en-US" dirty="0"/>
              <a:t> Questionnaire</a:t>
            </a:r>
          </a:p>
        </p:txBody>
      </p:sp>
      <p:pic>
        <p:nvPicPr>
          <p:cNvPr id="8" name="Picture 7">
            <a:extLst>
              <a:ext uri="{FF2B5EF4-FFF2-40B4-BE49-F238E27FC236}">
                <a16:creationId xmlns:a16="http://schemas.microsoft.com/office/drawing/2014/main" id="{D6288BAB-B805-C846-D92A-1F468754BFF5}"/>
              </a:ext>
            </a:extLst>
          </p:cNvPr>
          <p:cNvPicPr>
            <a:picLocks noChangeAspect="1"/>
          </p:cNvPicPr>
          <p:nvPr/>
        </p:nvPicPr>
        <p:blipFill>
          <a:blip r:embed="rId3"/>
          <a:stretch>
            <a:fillRect/>
          </a:stretch>
        </p:blipFill>
        <p:spPr>
          <a:xfrm>
            <a:off x="7019334" y="1960018"/>
            <a:ext cx="4013384" cy="4224880"/>
          </a:xfrm>
          <a:prstGeom prst="rect">
            <a:avLst/>
          </a:prstGeom>
        </p:spPr>
      </p:pic>
    </p:spTree>
    <p:extLst>
      <p:ext uri="{BB962C8B-B14F-4D97-AF65-F5344CB8AC3E}">
        <p14:creationId xmlns:p14="http://schemas.microsoft.com/office/powerpoint/2010/main" val="130998940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9CB312-BDB2-CE9F-CAD6-9949BC7EDAD2}"/>
            </a:ext>
          </a:extLst>
        </p:cNvPr>
        <p:cNvGrpSpPr/>
        <p:nvPr/>
      </p:nvGrpSpPr>
      <p:grpSpPr>
        <a:xfrm>
          <a:off x="0" y="0"/>
          <a:ext cx="0" cy="0"/>
          <a:chOff x="0" y="0"/>
          <a:chExt cx="0" cy="0"/>
        </a:xfrm>
      </p:grpSpPr>
      <p:sp>
        <p:nvSpPr>
          <p:cNvPr id="18" name="Text 0">
            <a:extLst>
              <a:ext uri="{FF2B5EF4-FFF2-40B4-BE49-F238E27FC236}">
                <a16:creationId xmlns:a16="http://schemas.microsoft.com/office/drawing/2014/main" id="{416B3687-24E1-DADB-80A6-6775526820B5}"/>
              </a:ext>
            </a:extLst>
          </p:cNvPr>
          <p:cNvSpPr/>
          <p:nvPr/>
        </p:nvSpPr>
        <p:spPr>
          <a:xfrm>
            <a:off x="491889" y="280960"/>
            <a:ext cx="11033361" cy="519782"/>
          </a:xfrm>
          <a:prstGeom prst="rect">
            <a:avLst/>
          </a:prstGeom>
          <a:noFill/>
          <a:ln/>
        </p:spPr>
        <p:txBody>
          <a:bodyPr wrap="none" lIns="0" tIns="0" rIns="0" bIns="0" rtlCol="0" anchor="t"/>
          <a:lstStyle/>
          <a:p>
            <a:pPr>
              <a:lnSpc>
                <a:spcPts val="4250"/>
              </a:lnSpc>
            </a:pPr>
            <a:r>
              <a:rPr lang="en-US" sz="3000" dirty="0">
                <a:solidFill>
                  <a:srgbClr val="008792"/>
                </a:solidFill>
                <a:latin typeface="Aptos Display" panose="020B0004020202020204" pitchFamily="34" charset="0"/>
                <a:ea typeface="Calibri" panose="020F0502020204030204" pitchFamily="34" charset="0"/>
                <a:cs typeface="Calibri" panose="020F0502020204030204" pitchFamily="34" charset="0"/>
              </a:rPr>
              <a:t>Attitude Changes towards Open Science with vs without RAISE</a:t>
            </a:r>
          </a:p>
        </p:txBody>
      </p:sp>
      <p:pic>
        <p:nvPicPr>
          <p:cNvPr id="16" name="Picture 15">
            <a:extLst>
              <a:ext uri="{FF2B5EF4-FFF2-40B4-BE49-F238E27FC236}">
                <a16:creationId xmlns:a16="http://schemas.microsoft.com/office/drawing/2014/main" id="{165AB712-FCFE-1705-25CD-84D590B0746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17603" y="1397407"/>
            <a:ext cx="4811070" cy="5230323"/>
          </a:xfrm>
          <a:prstGeom prst="rect">
            <a:avLst/>
          </a:prstGeom>
        </p:spPr>
      </p:pic>
      <p:sp>
        <p:nvSpPr>
          <p:cNvPr id="22" name="TextBox 21">
            <a:extLst>
              <a:ext uri="{FF2B5EF4-FFF2-40B4-BE49-F238E27FC236}">
                <a16:creationId xmlns:a16="http://schemas.microsoft.com/office/drawing/2014/main" id="{B9EC9EAD-56FF-90C6-2113-61E9F4A5E10C}"/>
              </a:ext>
            </a:extLst>
          </p:cNvPr>
          <p:cNvSpPr txBox="1"/>
          <p:nvPr/>
        </p:nvSpPr>
        <p:spPr>
          <a:xfrm>
            <a:off x="343635" y="1160731"/>
            <a:ext cx="3516259" cy="323165"/>
          </a:xfrm>
          <a:prstGeom prst="rect">
            <a:avLst/>
          </a:prstGeom>
          <a:noFill/>
        </p:spPr>
        <p:txBody>
          <a:bodyPr wrap="square" rtlCol="0">
            <a:spAutoFit/>
          </a:bodyPr>
          <a:lstStyle/>
          <a:p>
            <a:r>
              <a:rPr lang="en-US" sz="1500" b="1" dirty="0"/>
              <a:t>Data reuse acknowledgement</a:t>
            </a:r>
          </a:p>
        </p:txBody>
      </p:sp>
      <p:sp>
        <p:nvSpPr>
          <p:cNvPr id="23" name="TextBox 22">
            <a:extLst>
              <a:ext uri="{FF2B5EF4-FFF2-40B4-BE49-F238E27FC236}">
                <a16:creationId xmlns:a16="http://schemas.microsoft.com/office/drawing/2014/main" id="{8B847EB2-510C-7961-0229-FA6982C8C7B9}"/>
              </a:ext>
            </a:extLst>
          </p:cNvPr>
          <p:cNvSpPr txBox="1"/>
          <p:nvPr/>
        </p:nvSpPr>
        <p:spPr>
          <a:xfrm>
            <a:off x="343634" y="1961441"/>
            <a:ext cx="2810708" cy="323165"/>
          </a:xfrm>
          <a:prstGeom prst="rect">
            <a:avLst/>
          </a:prstGeom>
          <a:noFill/>
        </p:spPr>
        <p:txBody>
          <a:bodyPr wrap="square" rtlCol="0">
            <a:spAutoFit/>
          </a:bodyPr>
          <a:lstStyle/>
          <a:p>
            <a:r>
              <a:rPr lang="en-US" sz="1500" b="1" dirty="0"/>
              <a:t>Personal benefits</a:t>
            </a:r>
          </a:p>
        </p:txBody>
      </p:sp>
      <p:sp>
        <p:nvSpPr>
          <p:cNvPr id="24" name="TextBox 23">
            <a:extLst>
              <a:ext uri="{FF2B5EF4-FFF2-40B4-BE49-F238E27FC236}">
                <a16:creationId xmlns:a16="http://schemas.microsoft.com/office/drawing/2014/main" id="{2D2C149C-CDF2-F64E-1AC5-7304A25EE9CD}"/>
              </a:ext>
            </a:extLst>
          </p:cNvPr>
          <p:cNvSpPr txBox="1"/>
          <p:nvPr/>
        </p:nvSpPr>
        <p:spPr>
          <a:xfrm>
            <a:off x="343634" y="2729295"/>
            <a:ext cx="3047285" cy="323165"/>
          </a:xfrm>
          <a:prstGeom prst="rect">
            <a:avLst/>
          </a:prstGeom>
          <a:noFill/>
        </p:spPr>
        <p:txBody>
          <a:bodyPr wrap="square" rtlCol="0">
            <a:spAutoFit/>
          </a:bodyPr>
          <a:lstStyle/>
          <a:p>
            <a:r>
              <a:rPr lang="en-US" sz="1500" b="1" dirty="0"/>
              <a:t>Data misinterpretation </a:t>
            </a:r>
            <a:r>
              <a:rPr lang="en-US" sz="1500" b="1" dirty="0">
                <a:solidFill>
                  <a:srgbClr val="FF0000"/>
                </a:solidFill>
              </a:rPr>
              <a:t>(R)</a:t>
            </a:r>
          </a:p>
        </p:txBody>
      </p:sp>
      <p:sp>
        <p:nvSpPr>
          <p:cNvPr id="25" name="TextBox 24">
            <a:extLst>
              <a:ext uri="{FF2B5EF4-FFF2-40B4-BE49-F238E27FC236}">
                <a16:creationId xmlns:a16="http://schemas.microsoft.com/office/drawing/2014/main" id="{58E91B34-3008-CFF9-F244-7788C9642339}"/>
              </a:ext>
            </a:extLst>
          </p:cNvPr>
          <p:cNvSpPr txBox="1"/>
          <p:nvPr/>
        </p:nvSpPr>
        <p:spPr>
          <a:xfrm>
            <a:off x="343634" y="3468126"/>
            <a:ext cx="2810708" cy="323165"/>
          </a:xfrm>
          <a:prstGeom prst="rect">
            <a:avLst/>
          </a:prstGeom>
          <a:noFill/>
        </p:spPr>
        <p:txBody>
          <a:bodyPr wrap="square" rtlCol="0">
            <a:spAutoFit/>
          </a:bodyPr>
          <a:lstStyle/>
          <a:p>
            <a:r>
              <a:rPr lang="en-US" sz="1500" b="1" dirty="0"/>
              <a:t>Data misuse </a:t>
            </a:r>
            <a:r>
              <a:rPr lang="en-US" sz="1500" b="1" dirty="0">
                <a:solidFill>
                  <a:srgbClr val="FF0000"/>
                </a:solidFill>
              </a:rPr>
              <a:t>(R)</a:t>
            </a:r>
          </a:p>
        </p:txBody>
      </p:sp>
      <p:sp>
        <p:nvSpPr>
          <p:cNvPr id="26" name="TextBox 25">
            <a:extLst>
              <a:ext uri="{FF2B5EF4-FFF2-40B4-BE49-F238E27FC236}">
                <a16:creationId xmlns:a16="http://schemas.microsoft.com/office/drawing/2014/main" id="{49B57B8B-EAC9-C2BC-9992-A4EAC39AC694}"/>
              </a:ext>
            </a:extLst>
          </p:cNvPr>
          <p:cNvSpPr txBox="1"/>
          <p:nvPr/>
        </p:nvSpPr>
        <p:spPr>
          <a:xfrm>
            <a:off x="343634" y="4235241"/>
            <a:ext cx="3516259" cy="323165"/>
          </a:xfrm>
          <a:prstGeom prst="rect">
            <a:avLst/>
          </a:prstGeom>
          <a:noFill/>
        </p:spPr>
        <p:txBody>
          <a:bodyPr wrap="square" rtlCol="0">
            <a:spAutoFit/>
          </a:bodyPr>
          <a:lstStyle/>
          <a:p>
            <a:r>
              <a:rPr lang="en-US" sz="1500" b="1" dirty="0"/>
              <a:t>Legal limitations or </a:t>
            </a:r>
            <a:r>
              <a:rPr lang="en-US" sz="1500" b="1" dirty="0" err="1"/>
              <a:t>licencing</a:t>
            </a:r>
            <a:r>
              <a:rPr lang="en-US" sz="1500" b="1" dirty="0"/>
              <a:t> </a:t>
            </a:r>
            <a:r>
              <a:rPr lang="en-US" sz="1500" b="1" dirty="0">
                <a:solidFill>
                  <a:srgbClr val="FF0000"/>
                </a:solidFill>
              </a:rPr>
              <a:t>(R)</a:t>
            </a:r>
          </a:p>
        </p:txBody>
      </p:sp>
      <p:pic>
        <p:nvPicPr>
          <p:cNvPr id="27" name="Picture 26">
            <a:extLst>
              <a:ext uri="{FF2B5EF4-FFF2-40B4-BE49-F238E27FC236}">
                <a16:creationId xmlns:a16="http://schemas.microsoft.com/office/drawing/2014/main" id="{E27F261C-9066-A6E7-3E99-C38469025AF2}"/>
              </a:ext>
            </a:extLst>
          </p:cNvPr>
          <p:cNvPicPr>
            <a:picLocks noChangeAspect="1"/>
          </p:cNvPicPr>
          <p:nvPr/>
        </p:nvPicPr>
        <p:blipFill>
          <a:blip r:embed="rId4"/>
          <a:stretch>
            <a:fillRect/>
          </a:stretch>
        </p:blipFill>
        <p:spPr>
          <a:xfrm>
            <a:off x="10237522" y="3182237"/>
            <a:ext cx="1610844" cy="830331"/>
          </a:xfrm>
          <a:prstGeom prst="rect">
            <a:avLst/>
          </a:prstGeom>
        </p:spPr>
      </p:pic>
      <p:sp>
        <p:nvSpPr>
          <p:cNvPr id="28" name="TextBox 27">
            <a:extLst>
              <a:ext uri="{FF2B5EF4-FFF2-40B4-BE49-F238E27FC236}">
                <a16:creationId xmlns:a16="http://schemas.microsoft.com/office/drawing/2014/main" id="{A68B106B-A19E-B695-3C12-09A6B2F38CAF}"/>
              </a:ext>
            </a:extLst>
          </p:cNvPr>
          <p:cNvSpPr txBox="1"/>
          <p:nvPr/>
        </p:nvSpPr>
        <p:spPr>
          <a:xfrm>
            <a:off x="343633" y="5015994"/>
            <a:ext cx="2810708" cy="323165"/>
          </a:xfrm>
          <a:prstGeom prst="rect">
            <a:avLst/>
          </a:prstGeom>
          <a:noFill/>
        </p:spPr>
        <p:txBody>
          <a:bodyPr wrap="square" rtlCol="0">
            <a:spAutoFit/>
          </a:bodyPr>
          <a:lstStyle/>
          <a:p>
            <a:r>
              <a:rPr lang="en-US" sz="1500" b="1" dirty="0"/>
              <a:t>Control data usage</a:t>
            </a:r>
          </a:p>
        </p:txBody>
      </p:sp>
      <p:sp>
        <p:nvSpPr>
          <p:cNvPr id="32" name="TextBox 31">
            <a:extLst>
              <a:ext uri="{FF2B5EF4-FFF2-40B4-BE49-F238E27FC236}">
                <a16:creationId xmlns:a16="http://schemas.microsoft.com/office/drawing/2014/main" id="{8D3452A5-44BB-7473-4995-C1097CACD08C}"/>
              </a:ext>
            </a:extLst>
          </p:cNvPr>
          <p:cNvSpPr txBox="1"/>
          <p:nvPr/>
        </p:nvSpPr>
        <p:spPr>
          <a:xfrm>
            <a:off x="343633" y="5777093"/>
            <a:ext cx="2810708" cy="323165"/>
          </a:xfrm>
          <a:prstGeom prst="rect">
            <a:avLst/>
          </a:prstGeom>
          <a:noFill/>
        </p:spPr>
        <p:txBody>
          <a:bodyPr wrap="square" rtlCol="0">
            <a:spAutoFit/>
          </a:bodyPr>
          <a:lstStyle/>
          <a:p>
            <a:r>
              <a:rPr lang="en-US" sz="1500" b="1" dirty="0"/>
              <a:t>Data ready format</a:t>
            </a:r>
          </a:p>
        </p:txBody>
      </p:sp>
      <p:grpSp>
        <p:nvGrpSpPr>
          <p:cNvPr id="3" name="Group 2">
            <a:extLst>
              <a:ext uri="{FF2B5EF4-FFF2-40B4-BE49-F238E27FC236}">
                <a16:creationId xmlns:a16="http://schemas.microsoft.com/office/drawing/2014/main" id="{5688FEFE-833D-F3C2-2364-CB3CF0D85570}"/>
              </a:ext>
            </a:extLst>
          </p:cNvPr>
          <p:cNvGrpSpPr/>
          <p:nvPr/>
        </p:nvGrpSpPr>
        <p:grpSpPr>
          <a:xfrm>
            <a:off x="10145139" y="4670280"/>
            <a:ext cx="1973879" cy="2051647"/>
            <a:chOff x="9704990" y="4612942"/>
            <a:chExt cx="1973879" cy="2051647"/>
          </a:xfrm>
        </p:grpSpPr>
        <p:sp>
          <p:nvSpPr>
            <p:cNvPr id="14" name="TextBox 13">
              <a:extLst>
                <a:ext uri="{FF2B5EF4-FFF2-40B4-BE49-F238E27FC236}">
                  <a16:creationId xmlns:a16="http://schemas.microsoft.com/office/drawing/2014/main" id="{6BAB66C2-BD91-6855-B23C-7724C798F27E}"/>
                </a:ext>
              </a:extLst>
            </p:cNvPr>
            <p:cNvSpPr txBox="1"/>
            <p:nvPr/>
          </p:nvSpPr>
          <p:spPr>
            <a:xfrm>
              <a:off x="9704990" y="6341424"/>
              <a:ext cx="1973879" cy="323165"/>
            </a:xfrm>
            <a:prstGeom prst="rect">
              <a:avLst/>
            </a:prstGeom>
            <a:noFill/>
          </p:spPr>
          <p:txBody>
            <a:bodyPr wrap="square">
              <a:spAutoFit/>
            </a:bodyPr>
            <a:lstStyle/>
            <a:p>
              <a:r>
                <a:rPr lang="en-US" sz="1500" dirty="0">
                  <a:hlinkClick r:id="rId5"/>
                </a:rPr>
                <a:t>doi.org/10.82136/310</a:t>
              </a:r>
              <a:endParaRPr lang="en-US" sz="1500" dirty="0"/>
            </a:p>
          </p:txBody>
        </p:sp>
        <p:pic>
          <p:nvPicPr>
            <p:cNvPr id="2" name="Picture 2">
              <a:extLst>
                <a:ext uri="{FF2B5EF4-FFF2-40B4-BE49-F238E27FC236}">
                  <a16:creationId xmlns:a16="http://schemas.microsoft.com/office/drawing/2014/main" id="{CDE0968B-29A7-3040-733D-ED4343B275ED}"/>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a:off x="9829800" y="4612942"/>
              <a:ext cx="1724260" cy="1729501"/>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6A51ACB0-E518-C946-933B-662323F3B59A}"/>
              </a:ext>
            </a:extLst>
          </p:cNvPr>
          <p:cNvSpPr txBox="1"/>
          <p:nvPr/>
        </p:nvSpPr>
        <p:spPr>
          <a:xfrm>
            <a:off x="666750" y="696626"/>
            <a:ext cx="6096000" cy="553998"/>
          </a:xfrm>
          <a:prstGeom prst="rect">
            <a:avLst/>
          </a:prstGeom>
          <a:noFill/>
        </p:spPr>
        <p:txBody>
          <a:bodyPr wrap="square">
            <a:spAutoFit/>
          </a:bodyPr>
          <a:lstStyle/>
          <a:p>
            <a:r>
              <a:rPr lang="en-US" sz="3000" dirty="0">
                <a:solidFill>
                  <a:srgbClr val="008792"/>
                </a:solidFill>
                <a:latin typeface="Aptos Display" panose="020B0004020202020204" pitchFamily="34" charset="0"/>
                <a:ea typeface="Calibri" panose="020F0502020204030204" pitchFamily="34" charset="0"/>
                <a:cs typeface="Calibri" panose="020F0502020204030204" pitchFamily="34" charset="0"/>
              </a:rPr>
              <a:t>Significant </a:t>
            </a:r>
            <a:endParaRPr lang="en-US" dirty="0"/>
          </a:p>
        </p:txBody>
      </p:sp>
      <p:pic>
        <p:nvPicPr>
          <p:cNvPr id="7" name="Picture 6">
            <a:extLst>
              <a:ext uri="{FF2B5EF4-FFF2-40B4-BE49-F238E27FC236}">
                <a16:creationId xmlns:a16="http://schemas.microsoft.com/office/drawing/2014/main" id="{13609BE5-6894-0B75-AB51-2CA2B0B5A147}"/>
              </a:ext>
            </a:extLst>
          </p:cNvPr>
          <p:cNvPicPr>
            <a:picLocks noChangeAspect="1"/>
          </p:cNvPicPr>
          <p:nvPr/>
        </p:nvPicPr>
        <p:blipFill>
          <a:blip r:embed="rId7"/>
          <a:stretch>
            <a:fillRect/>
          </a:stretch>
        </p:blipFill>
        <p:spPr>
          <a:xfrm>
            <a:off x="5353482" y="1428649"/>
            <a:ext cx="4638714" cy="5169187"/>
          </a:xfrm>
          <a:prstGeom prst="rect">
            <a:avLst/>
          </a:prstGeom>
        </p:spPr>
      </p:pic>
      <p:sp>
        <p:nvSpPr>
          <p:cNvPr id="9" name="TextBox 8">
            <a:extLst>
              <a:ext uri="{FF2B5EF4-FFF2-40B4-BE49-F238E27FC236}">
                <a16:creationId xmlns:a16="http://schemas.microsoft.com/office/drawing/2014/main" id="{20B618E8-62AB-3BE4-FFFB-F7700AB5930E}"/>
              </a:ext>
            </a:extLst>
          </p:cNvPr>
          <p:cNvSpPr txBox="1"/>
          <p:nvPr/>
        </p:nvSpPr>
        <p:spPr>
          <a:xfrm>
            <a:off x="5303590" y="1167481"/>
            <a:ext cx="3876703" cy="323165"/>
          </a:xfrm>
          <a:prstGeom prst="rect">
            <a:avLst/>
          </a:prstGeom>
          <a:noFill/>
        </p:spPr>
        <p:txBody>
          <a:bodyPr wrap="square" rtlCol="0">
            <a:spAutoFit/>
          </a:bodyPr>
          <a:lstStyle/>
          <a:p>
            <a:r>
              <a:rPr lang="en-US" sz="1500" b="1" dirty="0"/>
              <a:t>Confident for your skills to open your data</a:t>
            </a:r>
          </a:p>
        </p:txBody>
      </p:sp>
      <p:sp>
        <p:nvSpPr>
          <p:cNvPr id="11" name="TextBox 10">
            <a:extLst>
              <a:ext uri="{FF2B5EF4-FFF2-40B4-BE49-F238E27FC236}">
                <a16:creationId xmlns:a16="http://schemas.microsoft.com/office/drawing/2014/main" id="{B45FB98B-39D5-4402-D7A4-5B7F34C46B8E}"/>
              </a:ext>
            </a:extLst>
          </p:cNvPr>
          <p:cNvSpPr txBox="1"/>
          <p:nvPr/>
        </p:nvSpPr>
        <p:spPr>
          <a:xfrm>
            <a:off x="5303589" y="1968191"/>
            <a:ext cx="3714016" cy="323165"/>
          </a:xfrm>
          <a:prstGeom prst="rect">
            <a:avLst/>
          </a:prstGeom>
          <a:noFill/>
        </p:spPr>
        <p:txBody>
          <a:bodyPr wrap="square" rtlCol="0">
            <a:spAutoFit/>
          </a:bodyPr>
          <a:lstStyle/>
          <a:p>
            <a:r>
              <a:rPr lang="en-US" sz="1500" b="1" dirty="0"/>
              <a:t>Opening data requires time and effort </a:t>
            </a:r>
            <a:r>
              <a:rPr lang="en-US" sz="1500" b="1" dirty="0">
                <a:solidFill>
                  <a:srgbClr val="FF0000"/>
                </a:solidFill>
              </a:rPr>
              <a:t>(R)</a:t>
            </a:r>
            <a:endParaRPr lang="en-US" sz="1500" b="1" dirty="0"/>
          </a:p>
        </p:txBody>
      </p:sp>
      <p:sp>
        <p:nvSpPr>
          <p:cNvPr id="13" name="TextBox 12">
            <a:extLst>
              <a:ext uri="{FF2B5EF4-FFF2-40B4-BE49-F238E27FC236}">
                <a16:creationId xmlns:a16="http://schemas.microsoft.com/office/drawing/2014/main" id="{A2CA32CC-9035-2E0F-2ED3-15FFAF3FA9D5}"/>
              </a:ext>
            </a:extLst>
          </p:cNvPr>
          <p:cNvSpPr txBox="1"/>
          <p:nvPr/>
        </p:nvSpPr>
        <p:spPr>
          <a:xfrm>
            <a:off x="5303589" y="2736045"/>
            <a:ext cx="3047285" cy="323165"/>
          </a:xfrm>
          <a:prstGeom prst="rect">
            <a:avLst/>
          </a:prstGeom>
          <a:noFill/>
        </p:spPr>
        <p:txBody>
          <a:bodyPr wrap="square" rtlCol="0">
            <a:spAutoFit/>
          </a:bodyPr>
          <a:lstStyle/>
          <a:p>
            <a:r>
              <a:rPr lang="en-US" sz="1500" b="1" dirty="0"/>
              <a:t>Co-ownership issues </a:t>
            </a:r>
            <a:r>
              <a:rPr lang="en-US" sz="1500" b="1" dirty="0">
                <a:solidFill>
                  <a:srgbClr val="FF0000"/>
                </a:solidFill>
              </a:rPr>
              <a:t>(R)</a:t>
            </a:r>
          </a:p>
        </p:txBody>
      </p:sp>
      <p:sp>
        <p:nvSpPr>
          <p:cNvPr id="17" name="TextBox 16">
            <a:extLst>
              <a:ext uri="{FF2B5EF4-FFF2-40B4-BE49-F238E27FC236}">
                <a16:creationId xmlns:a16="http://schemas.microsoft.com/office/drawing/2014/main" id="{135D6941-A79B-F399-CEC4-7029B2FDFB07}"/>
              </a:ext>
            </a:extLst>
          </p:cNvPr>
          <p:cNvSpPr txBox="1"/>
          <p:nvPr/>
        </p:nvSpPr>
        <p:spPr>
          <a:xfrm>
            <a:off x="5303588" y="3474876"/>
            <a:ext cx="3876703" cy="323165"/>
          </a:xfrm>
          <a:prstGeom prst="rect">
            <a:avLst/>
          </a:prstGeom>
          <a:noFill/>
        </p:spPr>
        <p:txBody>
          <a:bodyPr wrap="square" rtlCol="0">
            <a:spAutoFit/>
          </a:bodyPr>
          <a:lstStyle/>
          <a:p>
            <a:r>
              <a:rPr lang="en-US" sz="1500" b="1" dirty="0"/>
              <a:t>Open data follow standards for reusability</a:t>
            </a:r>
            <a:endParaRPr lang="en-US" sz="1500" b="1" dirty="0">
              <a:solidFill>
                <a:srgbClr val="FF0000"/>
              </a:solidFill>
            </a:endParaRPr>
          </a:p>
        </p:txBody>
      </p:sp>
      <p:sp>
        <p:nvSpPr>
          <p:cNvPr id="20" name="TextBox 19">
            <a:extLst>
              <a:ext uri="{FF2B5EF4-FFF2-40B4-BE49-F238E27FC236}">
                <a16:creationId xmlns:a16="http://schemas.microsoft.com/office/drawing/2014/main" id="{46B6602B-831E-C895-7299-B67C23FBA383}"/>
              </a:ext>
            </a:extLst>
          </p:cNvPr>
          <p:cNvSpPr txBox="1"/>
          <p:nvPr/>
        </p:nvSpPr>
        <p:spPr>
          <a:xfrm>
            <a:off x="5303589" y="4241991"/>
            <a:ext cx="3876702" cy="553998"/>
          </a:xfrm>
          <a:prstGeom prst="rect">
            <a:avLst/>
          </a:prstGeom>
          <a:noFill/>
        </p:spPr>
        <p:txBody>
          <a:bodyPr wrap="square" rtlCol="0">
            <a:spAutoFit/>
          </a:bodyPr>
          <a:lstStyle/>
          <a:p>
            <a:r>
              <a:rPr lang="en-US" sz="1500" b="1" dirty="0"/>
              <a:t>Difficult to find open data for research </a:t>
            </a:r>
            <a:r>
              <a:rPr lang="en-US" sz="1500" b="1" dirty="0">
                <a:solidFill>
                  <a:srgbClr val="FF0000"/>
                </a:solidFill>
              </a:rPr>
              <a:t>(R)</a:t>
            </a:r>
          </a:p>
          <a:p>
            <a:endParaRPr lang="en-US" sz="1500" b="1" dirty="0">
              <a:solidFill>
                <a:srgbClr val="FF0000"/>
              </a:solidFill>
            </a:endParaRPr>
          </a:p>
        </p:txBody>
      </p:sp>
      <p:sp>
        <p:nvSpPr>
          <p:cNvPr id="35" name="TextBox 34">
            <a:extLst>
              <a:ext uri="{FF2B5EF4-FFF2-40B4-BE49-F238E27FC236}">
                <a16:creationId xmlns:a16="http://schemas.microsoft.com/office/drawing/2014/main" id="{F9D7708C-6C93-E7A9-6F88-C25532E0DA39}"/>
              </a:ext>
            </a:extLst>
          </p:cNvPr>
          <p:cNvSpPr txBox="1"/>
          <p:nvPr/>
        </p:nvSpPr>
        <p:spPr>
          <a:xfrm>
            <a:off x="5303588" y="5022744"/>
            <a:ext cx="2810708" cy="323165"/>
          </a:xfrm>
          <a:prstGeom prst="rect">
            <a:avLst/>
          </a:prstGeom>
          <a:noFill/>
        </p:spPr>
        <p:txBody>
          <a:bodyPr wrap="square" rtlCol="0">
            <a:spAutoFit/>
          </a:bodyPr>
          <a:lstStyle/>
          <a:p>
            <a:r>
              <a:rPr lang="en-US" sz="1500" b="1" dirty="0"/>
              <a:t>Confident using open data</a:t>
            </a:r>
            <a:endParaRPr lang="en-US" sz="1500" b="1" dirty="0">
              <a:solidFill>
                <a:srgbClr val="FF0000"/>
              </a:solidFill>
            </a:endParaRPr>
          </a:p>
        </p:txBody>
      </p:sp>
      <p:sp>
        <p:nvSpPr>
          <p:cNvPr id="37" name="TextBox 36">
            <a:extLst>
              <a:ext uri="{FF2B5EF4-FFF2-40B4-BE49-F238E27FC236}">
                <a16:creationId xmlns:a16="http://schemas.microsoft.com/office/drawing/2014/main" id="{E39F1693-961F-9CBC-A7E9-AF2CA8217443}"/>
              </a:ext>
            </a:extLst>
          </p:cNvPr>
          <p:cNvSpPr txBox="1"/>
          <p:nvPr/>
        </p:nvSpPr>
        <p:spPr>
          <a:xfrm>
            <a:off x="5303588" y="5783843"/>
            <a:ext cx="4499520" cy="323165"/>
          </a:xfrm>
          <a:prstGeom prst="rect">
            <a:avLst/>
          </a:prstGeom>
          <a:noFill/>
        </p:spPr>
        <p:txBody>
          <a:bodyPr wrap="square" rtlCol="0">
            <a:spAutoFit/>
          </a:bodyPr>
          <a:lstStyle/>
          <a:p>
            <a:r>
              <a:rPr lang="en-US" sz="1500" b="1" dirty="0"/>
              <a:t>Reproducibility is applicable to existing open data</a:t>
            </a:r>
          </a:p>
        </p:txBody>
      </p:sp>
      <p:sp>
        <p:nvSpPr>
          <p:cNvPr id="39" name="TextBox 38">
            <a:extLst>
              <a:ext uri="{FF2B5EF4-FFF2-40B4-BE49-F238E27FC236}">
                <a16:creationId xmlns:a16="http://schemas.microsoft.com/office/drawing/2014/main" id="{7FB25776-5664-6364-971C-BA1EA04DAFF3}"/>
              </a:ext>
            </a:extLst>
          </p:cNvPr>
          <p:cNvSpPr txBox="1"/>
          <p:nvPr/>
        </p:nvSpPr>
        <p:spPr>
          <a:xfrm>
            <a:off x="5518387" y="704611"/>
            <a:ext cx="2602947" cy="553998"/>
          </a:xfrm>
          <a:prstGeom prst="rect">
            <a:avLst/>
          </a:prstGeom>
          <a:noFill/>
        </p:spPr>
        <p:txBody>
          <a:bodyPr wrap="square">
            <a:spAutoFit/>
          </a:bodyPr>
          <a:lstStyle/>
          <a:p>
            <a:r>
              <a:rPr lang="en-US" sz="3000" dirty="0">
                <a:solidFill>
                  <a:srgbClr val="FF5B7F"/>
                </a:solidFill>
                <a:latin typeface="Aptos Display" panose="020B0004020202020204" pitchFamily="34" charset="0"/>
                <a:ea typeface="Calibri" panose="020F0502020204030204" pitchFamily="34" charset="0"/>
                <a:cs typeface="Calibri" panose="020F0502020204030204" pitchFamily="34" charset="0"/>
              </a:rPr>
              <a:t>Non-Significant</a:t>
            </a:r>
            <a:endParaRPr lang="en-US" dirty="0"/>
          </a:p>
        </p:txBody>
      </p:sp>
    </p:spTree>
    <p:extLst>
      <p:ext uri="{BB962C8B-B14F-4D97-AF65-F5344CB8AC3E}">
        <p14:creationId xmlns:p14="http://schemas.microsoft.com/office/powerpoint/2010/main" val="19602250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EB8570-B936-8189-7A3A-A9028143BDB3}"/>
              </a:ext>
            </a:extLst>
          </p:cNvPr>
          <p:cNvPicPr>
            <a:picLocks noChangeAspect="1"/>
          </p:cNvPicPr>
          <p:nvPr/>
        </p:nvPicPr>
        <p:blipFill>
          <a:blip r:embed="rId2"/>
          <a:stretch>
            <a:fillRect/>
          </a:stretch>
        </p:blipFill>
        <p:spPr>
          <a:xfrm>
            <a:off x="278792" y="955417"/>
            <a:ext cx="9800742" cy="5844713"/>
          </a:xfrm>
          <a:prstGeom prst="rect">
            <a:avLst/>
          </a:prstGeom>
        </p:spPr>
      </p:pic>
      <p:sp>
        <p:nvSpPr>
          <p:cNvPr id="4" name="Text 0">
            <a:extLst>
              <a:ext uri="{FF2B5EF4-FFF2-40B4-BE49-F238E27FC236}">
                <a16:creationId xmlns:a16="http://schemas.microsoft.com/office/drawing/2014/main" id="{B32D25E6-0451-24D6-DDDF-4B21837BEF82}"/>
              </a:ext>
            </a:extLst>
          </p:cNvPr>
          <p:cNvSpPr/>
          <p:nvPr/>
        </p:nvSpPr>
        <p:spPr>
          <a:xfrm>
            <a:off x="278793" y="133516"/>
            <a:ext cx="7965676" cy="544810"/>
          </a:xfrm>
          <a:prstGeom prst="rect">
            <a:avLst/>
          </a:prstGeom>
          <a:noFill/>
          <a:ln/>
        </p:spPr>
        <p:txBody>
          <a:bodyPr wrap="none" lIns="0" tIns="0" rIns="0" bIns="0" rtlCol="0" anchor="t"/>
          <a:lstStyle/>
          <a:p>
            <a:pPr>
              <a:lnSpc>
                <a:spcPts val="4250"/>
              </a:lnSpc>
            </a:pPr>
            <a:r>
              <a:rPr lang="en-US" sz="3000" dirty="0">
                <a:solidFill>
                  <a:srgbClr val="008792"/>
                </a:solidFill>
                <a:latin typeface="Aptos Display" panose="020B0004020202020204" pitchFamily="34" charset="0"/>
                <a:ea typeface="Calibri" panose="020F0502020204030204" pitchFamily="34" charset="0"/>
                <a:cs typeface="Calibri" panose="020F0502020204030204" pitchFamily="34" charset="0"/>
              </a:rPr>
              <a:t>Results of the RAISE Expectations Questionnaire</a:t>
            </a:r>
          </a:p>
        </p:txBody>
      </p:sp>
      <p:sp>
        <p:nvSpPr>
          <p:cNvPr id="5" name="Flowchart: Alternate Process 4">
            <a:extLst>
              <a:ext uri="{FF2B5EF4-FFF2-40B4-BE49-F238E27FC236}">
                <a16:creationId xmlns:a16="http://schemas.microsoft.com/office/drawing/2014/main" id="{69B38C98-2430-D5EE-9E12-8F99F9F10ACB}"/>
              </a:ext>
            </a:extLst>
          </p:cNvPr>
          <p:cNvSpPr/>
          <p:nvPr/>
        </p:nvSpPr>
        <p:spPr>
          <a:xfrm>
            <a:off x="278792" y="4738746"/>
            <a:ext cx="9800742" cy="399738"/>
          </a:xfrm>
          <a:prstGeom prst="flowChartAlternateProcess">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a:p>
        </p:txBody>
      </p:sp>
      <p:sp>
        <p:nvSpPr>
          <p:cNvPr id="6" name="Flowchart: Alternate Process 5">
            <a:extLst>
              <a:ext uri="{FF2B5EF4-FFF2-40B4-BE49-F238E27FC236}">
                <a16:creationId xmlns:a16="http://schemas.microsoft.com/office/drawing/2014/main" id="{D10B4117-6790-7A7B-0802-77240660E4C2}"/>
              </a:ext>
            </a:extLst>
          </p:cNvPr>
          <p:cNvSpPr/>
          <p:nvPr/>
        </p:nvSpPr>
        <p:spPr>
          <a:xfrm>
            <a:off x="278792" y="4339009"/>
            <a:ext cx="9800742" cy="399738"/>
          </a:xfrm>
          <a:prstGeom prst="flowChartAlternateProcess">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a:p>
        </p:txBody>
      </p:sp>
      <p:sp>
        <p:nvSpPr>
          <p:cNvPr id="7" name="Flowchart: Alternate Process 6">
            <a:extLst>
              <a:ext uri="{FF2B5EF4-FFF2-40B4-BE49-F238E27FC236}">
                <a16:creationId xmlns:a16="http://schemas.microsoft.com/office/drawing/2014/main" id="{92FA98DD-D299-DC13-AFB6-DF00D7A208D2}"/>
              </a:ext>
            </a:extLst>
          </p:cNvPr>
          <p:cNvSpPr/>
          <p:nvPr/>
        </p:nvSpPr>
        <p:spPr>
          <a:xfrm>
            <a:off x="278792" y="5483424"/>
            <a:ext cx="9800742" cy="399738"/>
          </a:xfrm>
          <a:prstGeom prst="flowChartAlternateProcess">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a:p>
        </p:txBody>
      </p:sp>
      <p:sp>
        <p:nvSpPr>
          <p:cNvPr id="8" name="Flowchart: Alternate Process 7">
            <a:extLst>
              <a:ext uri="{FF2B5EF4-FFF2-40B4-BE49-F238E27FC236}">
                <a16:creationId xmlns:a16="http://schemas.microsoft.com/office/drawing/2014/main" id="{7E501151-17F9-8D55-62A4-2C587E1ED4D8}"/>
              </a:ext>
            </a:extLst>
          </p:cNvPr>
          <p:cNvSpPr/>
          <p:nvPr/>
        </p:nvSpPr>
        <p:spPr>
          <a:xfrm>
            <a:off x="278792" y="3222172"/>
            <a:ext cx="9800742" cy="399738"/>
          </a:xfrm>
          <a:prstGeom prst="flowChartAlternateProcess">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a:p>
        </p:txBody>
      </p:sp>
      <p:grpSp>
        <p:nvGrpSpPr>
          <p:cNvPr id="2" name="Group 1">
            <a:extLst>
              <a:ext uri="{FF2B5EF4-FFF2-40B4-BE49-F238E27FC236}">
                <a16:creationId xmlns:a16="http://schemas.microsoft.com/office/drawing/2014/main" id="{A1DBBDBF-3495-2F22-482E-0C3D4F7D37E9}"/>
              </a:ext>
            </a:extLst>
          </p:cNvPr>
          <p:cNvGrpSpPr/>
          <p:nvPr/>
        </p:nvGrpSpPr>
        <p:grpSpPr>
          <a:xfrm>
            <a:off x="10195081" y="4731159"/>
            <a:ext cx="1855041" cy="1904268"/>
            <a:chOff x="8269561" y="4865889"/>
            <a:chExt cx="1855042" cy="1904268"/>
          </a:xfrm>
        </p:grpSpPr>
        <p:pic>
          <p:nvPicPr>
            <p:cNvPr id="9" name="Picture 2">
              <a:extLst>
                <a:ext uri="{FF2B5EF4-FFF2-40B4-BE49-F238E27FC236}">
                  <a16:creationId xmlns:a16="http://schemas.microsoft.com/office/drawing/2014/main" id="{70D73817-7172-1CB1-E956-5194A7233AF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a:fillRect/>
            </a:stretch>
          </p:blipFill>
          <p:spPr bwMode="auto">
            <a:xfrm>
              <a:off x="8393358" y="4865889"/>
              <a:ext cx="1607449" cy="159649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E6EC980D-A561-1281-6BC9-601DEFF84B44}"/>
                </a:ext>
              </a:extLst>
            </p:cNvPr>
            <p:cNvSpPr txBox="1"/>
            <p:nvPr/>
          </p:nvSpPr>
          <p:spPr>
            <a:xfrm>
              <a:off x="8269561" y="6462380"/>
              <a:ext cx="1855042" cy="307777"/>
            </a:xfrm>
            <a:prstGeom prst="rect">
              <a:avLst/>
            </a:prstGeom>
            <a:noFill/>
          </p:spPr>
          <p:txBody>
            <a:bodyPr wrap="square">
              <a:spAutoFit/>
            </a:bodyPr>
            <a:lstStyle/>
            <a:p>
              <a:r>
                <a:rPr lang="en-US" sz="1400" dirty="0">
                  <a:hlinkClick r:id="rId4"/>
                </a:rPr>
                <a:t>doi.org/10.82136/307</a:t>
              </a:r>
              <a:endParaRPr lang="en-US" sz="1400" dirty="0"/>
            </a:p>
          </p:txBody>
        </p:sp>
      </p:grpSp>
    </p:spTree>
    <p:extLst>
      <p:ext uri="{BB962C8B-B14F-4D97-AF65-F5344CB8AC3E}">
        <p14:creationId xmlns:p14="http://schemas.microsoft.com/office/powerpoint/2010/main" val="16045498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00BC4-7452-140B-BB3C-77FA303DFBC0}"/>
              </a:ext>
            </a:extLst>
          </p:cNvPr>
          <p:cNvSpPr>
            <a:spLocks noGrp="1"/>
          </p:cNvSpPr>
          <p:nvPr>
            <p:ph type="title"/>
          </p:nvPr>
        </p:nvSpPr>
        <p:spPr>
          <a:xfrm>
            <a:off x="173172" y="155242"/>
            <a:ext cx="10515600" cy="2409728"/>
          </a:xfrm>
        </p:spPr>
        <p:txBody>
          <a:bodyPr>
            <a:normAutofit fontScale="90000"/>
          </a:bodyPr>
          <a:lstStyle/>
          <a:p>
            <a:pPr algn="ctr"/>
            <a:r>
              <a:rPr lang="en-US" dirty="0"/>
              <a:t>An EOSC-A Task Force could come up with such a common/standard assessment methodology.</a:t>
            </a:r>
          </a:p>
        </p:txBody>
      </p:sp>
      <p:sp>
        <p:nvSpPr>
          <p:cNvPr id="3" name="Text Placeholder 2">
            <a:extLst>
              <a:ext uri="{FF2B5EF4-FFF2-40B4-BE49-F238E27FC236}">
                <a16:creationId xmlns:a16="http://schemas.microsoft.com/office/drawing/2014/main" id="{4C2D4A05-B5A2-10E6-87AC-5DD81D1A8412}"/>
              </a:ext>
            </a:extLst>
          </p:cNvPr>
          <p:cNvSpPr>
            <a:spLocks noGrp="1"/>
          </p:cNvSpPr>
          <p:nvPr>
            <p:ph type="body" idx="1"/>
          </p:nvPr>
        </p:nvSpPr>
        <p:spPr/>
        <p:txBody>
          <a:bodyPr/>
          <a:lstStyle/>
          <a:p>
            <a:endParaRPr lang="en-US"/>
          </a:p>
        </p:txBody>
      </p:sp>
      <p:pic>
        <p:nvPicPr>
          <p:cNvPr id="5" name="Picture 4">
            <a:extLst>
              <a:ext uri="{FF2B5EF4-FFF2-40B4-BE49-F238E27FC236}">
                <a16:creationId xmlns:a16="http://schemas.microsoft.com/office/drawing/2014/main" id="{7397DA81-2545-F78A-DF34-3AD848368202}"/>
              </a:ext>
            </a:extLst>
          </p:cNvPr>
          <p:cNvPicPr>
            <a:picLocks noChangeAspect="1"/>
          </p:cNvPicPr>
          <p:nvPr/>
        </p:nvPicPr>
        <p:blipFill>
          <a:blip r:embed="rId2"/>
          <a:stretch>
            <a:fillRect/>
          </a:stretch>
        </p:blipFill>
        <p:spPr>
          <a:xfrm>
            <a:off x="5052446" y="2454328"/>
            <a:ext cx="6605507" cy="4403672"/>
          </a:xfrm>
          <a:prstGeom prst="rect">
            <a:avLst/>
          </a:prstGeom>
        </p:spPr>
      </p:pic>
    </p:spTree>
    <p:extLst>
      <p:ext uri="{BB962C8B-B14F-4D97-AF65-F5344CB8AC3E}">
        <p14:creationId xmlns:p14="http://schemas.microsoft.com/office/powerpoint/2010/main" val="27047144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88630-B030-2C30-A002-55047612E2A2}"/>
              </a:ext>
            </a:extLst>
          </p:cNvPr>
          <p:cNvSpPr>
            <a:spLocks noGrp="1"/>
          </p:cNvSpPr>
          <p:nvPr>
            <p:ph type="title"/>
          </p:nvPr>
        </p:nvSpPr>
        <p:spPr/>
        <p:txBody>
          <a:bodyPr>
            <a:noAutofit/>
          </a:bodyPr>
          <a:lstStyle/>
          <a:p>
            <a:r>
              <a:rPr lang="en-US" sz="3600" dirty="0"/>
              <a:t>Collaboration for AI  or AI for Collaboration?</a:t>
            </a:r>
          </a:p>
        </p:txBody>
      </p:sp>
      <p:sp>
        <p:nvSpPr>
          <p:cNvPr id="3" name="Content Placeholder 2">
            <a:extLst>
              <a:ext uri="{FF2B5EF4-FFF2-40B4-BE49-F238E27FC236}">
                <a16:creationId xmlns:a16="http://schemas.microsoft.com/office/drawing/2014/main" id="{4A6CF317-C6D8-710D-3513-96EBC2F48C39}"/>
              </a:ext>
            </a:extLst>
          </p:cNvPr>
          <p:cNvSpPr>
            <a:spLocks noGrp="1"/>
          </p:cNvSpPr>
          <p:nvPr>
            <p:ph sz="quarter" idx="12"/>
          </p:nvPr>
        </p:nvSpPr>
        <p:spPr>
          <a:xfrm>
            <a:off x="233679" y="1745398"/>
            <a:ext cx="11323321" cy="471496"/>
          </a:xfrm>
        </p:spPr>
        <p:txBody>
          <a:bodyPr>
            <a:normAutofit/>
          </a:bodyPr>
          <a:lstStyle/>
          <a:p>
            <a:pPr marL="0" indent="0" algn="ctr">
              <a:buNone/>
            </a:pPr>
            <a:r>
              <a:rPr lang="en-US" sz="2200" dirty="0"/>
              <a:t>Using </a:t>
            </a:r>
            <a:r>
              <a:rPr lang="en-US" sz="2200" dirty="0">
                <a:solidFill>
                  <a:srgbClr val="FF0000"/>
                </a:solidFill>
              </a:rPr>
              <a:t>AI tools</a:t>
            </a:r>
            <a:r>
              <a:rPr lang="en-US" sz="2200" dirty="0"/>
              <a:t> for </a:t>
            </a:r>
            <a:r>
              <a:rPr lang="en-US" sz="2200" dirty="0">
                <a:solidFill>
                  <a:schemeClr val="accent2"/>
                </a:solidFill>
              </a:rPr>
              <a:t>creating opportunities for collaboration </a:t>
            </a:r>
            <a:r>
              <a:rPr lang="en-US" sz="2200" dirty="0"/>
              <a:t>among </a:t>
            </a:r>
            <a:r>
              <a:rPr lang="en-US" sz="2200" dirty="0">
                <a:solidFill>
                  <a:srgbClr val="0070C0"/>
                </a:solidFill>
              </a:rPr>
              <a:t>projects activities</a:t>
            </a:r>
            <a:r>
              <a:rPr lang="en-US" sz="2200" dirty="0"/>
              <a:t>.</a:t>
            </a:r>
          </a:p>
        </p:txBody>
      </p:sp>
      <p:sp>
        <p:nvSpPr>
          <p:cNvPr id="4" name="Content Placeholder 2">
            <a:extLst>
              <a:ext uri="{FF2B5EF4-FFF2-40B4-BE49-F238E27FC236}">
                <a16:creationId xmlns:a16="http://schemas.microsoft.com/office/drawing/2014/main" id="{BE624F6D-B02F-B692-7E70-D29A25F6A8E6}"/>
              </a:ext>
            </a:extLst>
          </p:cNvPr>
          <p:cNvSpPr txBox="1">
            <a:spLocks/>
          </p:cNvSpPr>
          <p:nvPr/>
        </p:nvSpPr>
        <p:spPr>
          <a:xfrm>
            <a:off x="104140" y="1307049"/>
            <a:ext cx="11983719" cy="4843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3pPr>
            <a:lvl4pPr marL="1443531" indent="-298443" algn="l" defTabSz="914400" rtl="0" eaLnBrk="1" latinLnBrk="0" hangingPunct="1">
              <a:lnSpc>
                <a:spcPct val="100000"/>
              </a:lnSpc>
              <a:spcBef>
                <a:spcPts val="500"/>
              </a:spcBef>
              <a:buFont typeface="Wingdings" charset="2"/>
              <a:buChar char="§"/>
              <a:defRPr sz="2133" b="0" i="0" kern="1200">
                <a:solidFill>
                  <a:schemeClr val="tx1"/>
                </a:solidFill>
                <a:latin typeface="Arial" panose="020B0604020202020204" pitchFamily="34" charset="0"/>
                <a:ea typeface="+mn-ea"/>
                <a:cs typeface="Arial" panose="020B0604020202020204" pitchFamily="34" charset="0"/>
              </a:defRPr>
            </a:lvl4pPr>
            <a:lvl5pPr marL="1826638" indent="-298443" algn="l" defTabSz="914400" rtl="0" eaLnBrk="1" latinLnBrk="0" hangingPunct="1">
              <a:lnSpc>
                <a:spcPct val="100000"/>
              </a:lnSpc>
              <a:spcBef>
                <a:spcPts val="500"/>
              </a:spcBef>
              <a:buFont typeface="Arial"/>
              <a:buChar char="•"/>
              <a:defRPr sz="2133"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200" dirty="0"/>
              <a:t>Looking for ways on </a:t>
            </a:r>
            <a:r>
              <a:rPr lang="en-US" sz="2200" dirty="0">
                <a:solidFill>
                  <a:schemeClr val="accent2"/>
                </a:solidFill>
              </a:rPr>
              <a:t>creating collaboration </a:t>
            </a:r>
            <a:r>
              <a:rPr lang="en-US" sz="2200" dirty="0"/>
              <a:t>among </a:t>
            </a:r>
            <a:r>
              <a:rPr lang="en-US" sz="2200" dirty="0">
                <a:solidFill>
                  <a:srgbClr val="0070C0"/>
                </a:solidFill>
              </a:rPr>
              <a:t>project activities </a:t>
            </a:r>
            <a:r>
              <a:rPr lang="en-US" sz="2200" dirty="0"/>
              <a:t>for </a:t>
            </a:r>
            <a:r>
              <a:rPr lang="en-US" sz="2200" dirty="0">
                <a:solidFill>
                  <a:srgbClr val="FF0000"/>
                </a:solidFill>
              </a:rPr>
              <a:t>AI tools</a:t>
            </a:r>
            <a:r>
              <a:rPr lang="en-US" sz="2200" dirty="0"/>
              <a:t> development. </a:t>
            </a:r>
          </a:p>
        </p:txBody>
      </p:sp>
      <p:pic>
        <p:nvPicPr>
          <p:cNvPr id="6" name="Picture 5">
            <a:extLst>
              <a:ext uri="{FF2B5EF4-FFF2-40B4-BE49-F238E27FC236}">
                <a16:creationId xmlns:a16="http://schemas.microsoft.com/office/drawing/2014/main" id="{0B3137C2-B073-DB38-B160-5CB61E964AA8}"/>
              </a:ext>
            </a:extLst>
          </p:cNvPr>
          <p:cNvPicPr>
            <a:picLocks noChangeAspect="1"/>
          </p:cNvPicPr>
          <p:nvPr/>
        </p:nvPicPr>
        <p:blipFill>
          <a:blip r:embed="rId2">
            <a:extLst>
              <a:ext uri="{28A0092B-C50C-407E-A947-70E740481C1C}">
                <a14:useLocalDpi xmlns:a14="http://schemas.microsoft.com/office/drawing/2010/main" val="0"/>
              </a:ext>
            </a:extLst>
          </a:blip>
          <a:srcRect l="2213" t="20881" r="53518" b="5414"/>
          <a:stretch>
            <a:fillRect/>
          </a:stretch>
        </p:blipFill>
        <p:spPr>
          <a:xfrm>
            <a:off x="847729" y="2213970"/>
            <a:ext cx="4059551" cy="4505934"/>
          </a:xfrm>
          <a:prstGeom prst="rect">
            <a:avLst/>
          </a:prstGeom>
        </p:spPr>
      </p:pic>
      <p:pic>
        <p:nvPicPr>
          <p:cNvPr id="8" name="Picture 7">
            <a:extLst>
              <a:ext uri="{FF2B5EF4-FFF2-40B4-BE49-F238E27FC236}">
                <a16:creationId xmlns:a16="http://schemas.microsoft.com/office/drawing/2014/main" id="{A92E062B-1C28-C5A2-BF91-A608958B99D5}"/>
              </a:ext>
            </a:extLst>
          </p:cNvPr>
          <p:cNvPicPr>
            <a:picLocks noChangeAspect="1"/>
          </p:cNvPicPr>
          <p:nvPr/>
        </p:nvPicPr>
        <p:blipFill>
          <a:blip r:embed="rId2">
            <a:extLst>
              <a:ext uri="{28A0092B-C50C-407E-A947-70E740481C1C}">
                <a14:useLocalDpi xmlns:a14="http://schemas.microsoft.com/office/drawing/2010/main" val="0"/>
              </a:ext>
            </a:extLst>
          </a:blip>
          <a:srcRect l="49563" t="21050" r="1670" b="5245"/>
          <a:stretch>
            <a:fillRect/>
          </a:stretch>
        </p:blipFill>
        <p:spPr>
          <a:xfrm>
            <a:off x="6842760" y="2213970"/>
            <a:ext cx="4465743" cy="4499565"/>
          </a:xfrm>
          <a:prstGeom prst="rect">
            <a:avLst/>
          </a:prstGeom>
        </p:spPr>
      </p:pic>
    </p:spTree>
    <p:extLst>
      <p:ext uri="{BB962C8B-B14F-4D97-AF65-F5344CB8AC3E}">
        <p14:creationId xmlns:p14="http://schemas.microsoft.com/office/powerpoint/2010/main" val="116800404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0">
            <a:extLst>
              <a:ext uri="{FF2B5EF4-FFF2-40B4-BE49-F238E27FC236}">
                <a16:creationId xmlns:a16="http://schemas.microsoft.com/office/drawing/2014/main" id="{DF69681D-B834-D13F-9E7B-0A9F18E4E577}"/>
              </a:ext>
            </a:extLst>
          </p:cNvPr>
          <p:cNvSpPr/>
          <p:nvPr/>
        </p:nvSpPr>
        <p:spPr>
          <a:xfrm>
            <a:off x="219844" y="1280919"/>
            <a:ext cx="3749040" cy="4114800"/>
          </a:xfrm>
          <a:prstGeom prst="roundRect">
            <a:avLst>
              <a:gd name="adj" fmla="val 3659"/>
            </a:avLst>
          </a:prstGeom>
          <a:solidFill>
            <a:srgbClr val="FFFFFF"/>
          </a:solidFill>
          <a:ln w="25400">
            <a:solidFill>
              <a:srgbClr val="26C6B8"/>
            </a:solidFill>
            <a:prstDash val="solid"/>
          </a:ln>
          <a:effectLst>
            <a:outerShdw blurRad="101600" dist="25400" dir="2700000" algn="bl" rotWithShape="0">
              <a:srgbClr val="000000">
                <a:alpha val="8000"/>
              </a:srgbClr>
            </a:outerShdw>
          </a:effectLst>
        </p:spPr>
        <p:txBody>
          <a:bodyPr/>
          <a:lstStyle/>
          <a:p>
            <a:endParaRPr lang="en-US" dirty="0"/>
          </a:p>
        </p:txBody>
      </p:sp>
      <p:sp>
        <p:nvSpPr>
          <p:cNvPr id="5" name="Shape 1">
            <a:extLst>
              <a:ext uri="{FF2B5EF4-FFF2-40B4-BE49-F238E27FC236}">
                <a16:creationId xmlns:a16="http://schemas.microsoft.com/office/drawing/2014/main" id="{1992651E-A3C9-62AC-947B-C13A95C59544}"/>
              </a:ext>
            </a:extLst>
          </p:cNvPr>
          <p:cNvSpPr/>
          <p:nvPr/>
        </p:nvSpPr>
        <p:spPr>
          <a:xfrm>
            <a:off x="1815472" y="614602"/>
            <a:ext cx="585216" cy="585216"/>
          </a:xfrm>
          <a:prstGeom prst="ellipse">
            <a:avLst/>
          </a:prstGeom>
          <a:solidFill>
            <a:srgbClr val="009688"/>
          </a:solidFill>
          <a:ln w="12700">
            <a:solidFill>
              <a:srgbClr val="FFFFFF"/>
            </a:solidFill>
            <a:prstDash val="solid"/>
          </a:ln>
        </p:spPr>
        <p:txBody>
          <a:bodyPr/>
          <a:lstStyle/>
          <a:p>
            <a:endParaRPr lang="en-US" dirty="0"/>
          </a:p>
        </p:txBody>
      </p:sp>
      <p:sp>
        <p:nvSpPr>
          <p:cNvPr id="6" name="Text 2">
            <a:extLst>
              <a:ext uri="{FF2B5EF4-FFF2-40B4-BE49-F238E27FC236}">
                <a16:creationId xmlns:a16="http://schemas.microsoft.com/office/drawing/2014/main" id="{4A859293-0514-2238-E5BC-30E9BA56B41C}"/>
              </a:ext>
            </a:extLst>
          </p:cNvPr>
          <p:cNvSpPr/>
          <p:nvPr/>
        </p:nvSpPr>
        <p:spPr>
          <a:xfrm>
            <a:off x="1833760" y="606924"/>
            <a:ext cx="585216" cy="585216"/>
          </a:xfrm>
          <a:prstGeom prst="rect">
            <a:avLst/>
          </a:prstGeom>
          <a:noFill/>
          <a:ln/>
        </p:spPr>
        <p:txBody>
          <a:bodyPr wrap="square" lIns="0" tIns="0" rIns="0" bIns="0" rtlCol="0" anchor="ctr"/>
          <a:lstStyle/>
          <a:p>
            <a:pPr marL="0" indent="0" algn="ctr">
              <a:buNone/>
            </a:pPr>
            <a:r>
              <a:rPr lang="en-US" sz="2000" b="1" dirty="0">
                <a:solidFill>
                  <a:srgbClr val="FFFFFF"/>
                </a:solidFill>
              </a:rPr>
              <a:t>1</a:t>
            </a:r>
            <a:endParaRPr lang="en-US" sz="2000" dirty="0"/>
          </a:p>
        </p:txBody>
      </p:sp>
      <p:pic>
        <p:nvPicPr>
          <p:cNvPr id="7" name="Image 0" descr="preencoded.png">
            <a:extLst>
              <a:ext uri="{FF2B5EF4-FFF2-40B4-BE49-F238E27FC236}">
                <a16:creationId xmlns:a16="http://schemas.microsoft.com/office/drawing/2014/main" id="{5FD94060-82A1-C60A-C2C0-D9DF5FDA3D7A}"/>
              </a:ext>
            </a:extLst>
          </p:cNvPr>
          <p:cNvPicPr>
            <a:picLocks noChangeAspect="1"/>
          </p:cNvPicPr>
          <p:nvPr/>
        </p:nvPicPr>
        <p:blipFill>
          <a:blip r:embed="rId2"/>
          <a:stretch>
            <a:fillRect/>
          </a:stretch>
        </p:blipFill>
        <p:spPr>
          <a:xfrm>
            <a:off x="1692096" y="1260793"/>
            <a:ext cx="855316" cy="694944"/>
          </a:xfrm>
          <a:prstGeom prst="rect">
            <a:avLst/>
          </a:prstGeom>
        </p:spPr>
      </p:pic>
      <p:sp>
        <p:nvSpPr>
          <p:cNvPr id="8" name="Text 3">
            <a:extLst>
              <a:ext uri="{FF2B5EF4-FFF2-40B4-BE49-F238E27FC236}">
                <a16:creationId xmlns:a16="http://schemas.microsoft.com/office/drawing/2014/main" id="{9D352856-A5D8-346E-B761-1C2DF0368289}"/>
              </a:ext>
            </a:extLst>
          </p:cNvPr>
          <p:cNvSpPr/>
          <p:nvPr/>
        </p:nvSpPr>
        <p:spPr>
          <a:xfrm>
            <a:off x="343288" y="1848803"/>
            <a:ext cx="3474720" cy="685800"/>
          </a:xfrm>
          <a:prstGeom prst="rect">
            <a:avLst/>
          </a:prstGeom>
          <a:noFill/>
          <a:ln/>
        </p:spPr>
        <p:txBody>
          <a:bodyPr wrap="square" rtlCol="0" anchor="ctr"/>
          <a:lstStyle/>
          <a:p>
            <a:pPr marL="0" indent="0" algn="ctr">
              <a:buNone/>
            </a:pPr>
            <a:r>
              <a:rPr lang="en-US" sz="2000" b="1" dirty="0">
                <a:solidFill>
                  <a:srgbClr val="009688"/>
                </a:solidFill>
              </a:rPr>
              <a:t>Projects have</a:t>
            </a:r>
            <a:endParaRPr lang="en-US" sz="2000" dirty="0"/>
          </a:p>
          <a:p>
            <a:pPr marL="0" indent="0" algn="ctr">
              <a:buNone/>
            </a:pPr>
            <a:r>
              <a:rPr lang="en-US" sz="2000" b="1" dirty="0">
                <a:solidFill>
                  <a:srgbClr val="009688"/>
                </a:solidFill>
              </a:rPr>
              <a:t>activities</a:t>
            </a:r>
            <a:endParaRPr lang="en-US" sz="2000" dirty="0"/>
          </a:p>
        </p:txBody>
      </p:sp>
      <p:sp>
        <p:nvSpPr>
          <p:cNvPr id="9" name="Text 5">
            <a:extLst>
              <a:ext uri="{FF2B5EF4-FFF2-40B4-BE49-F238E27FC236}">
                <a16:creationId xmlns:a16="http://schemas.microsoft.com/office/drawing/2014/main" id="{24C2C175-FFEE-40EB-4E10-9A6452D3AEC0}"/>
              </a:ext>
            </a:extLst>
          </p:cNvPr>
          <p:cNvSpPr/>
          <p:nvPr/>
        </p:nvSpPr>
        <p:spPr>
          <a:xfrm>
            <a:off x="373768" y="2558045"/>
            <a:ext cx="3383280" cy="274320"/>
          </a:xfrm>
          <a:prstGeom prst="rect">
            <a:avLst/>
          </a:prstGeom>
          <a:noFill/>
          <a:ln/>
        </p:spPr>
        <p:txBody>
          <a:bodyPr wrap="square" rtlCol="0" anchor="ctr"/>
          <a:lstStyle/>
          <a:p>
            <a:pPr marL="0" indent="0">
              <a:buNone/>
            </a:pPr>
            <a:r>
              <a:rPr lang="en-US" b="1" dirty="0">
                <a:solidFill>
                  <a:srgbClr val="1A1A2E"/>
                </a:solidFill>
              </a:rPr>
              <a:t>Examples of activities:</a:t>
            </a:r>
            <a:endParaRPr lang="en-US" dirty="0"/>
          </a:p>
        </p:txBody>
      </p:sp>
      <p:sp>
        <p:nvSpPr>
          <p:cNvPr id="10" name="Shape 18">
            <a:extLst>
              <a:ext uri="{FF2B5EF4-FFF2-40B4-BE49-F238E27FC236}">
                <a16:creationId xmlns:a16="http://schemas.microsoft.com/office/drawing/2014/main" id="{9DFCF9E2-6D27-1F81-F9EE-9E1B1D394BFE}"/>
              </a:ext>
            </a:extLst>
          </p:cNvPr>
          <p:cNvSpPr/>
          <p:nvPr/>
        </p:nvSpPr>
        <p:spPr>
          <a:xfrm>
            <a:off x="3966649" y="3033793"/>
            <a:ext cx="146304" cy="0"/>
          </a:xfrm>
          <a:prstGeom prst="line">
            <a:avLst/>
          </a:prstGeom>
          <a:noFill/>
          <a:ln w="25400">
            <a:solidFill>
              <a:srgbClr val="333333"/>
            </a:solidFill>
            <a:prstDash val="solid"/>
          </a:ln>
        </p:spPr>
        <p:txBody>
          <a:bodyPr/>
          <a:lstStyle/>
          <a:p>
            <a:endParaRPr lang="en-US"/>
          </a:p>
        </p:txBody>
      </p:sp>
      <p:sp>
        <p:nvSpPr>
          <p:cNvPr id="11" name="Text 19">
            <a:extLst>
              <a:ext uri="{FF2B5EF4-FFF2-40B4-BE49-F238E27FC236}">
                <a16:creationId xmlns:a16="http://schemas.microsoft.com/office/drawing/2014/main" id="{3D7CEB72-6F4B-385C-90CF-9D6EEE455863}"/>
              </a:ext>
            </a:extLst>
          </p:cNvPr>
          <p:cNvSpPr/>
          <p:nvPr/>
        </p:nvSpPr>
        <p:spPr>
          <a:xfrm>
            <a:off x="4043510" y="2896633"/>
            <a:ext cx="182880" cy="274320"/>
          </a:xfrm>
          <a:prstGeom prst="rect">
            <a:avLst/>
          </a:prstGeom>
          <a:noFill/>
          <a:ln/>
        </p:spPr>
        <p:txBody>
          <a:bodyPr wrap="square" lIns="0" tIns="0" rIns="0" bIns="0" rtlCol="0" anchor="ctr"/>
          <a:lstStyle/>
          <a:p>
            <a:pPr marL="0" indent="0" algn="ctr">
              <a:buNone/>
            </a:pPr>
            <a:r>
              <a:rPr lang="en-US" sz="1200" dirty="0">
                <a:solidFill>
                  <a:srgbClr val="333333"/>
                </a:solidFill>
              </a:rPr>
              <a:t>▶</a:t>
            </a:r>
            <a:endParaRPr lang="en-US" sz="1200" dirty="0"/>
          </a:p>
        </p:txBody>
      </p:sp>
      <p:sp>
        <p:nvSpPr>
          <p:cNvPr id="12" name="Shape 20">
            <a:extLst>
              <a:ext uri="{FF2B5EF4-FFF2-40B4-BE49-F238E27FC236}">
                <a16:creationId xmlns:a16="http://schemas.microsoft.com/office/drawing/2014/main" id="{EDE04CB2-619B-00D9-B875-BDD235ED577E}"/>
              </a:ext>
            </a:extLst>
          </p:cNvPr>
          <p:cNvSpPr/>
          <p:nvPr/>
        </p:nvSpPr>
        <p:spPr>
          <a:xfrm>
            <a:off x="4183768" y="1296553"/>
            <a:ext cx="3749040" cy="4114800"/>
          </a:xfrm>
          <a:prstGeom prst="roundRect">
            <a:avLst>
              <a:gd name="adj" fmla="val 3659"/>
            </a:avLst>
          </a:prstGeom>
          <a:solidFill>
            <a:srgbClr val="FFFFFF"/>
          </a:solidFill>
          <a:ln w="25400">
            <a:solidFill>
              <a:srgbClr val="9C27B0"/>
            </a:solidFill>
            <a:prstDash val="solid"/>
          </a:ln>
          <a:effectLst>
            <a:outerShdw blurRad="101600" dist="25400" dir="2700000" algn="bl" rotWithShape="0">
              <a:srgbClr val="000000">
                <a:alpha val="8000"/>
              </a:srgbClr>
            </a:outerShdw>
          </a:effectLst>
        </p:spPr>
        <p:txBody>
          <a:bodyPr/>
          <a:lstStyle/>
          <a:p>
            <a:endParaRPr lang="en-US"/>
          </a:p>
        </p:txBody>
      </p:sp>
      <p:sp>
        <p:nvSpPr>
          <p:cNvPr id="13" name="Shape 21">
            <a:extLst>
              <a:ext uri="{FF2B5EF4-FFF2-40B4-BE49-F238E27FC236}">
                <a16:creationId xmlns:a16="http://schemas.microsoft.com/office/drawing/2014/main" id="{21909155-C41B-CFC7-C5A7-BA5DFCC5EF12}"/>
              </a:ext>
            </a:extLst>
          </p:cNvPr>
          <p:cNvSpPr/>
          <p:nvPr/>
        </p:nvSpPr>
        <p:spPr>
          <a:xfrm>
            <a:off x="5765680" y="630951"/>
            <a:ext cx="585216" cy="585216"/>
          </a:xfrm>
          <a:prstGeom prst="ellipse">
            <a:avLst/>
          </a:prstGeom>
          <a:solidFill>
            <a:srgbClr val="7B2FBE"/>
          </a:solidFill>
          <a:ln w="12700">
            <a:solidFill>
              <a:srgbClr val="FFFFFF"/>
            </a:solidFill>
            <a:prstDash val="solid"/>
          </a:ln>
        </p:spPr>
        <p:txBody>
          <a:bodyPr/>
          <a:lstStyle/>
          <a:p>
            <a:endParaRPr lang="en-US"/>
          </a:p>
        </p:txBody>
      </p:sp>
      <p:sp>
        <p:nvSpPr>
          <p:cNvPr id="14" name="Text 22">
            <a:extLst>
              <a:ext uri="{FF2B5EF4-FFF2-40B4-BE49-F238E27FC236}">
                <a16:creationId xmlns:a16="http://schemas.microsoft.com/office/drawing/2014/main" id="{31DE7BC6-D884-5F58-F987-6060D1C93009}"/>
              </a:ext>
            </a:extLst>
          </p:cNvPr>
          <p:cNvSpPr/>
          <p:nvPr/>
        </p:nvSpPr>
        <p:spPr>
          <a:xfrm>
            <a:off x="5783968" y="606924"/>
            <a:ext cx="585216" cy="585216"/>
          </a:xfrm>
          <a:prstGeom prst="rect">
            <a:avLst/>
          </a:prstGeom>
          <a:noFill/>
          <a:ln/>
        </p:spPr>
        <p:txBody>
          <a:bodyPr wrap="square" lIns="0" tIns="0" rIns="0" bIns="0" rtlCol="0" anchor="ctr"/>
          <a:lstStyle/>
          <a:p>
            <a:pPr marL="0" indent="0" algn="ctr">
              <a:buNone/>
            </a:pPr>
            <a:r>
              <a:rPr lang="en-US" sz="2000" b="1" dirty="0">
                <a:solidFill>
                  <a:srgbClr val="FFFFFF"/>
                </a:solidFill>
              </a:rPr>
              <a:t>2</a:t>
            </a:r>
            <a:endParaRPr lang="en-US" sz="2000" dirty="0"/>
          </a:p>
        </p:txBody>
      </p:sp>
      <p:pic>
        <p:nvPicPr>
          <p:cNvPr id="15" name="Image 1" descr="preencoded.png">
            <a:extLst>
              <a:ext uri="{FF2B5EF4-FFF2-40B4-BE49-F238E27FC236}">
                <a16:creationId xmlns:a16="http://schemas.microsoft.com/office/drawing/2014/main" id="{A5EAC448-8D84-3DEB-A29E-FDD32E26E5E1}"/>
              </a:ext>
            </a:extLst>
          </p:cNvPr>
          <p:cNvPicPr>
            <a:picLocks noChangeAspect="1"/>
          </p:cNvPicPr>
          <p:nvPr/>
        </p:nvPicPr>
        <p:blipFill>
          <a:blip r:embed="rId3"/>
          <a:stretch>
            <a:fillRect/>
          </a:stretch>
        </p:blipFill>
        <p:spPr>
          <a:xfrm>
            <a:off x="5738248" y="1324484"/>
            <a:ext cx="685800" cy="594360"/>
          </a:xfrm>
          <a:prstGeom prst="rect">
            <a:avLst/>
          </a:prstGeom>
        </p:spPr>
      </p:pic>
      <p:sp>
        <p:nvSpPr>
          <p:cNvPr id="16" name="Text 23">
            <a:extLst>
              <a:ext uri="{FF2B5EF4-FFF2-40B4-BE49-F238E27FC236}">
                <a16:creationId xmlns:a16="http://schemas.microsoft.com/office/drawing/2014/main" id="{B0CBD999-A693-73C1-959F-3EAE877A79B3}"/>
              </a:ext>
            </a:extLst>
          </p:cNvPr>
          <p:cNvSpPr/>
          <p:nvPr/>
        </p:nvSpPr>
        <p:spPr>
          <a:xfrm>
            <a:off x="4275208" y="1914299"/>
            <a:ext cx="3566160" cy="557985"/>
          </a:xfrm>
          <a:prstGeom prst="rect">
            <a:avLst/>
          </a:prstGeom>
          <a:noFill/>
          <a:ln/>
        </p:spPr>
        <p:txBody>
          <a:bodyPr wrap="square" rtlCol="0" anchor="ctr"/>
          <a:lstStyle/>
          <a:p>
            <a:pPr marL="0" indent="0" algn="ctr">
              <a:buNone/>
            </a:pPr>
            <a:r>
              <a:rPr lang="en-US" sz="2000" b="1" dirty="0">
                <a:solidFill>
                  <a:srgbClr val="7B2FBE"/>
                </a:solidFill>
              </a:rPr>
              <a:t>Activities are automatically matched</a:t>
            </a:r>
            <a:endParaRPr lang="en-US" sz="2000" dirty="0"/>
          </a:p>
        </p:txBody>
      </p:sp>
      <p:sp>
        <p:nvSpPr>
          <p:cNvPr id="17" name="Text 24">
            <a:extLst>
              <a:ext uri="{FF2B5EF4-FFF2-40B4-BE49-F238E27FC236}">
                <a16:creationId xmlns:a16="http://schemas.microsoft.com/office/drawing/2014/main" id="{AEE84FD3-36A2-5CAB-5A68-E09CC44DAC2E}"/>
              </a:ext>
            </a:extLst>
          </p:cNvPr>
          <p:cNvSpPr/>
          <p:nvPr/>
        </p:nvSpPr>
        <p:spPr>
          <a:xfrm>
            <a:off x="4249493" y="2446992"/>
            <a:ext cx="3566160" cy="256032"/>
          </a:xfrm>
          <a:prstGeom prst="rect">
            <a:avLst/>
          </a:prstGeom>
          <a:noFill/>
          <a:ln/>
        </p:spPr>
        <p:txBody>
          <a:bodyPr wrap="square" rtlCol="0" anchor="ctr"/>
          <a:lstStyle/>
          <a:p>
            <a:pPr marL="0" indent="0" algn="ctr">
              <a:buNone/>
            </a:pPr>
            <a:r>
              <a:rPr lang="en-US" sz="1200" i="1" dirty="0">
                <a:solidFill>
                  <a:schemeClr val="accent2"/>
                </a:solidFill>
              </a:rPr>
              <a:t>*Powered by RAISE AI</a:t>
            </a:r>
            <a:endParaRPr lang="en-US" sz="1200" dirty="0">
              <a:solidFill>
                <a:schemeClr val="accent2"/>
              </a:solidFill>
            </a:endParaRPr>
          </a:p>
        </p:txBody>
      </p:sp>
      <p:sp>
        <p:nvSpPr>
          <p:cNvPr id="18" name="Text 32">
            <a:extLst>
              <a:ext uri="{FF2B5EF4-FFF2-40B4-BE49-F238E27FC236}">
                <a16:creationId xmlns:a16="http://schemas.microsoft.com/office/drawing/2014/main" id="{D631AEDD-313C-89BE-0782-029062D516B9}"/>
              </a:ext>
            </a:extLst>
          </p:cNvPr>
          <p:cNvSpPr/>
          <p:nvPr/>
        </p:nvSpPr>
        <p:spPr>
          <a:xfrm>
            <a:off x="5854072" y="2961114"/>
            <a:ext cx="548640" cy="320040"/>
          </a:xfrm>
          <a:prstGeom prst="rect">
            <a:avLst/>
          </a:prstGeom>
          <a:noFill/>
          <a:ln/>
        </p:spPr>
        <p:txBody>
          <a:bodyPr wrap="square" rtlCol="0" anchor="ctr"/>
          <a:lstStyle/>
          <a:p>
            <a:pPr marL="0" indent="0" algn="ctr">
              <a:buNone/>
            </a:pPr>
            <a:r>
              <a:rPr lang="en-US" sz="1400" dirty="0">
                <a:solidFill>
                  <a:srgbClr val="7B2FBE"/>
                </a:solidFill>
              </a:rPr>
              <a:t>↔</a:t>
            </a:r>
            <a:endParaRPr lang="en-US" sz="1400" dirty="0"/>
          </a:p>
        </p:txBody>
      </p:sp>
      <p:sp>
        <p:nvSpPr>
          <p:cNvPr id="19" name="Text 41">
            <a:extLst>
              <a:ext uri="{FF2B5EF4-FFF2-40B4-BE49-F238E27FC236}">
                <a16:creationId xmlns:a16="http://schemas.microsoft.com/office/drawing/2014/main" id="{546B64C6-FB60-66EA-34AE-E06DBECA9D4C}"/>
              </a:ext>
            </a:extLst>
          </p:cNvPr>
          <p:cNvSpPr/>
          <p:nvPr/>
        </p:nvSpPr>
        <p:spPr>
          <a:xfrm>
            <a:off x="5809129" y="4237481"/>
            <a:ext cx="620238" cy="320040"/>
          </a:xfrm>
          <a:prstGeom prst="rect">
            <a:avLst/>
          </a:prstGeom>
          <a:noFill/>
          <a:ln/>
        </p:spPr>
        <p:txBody>
          <a:bodyPr wrap="square" rtlCol="0" anchor="ctr"/>
          <a:lstStyle/>
          <a:p>
            <a:pPr marL="0" indent="0" algn="ctr">
              <a:buNone/>
            </a:pPr>
            <a:r>
              <a:rPr lang="en-US" sz="1400" dirty="0">
                <a:solidFill>
                  <a:srgbClr val="7B2FBE"/>
                </a:solidFill>
              </a:rPr>
              <a:t>↔</a:t>
            </a:r>
            <a:endParaRPr lang="en-US" sz="1400" dirty="0"/>
          </a:p>
        </p:txBody>
      </p:sp>
      <p:sp>
        <p:nvSpPr>
          <p:cNvPr id="20" name="Shape 45">
            <a:extLst>
              <a:ext uri="{FF2B5EF4-FFF2-40B4-BE49-F238E27FC236}">
                <a16:creationId xmlns:a16="http://schemas.microsoft.com/office/drawing/2014/main" id="{BAC23F1B-26D9-9532-8C7D-586E8472B3EA}"/>
              </a:ext>
            </a:extLst>
          </p:cNvPr>
          <p:cNvSpPr/>
          <p:nvPr/>
        </p:nvSpPr>
        <p:spPr>
          <a:xfrm>
            <a:off x="7932808" y="2981568"/>
            <a:ext cx="146304" cy="0"/>
          </a:xfrm>
          <a:prstGeom prst="line">
            <a:avLst/>
          </a:prstGeom>
          <a:noFill/>
          <a:ln w="25400">
            <a:solidFill>
              <a:srgbClr val="333333"/>
            </a:solidFill>
            <a:prstDash val="solid"/>
          </a:ln>
        </p:spPr>
        <p:txBody>
          <a:bodyPr/>
          <a:lstStyle/>
          <a:p>
            <a:endParaRPr lang="en-US"/>
          </a:p>
        </p:txBody>
      </p:sp>
      <p:sp>
        <p:nvSpPr>
          <p:cNvPr id="21" name="Text 46">
            <a:extLst>
              <a:ext uri="{FF2B5EF4-FFF2-40B4-BE49-F238E27FC236}">
                <a16:creationId xmlns:a16="http://schemas.microsoft.com/office/drawing/2014/main" id="{F58999C7-963A-8400-AAB8-FD4F32D33A50}"/>
              </a:ext>
            </a:extLst>
          </p:cNvPr>
          <p:cNvSpPr/>
          <p:nvPr/>
        </p:nvSpPr>
        <p:spPr>
          <a:xfrm>
            <a:off x="8057338" y="2846814"/>
            <a:ext cx="182880" cy="274320"/>
          </a:xfrm>
          <a:prstGeom prst="rect">
            <a:avLst/>
          </a:prstGeom>
          <a:noFill/>
          <a:ln/>
        </p:spPr>
        <p:txBody>
          <a:bodyPr wrap="square" lIns="0" tIns="0" rIns="0" bIns="0" rtlCol="0" anchor="ctr"/>
          <a:lstStyle/>
          <a:p>
            <a:pPr marL="0" indent="0" algn="ctr">
              <a:buNone/>
            </a:pPr>
            <a:r>
              <a:rPr lang="en-US" sz="1200" dirty="0">
                <a:solidFill>
                  <a:srgbClr val="333333"/>
                </a:solidFill>
              </a:rPr>
              <a:t>▶</a:t>
            </a:r>
            <a:endParaRPr lang="en-US" sz="1200" dirty="0"/>
          </a:p>
        </p:txBody>
      </p:sp>
      <p:sp>
        <p:nvSpPr>
          <p:cNvPr id="22" name="Shape 47">
            <a:extLst>
              <a:ext uri="{FF2B5EF4-FFF2-40B4-BE49-F238E27FC236}">
                <a16:creationId xmlns:a16="http://schemas.microsoft.com/office/drawing/2014/main" id="{E9B37E35-05C9-798F-7290-FA6EFF11088A}"/>
              </a:ext>
            </a:extLst>
          </p:cNvPr>
          <p:cNvSpPr/>
          <p:nvPr/>
        </p:nvSpPr>
        <p:spPr>
          <a:xfrm>
            <a:off x="8213417" y="1324484"/>
            <a:ext cx="3749040" cy="4114800"/>
          </a:xfrm>
          <a:prstGeom prst="roundRect">
            <a:avLst>
              <a:gd name="adj" fmla="val 3659"/>
            </a:avLst>
          </a:prstGeom>
          <a:solidFill>
            <a:srgbClr val="FFFFFF"/>
          </a:solidFill>
          <a:ln w="25400">
            <a:solidFill>
              <a:srgbClr val="EC407A"/>
            </a:solidFill>
            <a:prstDash val="solid"/>
          </a:ln>
          <a:effectLst>
            <a:outerShdw blurRad="101600" dist="25400" dir="2700000" algn="bl" rotWithShape="0">
              <a:srgbClr val="000000">
                <a:alpha val="8000"/>
              </a:srgbClr>
            </a:outerShdw>
          </a:effectLst>
        </p:spPr>
        <p:txBody>
          <a:bodyPr/>
          <a:lstStyle/>
          <a:p>
            <a:endParaRPr lang="en-US"/>
          </a:p>
        </p:txBody>
      </p:sp>
      <p:sp>
        <p:nvSpPr>
          <p:cNvPr id="23" name="Shape 48">
            <a:extLst>
              <a:ext uri="{FF2B5EF4-FFF2-40B4-BE49-F238E27FC236}">
                <a16:creationId xmlns:a16="http://schemas.microsoft.com/office/drawing/2014/main" id="{86DBD42B-5E5B-5BA5-2EF4-EBCE89C1AB7C}"/>
              </a:ext>
            </a:extLst>
          </p:cNvPr>
          <p:cNvSpPr/>
          <p:nvPr/>
        </p:nvSpPr>
        <p:spPr>
          <a:xfrm>
            <a:off x="9697600" y="641228"/>
            <a:ext cx="585216" cy="585216"/>
          </a:xfrm>
          <a:prstGeom prst="ellipse">
            <a:avLst/>
          </a:prstGeom>
          <a:solidFill>
            <a:srgbClr val="E91E8C"/>
          </a:solidFill>
          <a:ln w="12700">
            <a:solidFill>
              <a:srgbClr val="FFFFFF"/>
            </a:solidFill>
            <a:prstDash val="solid"/>
          </a:ln>
        </p:spPr>
        <p:txBody>
          <a:bodyPr/>
          <a:lstStyle/>
          <a:p>
            <a:endParaRPr lang="en-US"/>
          </a:p>
        </p:txBody>
      </p:sp>
      <p:sp>
        <p:nvSpPr>
          <p:cNvPr id="24" name="Text 49">
            <a:extLst>
              <a:ext uri="{FF2B5EF4-FFF2-40B4-BE49-F238E27FC236}">
                <a16:creationId xmlns:a16="http://schemas.microsoft.com/office/drawing/2014/main" id="{538E3C10-644B-D9E9-97F9-9896AC47DB41}"/>
              </a:ext>
            </a:extLst>
          </p:cNvPr>
          <p:cNvSpPr/>
          <p:nvPr/>
        </p:nvSpPr>
        <p:spPr>
          <a:xfrm>
            <a:off x="9697600" y="624405"/>
            <a:ext cx="585216" cy="585216"/>
          </a:xfrm>
          <a:prstGeom prst="rect">
            <a:avLst/>
          </a:prstGeom>
          <a:noFill/>
          <a:ln/>
        </p:spPr>
        <p:txBody>
          <a:bodyPr wrap="square" lIns="0" tIns="0" rIns="0" bIns="0" rtlCol="0" anchor="ctr"/>
          <a:lstStyle/>
          <a:p>
            <a:pPr marL="0" indent="0" algn="ctr">
              <a:buNone/>
            </a:pPr>
            <a:r>
              <a:rPr lang="en-US" sz="2000" b="1" dirty="0">
                <a:solidFill>
                  <a:srgbClr val="FFFFFF"/>
                </a:solidFill>
              </a:rPr>
              <a:t>3</a:t>
            </a:r>
            <a:endParaRPr lang="en-US" sz="2000" dirty="0"/>
          </a:p>
        </p:txBody>
      </p:sp>
      <p:pic>
        <p:nvPicPr>
          <p:cNvPr id="25" name="Image 2" descr="preencoded.png">
            <a:extLst>
              <a:ext uri="{FF2B5EF4-FFF2-40B4-BE49-F238E27FC236}">
                <a16:creationId xmlns:a16="http://schemas.microsoft.com/office/drawing/2014/main" id="{FCD04A4D-422D-038B-7C7C-91DC4D8E42BD}"/>
              </a:ext>
            </a:extLst>
          </p:cNvPr>
          <p:cNvPicPr>
            <a:picLocks noChangeAspect="1"/>
          </p:cNvPicPr>
          <p:nvPr/>
        </p:nvPicPr>
        <p:blipFill>
          <a:blip r:embed="rId4"/>
          <a:stretch>
            <a:fillRect/>
          </a:stretch>
        </p:blipFill>
        <p:spPr>
          <a:xfrm>
            <a:off x="9537551" y="1346796"/>
            <a:ext cx="822960" cy="594360"/>
          </a:xfrm>
          <a:prstGeom prst="rect">
            <a:avLst/>
          </a:prstGeom>
        </p:spPr>
      </p:pic>
      <p:sp>
        <p:nvSpPr>
          <p:cNvPr id="26" name="Text 50">
            <a:extLst>
              <a:ext uri="{FF2B5EF4-FFF2-40B4-BE49-F238E27FC236}">
                <a16:creationId xmlns:a16="http://schemas.microsoft.com/office/drawing/2014/main" id="{FABCC1B2-8785-3F3E-0728-98FE10432AB4}"/>
              </a:ext>
            </a:extLst>
          </p:cNvPr>
          <p:cNvSpPr/>
          <p:nvPr/>
        </p:nvSpPr>
        <p:spPr>
          <a:xfrm>
            <a:off x="8252072" y="1865380"/>
            <a:ext cx="3566160" cy="998073"/>
          </a:xfrm>
          <a:prstGeom prst="rect">
            <a:avLst/>
          </a:prstGeom>
          <a:noFill/>
          <a:ln/>
        </p:spPr>
        <p:txBody>
          <a:bodyPr wrap="square" rtlCol="0" anchor="ctr"/>
          <a:lstStyle/>
          <a:p>
            <a:pPr marL="0" indent="0" algn="ctr">
              <a:buNone/>
            </a:pPr>
            <a:r>
              <a:rPr lang="en-US" sz="2000" b="1" dirty="0">
                <a:solidFill>
                  <a:srgbClr val="E91E8C"/>
                </a:solidFill>
              </a:rPr>
              <a:t>Collaboration Opportunities for mutually accepted matches</a:t>
            </a:r>
            <a:endParaRPr lang="en-US" sz="2000" dirty="0"/>
          </a:p>
        </p:txBody>
      </p:sp>
      <p:sp>
        <p:nvSpPr>
          <p:cNvPr id="27" name="Shape 65">
            <a:extLst>
              <a:ext uri="{FF2B5EF4-FFF2-40B4-BE49-F238E27FC236}">
                <a16:creationId xmlns:a16="http://schemas.microsoft.com/office/drawing/2014/main" id="{FF8DE003-7C2B-2F91-77AF-3CCD983C90B5}"/>
              </a:ext>
            </a:extLst>
          </p:cNvPr>
          <p:cNvSpPr/>
          <p:nvPr/>
        </p:nvSpPr>
        <p:spPr>
          <a:xfrm>
            <a:off x="440271" y="5943052"/>
            <a:ext cx="11335452" cy="777240"/>
          </a:xfrm>
          <a:prstGeom prst="roundRect">
            <a:avLst>
              <a:gd name="adj" fmla="val 11765"/>
            </a:avLst>
          </a:prstGeom>
          <a:solidFill>
            <a:srgbClr val="F8F8FF"/>
          </a:solidFill>
          <a:ln w="12700">
            <a:solidFill>
              <a:srgbClr val="DDDDDD"/>
            </a:solidFill>
            <a:prstDash val="solid"/>
          </a:ln>
        </p:spPr>
        <p:txBody>
          <a:bodyPr/>
          <a:lstStyle/>
          <a:p>
            <a:endParaRPr lang="en-US" sz="1600"/>
          </a:p>
        </p:txBody>
      </p:sp>
      <p:sp>
        <p:nvSpPr>
          <p:cNvPr id="28" name="Text 67">
            <a:extLst>
              <a:ext uri="{FF2B5EF4-FFF2-40B4-BE49-F238E27FC236}">
                <a16:creationId xmlns:a16="http://schemas.microsoft.com/office/drawing/2014/main" id="{73D8F425-5F98-ABEE-B119-B15724B1B2D0}"/>
              </a:ext>
            </a:extLst>
          </p:cNvPr>
          <p:cNvSpPr/>
          <p:nvPr/>
        </p:nvSpPr>
        <p:spPr>
          <a:xfrm>
            <a:off x="2482886" y="6123771"/>
            <a:ext cx="7358538" cy="392147"/>
          </a:xfrm>
          <a:prstGeom prst="rect">
            <a:avLst/>
          </a:prstGeom>
          <a:noFill/>
          <a:ln/>
        </p:spPr>
        <p:txBody>
          <a:bodyPr wrap="square" rtlCol="0" anchor="ctr"/>
          <a:lstStyle/>
          <a:p>
            <a:r>
              <a:rPr lang="en-US" sz="3200" b="1" dirty="0">
                <a:solidFill>
                  <a:srgbClr val="7B2FBE"/>
                </a:solidFill>
              </a:rPr>
              <a:t>https://requirements.raise-science.eu</a:t>
            </a:r>
            <a:endParaRPr lang="en-US" sz="3200" dirty="0"/>
          </a:p>
        </p:txBody>
      </p:sp>
      <p:grpSp>
        <p:nvGrpSpPr>
          <p:cNvPr id="29" name="Group 28">
            <a:extLst>
              <a:ext uri="{FF2B5EF4-FFF2-40B4-BE49-F238E27FC236}">
                <a16:creationId xmlns:a16="http://schemas.microsoft.com/office/drawing/2014/main" id="{02C73662-5CF5-EA94-5150-16BABE2973D5}"/>
              </a:ext>
            </a:extLst>
          </p:cNvPr>
          <p:cNvGrpSpPr/>
          <p:nvPr/>
        </p:nvGrpSpPr>
        <p:grpSpPr>
          <a:xfrm>
            <a:off x="4320927" y="2707024"/>
            <a:ext cx="1511809" cy="781813"/>
            <a:chOff x="4297679" y="2187831"/>
            <a:chExt cx="1511809" cy="781813"/>
          </a:xfrm>
        </p:grpSpPr>
        <p:sp>
          <p:nvSpPr>
            <p:cNvPr id="30" name="Shape 26">
              <a:extLst>
                <a:ext uri="{FF2B5EF4-FFF2-40B4-BE49-F238E27FC236}">
                  <a16:creationId xmlns:a16="http://schemas.microsoft.com/office/drawing/2014/main" id="{53777A11-B7FC-0C1B-FA53-8E6B0F92474C}"/>
                </a:ext>
              </a:extLst>
            </p:cNvPr>
            <p:cNvSpPr/>
            <p:nvPr/>
          </p:nvSpPr>
          <p:spPr>
            <a:xfrm>
              <a:off x="4297679" y="2187831"/>
              <a:ext cx="1511809" cy="781813"/>
            </a:xfrm>
            <a:prstGeom prst="roundRect">
              <a:avLst>
                <a:gd name="adj" fmla="val 12308"/>
              </a:avLst>
            </a:prstGeom>
            <a:solidFill>
              <a:srgbClr val="E0F5F3"/>
            </a:solidFill>
            <a:ln w="19050">
              <a:solidFill>
                <a:srgbClr val="26C6B8"/>
              </a:solidFill>
              <a:prstDash val="solid"/>
            </a:ln>
          </p:spPr>
          <p:txBody>
            <a:bodyPr/>
            <a:lstStyle/>
            <a:p>
              <a:endParaRPr lang="en-US" dirty="0"/>
            </a:p>
          </p:txBody>
        </p:sp>
        <p:sp>
          <p:nvSpPr>
            <p:cNvPr id="31" name="Text 27">
              <a:extLst>
                <a:ext uri="{FF2B5EF4-FFF2-40B4-BE49-F238E27FC236}">
                  <a16:creationId xmlns:a16="http://schemas.microsoft.com/office/drawing/2014/main" id="{32FDFA66-7138-1C29-EC00-1FC9003B4ABD}"/>
                </a:ext>
              </a:extLst>
            </p:cNvPr>
            <p:cNvSpPr/>
            <p:nvPr/>
          </p:nvSpPr>
          <p:spPr>
            <a:xfrm>
              <a:off x="4297680" y="2260984"/>
              <a:ext cx="1371600" cy="320040"/>
            </a:xfrm>
            <a:prstGeom prst="rect">
              <a:avLst/>
            </a:prstGeom>
            <a:noFill/>
            <a:ln/>
          </p:spPr>
          <p:txBody>
            <a:bodyPr wrap="square" rtlCol="0" anchor="ctr"/>
            <a:lstStyle/>
            <a:p>
              <a:pPr marL="0" indent="0" algn="ctr">
                <a:buNone/>
              </a:pPr>
              <a:r>
                <a:rPr lang="en-US" b="1" dirty="0">
                  <a:solidFill>
                    <a:srgbClr val="009688"/>
                  </a:solidFill>
                </a:rPr>
                <a:t>Activity 1</a:t>
              </a:r>
              <a:endParaRPr lang="en-US" dirty="0"/>
            </a:p>
          </p:txBody>
        </p:sp>
        <p:sp>
          <p:nvSpPr>
            <p:cNvPr id="32" name="Text 24">
              <a:extLst>
                <a:ext uri="{FF2B5EF4-FFF2-40B4-BE49-F238E27FC236}">
                  <a16:creationId xmlns:a16="http://schemas.microsoft.com/office/drawing/2014/main" id="{1BAF97C2-4D9B-5FB8-6CC2-F7CE4C63E70C}"/>
                </a:ext>
              </a:extLst>
            </p:cNvPr>
            <p:cNvSpPr/>
            <p:nvPr/>
          </p:nvSpPr>
          <p:spPr>
            <a:xfrm>
              <a:off x="4398264" y="2572568"/>
              <a:ext cx="1182624" cy="283954"/>
            </a:xfrm>
            <a:prstGeom prst="rect">
              <a:avLst/>
            </a:prstGeom>
            <a:noFill/>
            <a:ln/>
          </p:spPr>
          <p:txBody>
            <a:bodyPr wrap="square" rtlCol="0" anchor="ctr"/>
            <a:lstStyle/>
            <a:p>
              <a:pPr marL="0" indent="0" algn="ctr">
                <a:buNone/>
              </a:pPr>
              <a:r>
                <a:rPr lang="en-US" sz="1000" i="1" dirty="0">
                  <a:solidFill>
                    <a:schemeClr val="tx2"/>
                  </a:solidFill>
                </a:rPr>
                <a:t>ex. Co-Creation event with HCPs</a:t>
              </a:r>
              <a:endParaRPr lang="en-US" sz="1000" dirty="0">
                <a:solidFill>
                  <a:schemeClr val="tx2"/>
                </a:solidFill>
              </a:endParaRPr>
            </a:p>
          </p:txBody>
        </p:sp>
      </p:grpSp>
      <p:grpSp>
        <p:nvGrpSpPr>
          <p:cNvPr id="33" name="Group 32">
            <a:extLst>
              <a:ext uri="{FF2B5EF4-FFF2-40B4-BE49-F238E27FC236}">
                <a16:creationId xmlns:a16="http://schemas.microsoft.com/office/drawing/2014/main" id="{499186CC-236C-EE89-CA99-2C131BB3CCA7}"/>
              </a:ext>
            </a:extLst>
          </p:cNvPr>
          <p:cNvGrpSpPr/>
          <p:nvPr/>
        </p:nvGrpSpPr>
        <p:grpSpPr>
          <a:xfrm>
            <a:off x="6424048" y="2707025"/>
            <a:ext cx="1389888" cy="772408"/>
            <a:chOff x="6400800" y="2187832"/>
            <a:chExt cx="1389888" cy="772408"/>
          </a:xfrm>
        </p:grpSpPr>
        <p:sp>
          <p:nvSpPr>
            <p:cNvPr id="34" name="Shape 29">
              <a:extLst>
                <a:ext uri="{FF2B5EF4-FFF2-40B4-BE49-F238E27FC236}">
                  <a16:creationId xmlns:a16="http://schemas.microsoft.com/office/drawing/2014/main" id="{242A923E-17B2-7C57-F6FD-2691F4485513}"/>
                </a:ext>
              </a:extLst>
            </p:cNvPr>
            <p:cNvSpPr/>
            <p:nvPr/>
          </p:nvSpPr>
          <p:spPr>
            <a:xfrm>
              <a:off x="6400800" y="2187832"/>
              <a:ext cx="1389888" cy="772408"/>
            </a:xfrm>
            <a:prstGeom prst="roundRect">
              <a:avLst>
                <a:gd name="adj" fmla="val 12308"/>
              </a:avLst>
            </a:prstGeom>
            <a:solidFill>
              <a:srgbClr val="FCE4F3"/>
            </a:solidFill>
            <a:ln w="19050">
              <a:solidFill>
                <a:srgbClr val="EC407A"/>
              </a:solidFill>
              <a:prstDash val="solid"/>
            </a:ln>
          </p:spPr>
          <p:txBody>
            <a:bodyPr/>
            <a:lstStyle/>
            <a:p>
              <a:endParaRPr lang="en-US"/>
            </a:p>
          </p:txBody>
        </p:sp>
        <p:sp>
          <p:nvSpPr>
            <p:cNvPr id="35" name="Text 30">
              <a:extLst>
                <a:ext uri="{FF2B5EF4-FFF2-40B4-BE49-F238E27FC236}">
                  <a16:creationId xmlns:a16="http://schemas.microsoft.com/office/drawing/2014/main" id="{6163C84C-9592-C0DA-EA4D-FEDC6D76B69B}"/>
                </a:ext>
              </a:extLst>
            </p:cNvPr>
            <p:cNvSpPr/>
            <p:nvPr/>
          </p:nvSpPr>
          <p:spPr>
            <a:xfrm>
              <a:off x="6400800" y="2260724"/>
              <a:ext cx="1371600" cy="320040"/>
            </a:xfrm>
            <a:prstGeom prst="rect">
              <a:avLst/>
            </a:prstGeom>
            <a:noFill/>
            <a:ln/>
          </p:spPr>
          <p:txBody>
            <a:bodyPr wrap="square" rtlCol="0" anchor="ctr"/>
            <a:lstStyle/>
            <a:p>
              <a:pPr marL="0" indent="0" algn="ctr">
                <a:buNone/>
              </a:pPr>
              <a:r>
                <a:rPr lang="en-US" b="1" dirty="0">
                  <a:solidFill>
                    <a:srgbClr val="E91E8C"/>
                  </a:solidFill>
                </a:rPr>
                <a:t>Activity 2</a:t>
              </a:r>
              <a:endParaRPr lang="en-US" dirty="0"/>
            </a:p>
          </p:txBody>
        </p:sp>
        <p:sp>
          <p:nvSpPr>
            <p:cNvPr id="36" name="Text 24">
              <a:extLst>
                <a:ext uri="{FF2B5EF4-FFF2-40B4-BE49-F238E27FC236}">
                  <a16:creationId xmlns:a16="http://schemas.microsoft.com/office/drawing/2014/main" id="{3C0F8B9D-E444-43B6-2227-0BC1AC5C7A28}"/>
                </a:ext>
              </a:extLst>
            </p:cNvPr>
            <p:cNvSpPr/>
            <p:nvPr/>
          </p:nvSpPr>
          <p:spPr>
            <a:xfrm>
              <a:off x="6493735" y="2578737"/>
              <a:ext cx="1182624" cy="283954"/>
            </a:xfrm>
            <a:prstGeom prst="rect">
              <a:avLst/>
            </a:prstGeom>
            <a:noFill/>
            <a:ln/>
          </p:spPr>
          <p:txBody>
            <a:bodyPr wrap="square" rtlCol="0" anchor="ctr"/>
            <a:lstStyle/>
            <a:p>
              <a:pPr marL="0" indent="0" algn="ctr">
                <a:buNone/>
              </a:pPr>
              <a:r>
                <a:rPr lang="en-US" sz="1000" i="1" dirty="0">
                  <a:solidFill>
                    <a:schemeClr val="tx2"/>
                  </a:solidFill>
                </a:rPr>
                <a:t>ex. Co-Creation event with patients</a:t>
              </a:r>
              <a:endParaRPr lang="en-US" sz="1000" dirty="0">
                <a:solidFill>
                  <a:schemeClr val="tx2"/>
                </a:solidFill>
              </a:endParaRPr>
            </a:p>
          </p:txBody>
        </p:sp>
      </p:grpSp>
      <p:grpSp>
        <p:nvGrpSpPr>
          <p:cNvPr id="37" name="Group 36">
            <a:extLst>
              <a:ext uri="{FF2B5EF4-FFF2-40B4-BE49-F238E27FC236}">
                <a16:creationId xmlns:a16="http://schemas.microsoft.com/office/drawing/2014/main" id="{DEE8B873-7B40-AC8E-9DD6-BFF39E50705D}"/>
              </a:ext>
            </a:extLst>
          </p:cNvPr>
          <p:cNvGrpSpPr/>
          <p:nvPr/>
        </p:nvGrpSpPr>
        <p:grpSpPr>
          <a:xfrm>
            <a:off x="4320928" y="4007371"/>
            <a:ext cx="1533144" cy="707213"/>
            <a:chOff x="4297680" y="3488178"/>
            <a:chExt cx="1533144" cy="707213"/>
          </a:xfrm>
        </p:grpSpPr>
        <p:sp>
          <p:nvSpPr>
            <p:cNvPr id="38" name="Shape 35">
              <a:extLst>
                <a:ext uri="{FF2B5EF4-FFF2-40B4-BE49-F238E27FC236}">
                  <a16:creationId xmlns:a16="http://schemas.microsoft.com/office/drawing/2014/main" id="{2867C9E8-DC68-353C-43CE-8FF1A58EC238}"/>
                </a:ext>
              </a:extLst>
            </p:cNvPr>
            <p:cNvSpPr/>
            <p:nvPr/>
          </p:nvSpPr>
          <p:spPr>
            <a:xfrm>
              <a:off x="4297680" y="3488178"/>
              <a:ext cx="1533144" cy="707213"/>
            </a:xfrm>
            <a:prstGeom prst="roundRect">
              <a:avLst>
                <a:gd name="adj" fmla="val 12308"/>
              </a:avLst>
            </a:prstGeom>
            <a:solidFill>
              <a:srgbClr val="E0F5F3"/>
            </a:solidFill>
            <a:ln w="19050">
              <a:solidFill>
                <a:srgbClr val="26C6B8"/>
              </a:solidFill>
              <a:prstDash val="solid"/>
            </a:ln>
          </p:spPr>
          <p:txBody>
            <a:bodyPr/>
            <a:lstStyle/>
            <a:p>
              <a:endParaRPr lang="en-US"/>
            </a:p>
          </p:txBody>
        </p:sp>
        <p:sp>
          <p:nvSpPr>
            <p:cNvPr id="39" name="Text 36">
              <a:extLst>
                <a:ext uri="{FF2B5EF4-FFF2-40B4-BE49-F238E27FC236}">
                  <a16:creationId xmlns:a16="http://schemas.microsoft.com/office/drawing/2014/main" id="{53A4CB68-168C-D7B7-AEE9-72CB3CDA71B4}"/>
                </a:ext>
              </a:extLst>
            </p:cNvPr>
            <p:cNvSpPr/>
            <p:nvPr/>
          </p:nvSpPr>
          <p:spPr>
            <a:xfrm>
              <a:off x="4372642" y="3552098"/>
              <a:ext cx="1371600" cy="320040"/>
            </a:xfrm>
            <a:prstGeom prst="rect">
              <a:avLst/>
            </a:prstGeom>
            <a:noFill/>
            <a:ln/>
          </p:spPr>
          <p:txBody>
            <a:bodyPr wrap="square" rtlCol="0" anchor="ctr"/>
            <a:lstStyle/>
            <a:p>
              <a:pPr marL="0" indent="0" algn="ctr">
                <a:buNone/>
              </a:pPr>
              <a:r>
                <a:rPr lang="en-US" b="1" dirty="0">
                  <a:solidFill>
                    <a:srgbClr val="009688"/>
                  </a:solidFill>
                </a:rPr>
                <a:t>Activity 3</a:t>
              </a:r>
              <a:endParaRPr lang="en-US" dirty="0"/>
            </a:p>
          </p:txBody>
        </p:sp>
        <p:sp>
          <p:nvSpPr>
            <p:cNvPr id="40" name="Text 24">
              <a:extLst>
                <a:ext uri="{FF2B5EF4-FFF2-40B4-BE49-F238E27FC236}">
                  <a16:creationId xmlns:a16="http://schemas.microsoft.com/office/drawing/2014/main" id="{29AACA9D-8F8D-80B5-D0B2-EFD2D1733C78}"/>
                </a:ext>
              </a:extLst>
            </p:cNvPr>
            <p:cNvSpPr/>
            <p:nvPr/>
          </p:nvSpPr>
          <p:spPr>
            <a:xfrm>
              <a:off x="4462271" y="3844921"/>
              <a:ext cx="1182624" cy="283954"/>
            </a:xfrm>
            <a:prstGeom prst="rect">
              <a:avLst/>
            </a:prstGeom>
            <a:noFill/>
            <a:ln/>
          </p:spPr>
          <p:txBody>
            <a:bodyPr wrap="square" rtlCol="0" anchor="ctr"/>
            <a:lstStyle/>
            <a:p>
              <a:pPr marL="0" indent="0" algn="ctr">
                <a:buNone/>
              </a:pPr>
              <a:r>
                <a:rPr lang="en-US" sz="1000" i="1" dirty="0">
                  <a:solidFill>
                    <a:schemeClr val="tx2"/>
                  </a:solidFill>
                </a:rPr>
                <a:t>ex. Hackathon within a university</a:t>
              </a:r>
              <a:endParaRPr lang="en-US" sz="1000" dirty="0">
                <a:solidFill>
                  <a:schemeClr val="tx2"/>
                </a:solidFill>
              </a:endParaRPr>
            </a:p>
          </p:txBody>
        </p:sp>
      </p:grpSp>
      <p:grpSp>
        <p:nvGrpSpPr>
          <p:cNvPr id="41" name="Group 40">
            <a:extLst>
              <a:ext uri="{FF2B5EF4-FFF2-40B4-BE49-F238E27FC236}">
                <a16:creationId xmlns:a16="http://schemas.microsoft.com/office/drawing/2014/main" id="{C4755207-6838-9DFE-09D9-37CDF8C92831}"/>
              </a:ext>
            </a:extLst>
          </p:cNvPr>
          <p:cNvGrpSpPr/>
          <p:nvPr/>
        </p:nvGrpSpPr>
        <p:grpSpPr>
          <a:xfrm>
            <a:off x="6422494" y="4011619"/>
            <a:ext cx="1446306" cy="729945"/>
            <a:chOff x="6399246" y="3492426"/>
            <a:chExt cx="1446306" cy="729945"/>
          </a:xfrm>
        </p:grpSpPr>
        <p:sp>
          <p:nvSpPr>
            <p:cNvPr id="42" name="Shape 38">
              <a:extLst>
                <a:ext uri="{FF2B5EF4-FFF2-40B4-BE49-F238E27FC236}">
                  <a16:creationId xmlns:a16="http://schemas.microsoft.com/office/drawing/2014/main" id="{BAA87F65-635B-BEF7-88FA-6B3B227A479E}"/>
                </a:ext>
              </a:extLst>
            </p:cNvPr>
            <p:cNvSpPr/>
            <p:nvPr/>
          </p:nvSpPr>
          <p:spPr>
            <a:xfrm>
              <a:off x="6399246" y="3492426"/>
              <a:ext cx="1446306" cy="729945"/>
            </a:xfrm>
            <a:prstGeom prst="roundRect">
              <a:avLst>
                <a:gd name="adj" fmla="val 12308"/>
              </a:avLst>
            </a:prstGeom>
            <a:solidFill>
              <a:srgbClr val="FCE4F3"/>
            </a:solidFill>
            <a:ln w="19050">
              <a:solidFill>
                <a:srgbClr val="EC407A"/>
              </a:solidFill>
              <a:prstDash val="solid"/>
            </a:ln>
          </p:spPr>
          <p:txBody>
            <a:bodyPr/>
            <a:lstStyle/>
            <a:p>
              <a:endParaRPr lang="en-US"/>
            </a:p>
          </p:txBody>
        </p:sp>
        <p:sp>
          <p:nvSpPr>
            <p:cNvPr id="43" name="Text 39">
              <a:extLst>
                <a:ext uri="{FF2B5EF4-FFF2-40B4-BE49-F238E27FC236}">
                  <a16:creationId xmlns:a16="http://schemas.microsoft.com/office/drawing/2014/main" id="{7C805990-166E-734C-3CF0-EA2AAE9729C1}"/>
                </a:ext>
              </a:extLst>
            </p:cNvPr>
            <p:cNvSpPr/>
            <p:nvPr/>
          </p:nvSpPr>
          <p:spPr>
            <a:xfrm>
              <a:off x="6419088" y="3558268"/>
              <a:ext cx="1371600" cy="320040"/>
            </a:xfrm>
            <a:prstGeom prst="rect">
              <a:avLst/>
            </a:prstGeom>
            <a:noFill/>
            <a:ln/>
          </p:spPr>
          <p:txBody>
            <a:bodyPr wrap="square" rtlCol="0" anchor="ctr"/>
            <a:lstStyle/>
            <a:p>
              <a:pPr marL="0" indent="0" algn="ctr">
                <a:buNone/>
              </a:pPr>
              <a:r>
                <a:rPr lang="en-US" b="1" dirty="0">
                  <a:solidFill>
                    <a:srgbClr val="E91E8C"/>
                  </a:solidFill>
                </a:rPr>
                <a:t>Activity 4</a:t>
              </a:r>
              <a:endParaRPr lang="en-US" dirty="0"/>
            </a:p>
          </p:txBody>
        </p:sp>
        <p:sp>
          <p:nvSpPr>
            <p:cNvPr id="44" name="Text 24">
              <a:extLst>
                <a:ext uri="{FF2B5EF4-FFF2-40B4-BE49-F238E27FC236}">
                  <a16:creationId xmlns:a16="http://schemas.microsoft.com/office/drawing/2014/main" id="{47944FE2-B64A-730D-7C46-9B00C3583D98}"/>
                </a:ext>
              </a:extLst>
            </p:cNvPr>
            <p:cNvSpPr/>
            <p:nvPr/>
          </p:nvSpPr>
          <p:spPr>
            <a:xfrm>
              <a:off x="6531087" y="3849175"/>
              <a:ext cx="1182624" cy="283954"/>
            </a:xfrm>
            <a:prstGeom prst="rect">
              <a:avLst/>
            </a:prstGeom>
            <a:noFill/>
            <a:ln/>
          </p:spPr>
          <p:txBody>
            <a:bodyPr wrap="square" rtlCol="0" anchor="ctr"/>
            <a:lstStyle/>
            <a:p>
              <a:pPr marL="0" indent="0" algn="ctr">
                <a:buNone/>
              </a:pPr>
              <a:r>
                <a:rPr lang="en-US" sz="1000" i="1" dirty="0">
                  <a:solidFill>
                    <a:schemeClr val="tx2"/>
                  </a:solidFill>
                </a:rPr>
                <a:t>ex. </a:t>
              </a:r>
              <a:r>
                <a:rPr lang="en-US" sz="1000" i="1" dirty="0" err="1">
                  <a:solidFill>
                    <a:schemeClr val="tx2"/>
                  </a:solidFill>
                </a:rPr>
                <a:t>Datathon</a:t>
              </a:r>
              <a:r>
                <a:rPr lang="en-US" sz="1000" i="1" dirty="0">
                  <a:solidFill>
                    <a:schemeClr val="tx2"/>
                  </a:solidFill>
                </a:rPr>
                <a:t> within a university</a:t>
              </a:r>
              <a:endParaRPr lang="en-US" sz="1000" dirty="0">
                <a:solidFill>
                  <a:schemeClr val="tx2"/>
                </a:solidFill>
              </a:endParaRPr>
            </a:p>
          </p:txBody>
        </p:sp>
      </p:grpSp>
      <p:sp>
        <p:nvSpPr>
          <p:cNvPr id="45" name="Shape 26">
            <a:extLst>
              <a:ext uri="{FF2B5EF4-FFF2-40B4-BE49-F238E27FC236}">
                <a16:creationId xmlns:a16="http://schemas.microsoft.com/office/drawing/2014/main" id="{CB2E8C61-87C4-9E19-9A24-85733A75B596}"/>
              </a:ext>
            </a:extLst>
          </p:cNvPr>
          <p:cNvSpPr/>
          <p:nvPr/>
        </p:nvSpPr>
        <p:spPr>
          <a:xfrm>
            <a:off x="8762333" y="3007308"/>
            <a:ext cx="1511809" cy="781813"/>
          </a:xfrm>
          <a:prstGeom prst="roundRect">
            <a:avLst>
              <a:gd name="adj" fmla="val 12308"/>
            </a:avLst>
          </a:prstGeom>
          <a:solidFill>
            <a:srgbClr val="E0F5F3"/>
          </a:solidFill>
          <a:ln w="19050">
            <a:solidFill>
              <a:srgbClr val="26C6B8"/>
            </a:solidFill>
            <a:prstDash val="solid"/>
          </a:ln>
        </p:spPr>
        <p:txBody>
          <a:bodyPr/>
          <a:lstStyle/>
          <a:p>
            <a:endParaRPr lang="en-US" dirty="0"/>
          </a:p>
        </p:txBody>
      </p:sp>
      <p:sp>
        <p:nvSpPr>
          <p:cNvPr id="46" name="Text 27">
            <a:extLst>
              <a:ext uri="{FF2B5EF4-FFF2-40B4-BE49-F238E27FC236}">
                <a16:creationId xmlns:a16="http://schemas.microsoft.com/office/drawing/2014/main" id="{CBFCD06F-B86C-B206-E169-712373112E33}"/>
              </a:ext>
            </a:extLst>
          </p:cNvPr>
          <p:cNvSpPr/>
          <p:nvPr/>
        </p:nvSpPr>
        <p:spPr>
          <a:xfrm>
            <a:off x="8831403" y="3072005"/>
            <a:ext cx="1371600" cy="320040"/>
          </a:xfrm>
          <a:prstGeom prst="rect">
            <a:avLst/>
          </a:prstGeom>
          <a:noFill/>
          <a:ln/>
        </p:spPr>
        <p:txBody>
          <a:bodyPr wrap="square" rtlCol="0" anchor="ctr"/>
          <a:lstStyle/>
          <a:p>
            <a:pPr marL="0" indent="0" algn="ctr">
              <a:buNone/>
            </a:pPr>
            <a:r>
              <a:rPr lang="en-US" b="1" dirty="0">
                <a:solidFill>
                  <a:srgbClr val="009688"/>
                </a:solidFill>
              </a:rPr>
              <a:t>Activity 1</a:t>
            </a:r>
            <a:endParaRPr lang="en-US" dirty="0"/>
          </a:p>
        </p:txBody>
      </p:sp>
      <p:sp>
        <p:nvSpPr>
          <p:cNvPr id="47" name="Text 24">
            <a:extLst>
              <a:ext uri="{FF2B5EF4-FFF2-40B4-BE49-F238E27FC236}">
                <a16:creationId xmlns:a16="http://schemas.microsoft.com/office/drawing/2014/main" id="{678135C6-F8A1-BDA2-E6C8-9A9041D88E5C}"/>
              </a:ext>
            </a:extLst>
          </p:cNvPr>
          <p:cNvSpPr/>
          <p:nvPr/>
        </p:nvSpPr>
        <p:spPr>
          <a:xfrm>
            <a:off x="8941735" y="3400763"/>
            <a:ext cx="1182624" cy="283954"/>
          </a:xfrm>
          <a:prstGeom prst="rect">
            <a:avLst/>
          </a:prstGeom>
          <a:noFill/>
          <a:ln/>
        </p:spPr>
        <p:txBody>
          <a:bodyPr wrap="square" rtlCol="0" anchor="ctr"/>
          <a:lstStyle/>
          <a:p>
            <a:pPr marL="0" indent="0" algn="ctr">
              <a:buNone/>
            </a:pPr>
            <a:r>
              <a:rPr lang="en-US" sz="1000" i="1" dirty="0">
                <a:solidFill>
                  <a:schemeClr val="tx2"/>
                </a:solidFill>
              </a:rPr>
              <a:t>ex. Co-Creation event with HCPs</a:t>
            </a:r>
            <a:endParaRPr lang="en-US" sz="1000" dirty="0">
              <a:solidFill>
                <a:schemeClr val="tx2"/>
              </a:solidFill>
            </a:endParaRPr>
          </a:p>
        </p:txBody>
      </p:sp>
      <p:sp>
        <p:nvSpPr>
          <p:cNvPr id="48" name="Shape 29">
            <a:extLst>
              <a:ext uri="{FF2B5EF4-FFF2-40B4-BE49-F238E27FC236}">
                <a16:creationId xmlns:a16="http://schemas.microsoft.com/office/drawing/2014/main" id="{82FB69FD-7038-5E66-07E3-2CED10779448}"/>
              </a:ext>
            </a:extLst>
          </p:cNvPr>
          <p:cNvSpPr/>
          <p:nvPr/>
        </p:nvSpPr>
        <p:spPr>
          <a:xfrm>
            <a:off x="10240959" y="3020290"/>
            <a:ext cx="1389888" cy="772408"/>
          </a:xfrm>
          <a:prstGeom prst="roundRect">
            <a:avLst>
              <a:gd name="adj" fmla="val 12308"/>
            </a:avLst>
          </a:prstGeom>
          <a:solidFill>
            <a:srgbClr val="FCE4F3">
              <a:alpha val="50196"/>
            </a:srgbClr>
          </a:solidFill>
          <a:ln w="19050">
            <a:solidFill>
              <a:srgbClr val="EC407A"/>
            </a:solidFill>
            <a:prstDash val="solid"/>
          </a:ln>
        </p:spPr>
        <p:txBody>
          <a:bodyPr/>
          <a:lstStyle/>
          <a:p>
            <a:endParaRPr lang="en-US"/>
          </a:p>
        </p:txBody>
      </p:sp>
      <p:sp>
        <p:nvSpPr>
          <p:cNvPr id="49" name="Text 30">
            <a:extLst>
              <a:ext uri="{FF2B5EF4-FFF2-40B4-BE49-F238E27FC236}">
                <a16:creationId xmlns:a16="http://schemas.microsoft.com/office/drawing/2014/main" id="{98F5696A-7332-0538-B5A4-659B78C29FC6}"/>
              </a:ext>
            </a:extLst>
          </p:cNvPr>
          <p:cNvSpPr/>
          <p:nvPr/>
        </p:nvSpPr>
        <p:spPr>
          <a:xfrm>
            <a:off x="10259247" y="3109053"/>
            <a:ext cx="1371600" cy="320040"/>
          </a:xfrm>
          <a:prstGeom prst="rect">
            <a:avLst/>
          </a:prstGeom>
          <a:noFill/>
          <a:ln/>
        </p:spPr>
        <p:txBody>
          <a:bodyPr wrap="square" rtlCol="0" anchor="ctr"/>
          <a:lstStyle/>
          <a:p>
            <a:pPr marL="0" indent="0" algn="ctr">
              <a:buNone/>
            </a:pPr>
            <a:r>
              <a:rPr lang="en-US" b="1" dirty="0">
                <a:solidFill>
                  <a:srgbClr val="E91E8C"/>
                </a:solidFill>
              </a:rPr>
              <a:t>Activity 2</a:t>
            </a:r>
            <a:endParaRPr lang="en-US" dirty="0"/>
          </a:p>
        </p:txBody>
      </p:sp>
      <p:sp>
        <p:nvSpPr>
          <p:cNvPr id="50" name="Text 24">
            <a:extLst>
              <a:ext uri="{FF2B5EF4-FFF2-40B4-BE49-F238E27FC236}">
                <a16:creationId xmlns:a16="http://schemas.microsoft.com/office/drawing/2014/main" id="{EA5F38D5-0E21-FB77-5FDA-BA838F8AADB1}"/>
              </a:ext>
            </a:extLst>
          </p:cNvPr>
          <p:cNvSpPr/>
          <p:nvPr/>
        </p:nvSpPr>
        <p:spPr>
          <a:xfrm>
            <a:off x="10352182" y="3427066"/>
            <a:ext cx="1182624" cy="283954"/>
          </a:xfrm>
          <a:prstGeom prst="rect">
            <a:avLst/>
          </a:prstGeom>
          <a:noFill/>
          <a:ln/>
        </p:spPr>
        <p:txBody>
          <a:bodyPr wrap="square" rtlCol="0" anchor="ctr"/>
          <a:lstStyle/>
          <a:p>
            <a:pPr marL="0" indent="0" algn="ctr">
              <a:buNone/>
            </a:pPr>
            <a:r>
              <a:rPr lang="en-US" sz="1000" i="1" dirty="0">
                <a:solidFill>
                  <a:schemeClr val="tx2"/>
                </a:solidFill>
              </a:rPr>
              <a:t>ex. Co-Creation event with patients</a:t>
            </a:r>
            <a:endParaRPr lang="en-US" sz="1000" dirty="0">
              <a:solidFill>
                <a:schemeClr val="tx2"/>
              </a:solidFill>
            </a:endParaRPr>
          </a:p>
        </p:txBody>
      </p:sp>
      <p:grpSp>
        <p:nvGrpSpPr>
          <p:cNvPr id="51" name="Group 50">
            <a:extLst>
              <a:ext uri="{FF2B5EF4-FFF2-40B4-BE49-F238E27FC236}">
                <a16:creationId xmlns:a16="http://schemas.microsoft.com/office/drawing/2014/main" id="{CDACD703-4583-EF23-D5FD-F572ADC0551F}"/>
              </a:ext>
            </a:extLst>
          </p:cNvPr>
          <p:cNvGrpSpPr/>
          <p:nvPr/>
        </p:nvGrpSpPr>
        <p:grpSpPr>
          <a:xfrm>
            <a:off x="9579198" y="3743836"/>
            <a:ext cx="1389888" cy="799235"/>
            <a:chOff x="9470710" y="2916079"/>
            <a:chExt cx="1389888" cy="799235"/>
          </a:xfrm>
        </p:grpSpPr>
        <p:sp>
          <p:nvSpPr>
            <p:cNvPr id="52" name="Shape 60">
              <a:extLst>
                <a:ext uri="{FF2B5EF4-FFF2-40B4-BE49-F238E27FC236}">
                  <a16:creationId xmlns:a16="http://schemas.microsoft.com/office/drawing/2014/main" id="{055F435F-8241-382C-1B9B-AF7F15D01B18}"/>
                </a:ext>
              </a:extLst>
            </p:cNvPr>
            <p:cNvSpPr/>
            <p:nvPr/>
          </p:nvSpPr>
          <p:spPr>
            <a:xfrm>
              <a:off x="9642347" y="2916079"/>
              <a:ext cx="1011878" cy="799235"/>
            </a:xfrm>
            <a:prstGeom prst="roundRect">
              <a:avLst/>
            </a:prstGeom>
            <a:solidFill>
              <a:srgbClr val="EDE7F6"/>
            </a:solidFill>
            <a:ln w="25400">
              <a:solidFill>
                <a:srgbClr val="7B2FBE"/>
              </a:solidFill>
              <a:prstDash val="solid"/>
            </a:ln>
          </p:spPr>
          <p:txBody>
            <a:bodyPr/>
            <a:lstStyle/>
            <a:p>
              <a:endParaRPr lang="en-US"/>
            </a:p>
          </p:txBody>
        </p:sp>
        <p:sp>
          <p:nvSpPr>
            <p:cNvPr id="53" name="Text 27">
              <a:extLst>
                <a:ext uri="{FF2B5EF4-FFF2-40B4-BE49-F238E27FC236}">
                  <a16:creationId xmlns:a16="http://schemas.microsoft.com/office/drawing/2014/main" id="{50E1B670-9978-0A68-B06F-3E3D90D5F4EE}"/>
                </a:ext>
              </a:extLst>
            </p:cNvPr>
            <p:cNvSpPr/>
            <p:nvPr/>
          </p:nvSpPr>
          <p:spPr>
            <a:xfrm>
              <a:off x="9470710" y="3121778"/>
              <a:ext cx="1389888" cy="358214"/>
            </a:xfrm>
            <a:prstGeom prst="rect">
              <a:avLst/>
            </a:prstGeom>
            <a:noFill/>
            <a:ln/>
          </p:spPr>
          <p:txBody>
            <a:bodyPr wrap="square" rtlCol="0" anchor="ctr"/>
            <a:lstStyle/>
            <a:p>
              <a:pPr algn="ctr"/>
              <a:r>
                <a:rPr lang="en-US" b="1" dirty="0">
                  <a:solidFill>
                    <a:srgbClr val="7B2FBE"/>
                  </a:solidFill>
                </a:rPr>
                <a:t>Joint Activity</a:t>
              </a:r>
              <a:endParaRPr lang="en-US" dirty="0"/>
            </a:p>
          </p:txBody>
        </p:sp>
      </p:grpSp>
      <p:grpSp>
        <p:nvGrpSpPr>
          <p:cNvPr id="54" name="Group 53">
            <a:extLst>
              <a:ext uri="{FF2B5EF4-FFF2-40B4-BE49-F238E27FC236}">
                <a16:creationId xmlns:a16="http://schemas.microsoft.com/office/drawing/2014/main" id="{80D6EE56-D163-A78C-9E2C-8A4508807403}"/>
              </a:ext>
            </a:extLst>
          </p:cNvPr>
          <p:cNvGrpSpPr/>
          <p:nvPr/>
        </p:nvGrpSpPr>
        <p:grpSpPr>
          <a:xfrm>
            <a:off x="514058" y="3260479"/>
            <a:ext cx="1511809" cy="781813"/>
            <a:chOff x="4297679" y="2187831"/>
            <a:chExt cx="1511809" cy="781813"/>
          </a:xfrm>
        </p:grpSpPr>
        <p:sp>
          <p:nvSpPr>
            <p:cNvPr id="55" name="Shape 26">
              <a:extLst>
                <a:ext uri="{FF2B5EF4-FFF2-40B4-BE49-F238E27FC236}">
                  <a16:creationId xmlns:a16="http://schemas.microsoft.com/office/drawing/2014/main" id="{223B9C8C-88E7-D083-9FC6-524EBE2D9A58}"/>
                </a:ext>
              </a:extLst>
            </p:cNvPr>
            <p:cNvSpPr/>
            <p:nvPr/>
          </p:nvSpPr>
          <p:spPr>
            <a:xfrm>
              <a:off x="4297679" y="2187831"/>
              <a:ext cx="1511809" cy="781813"/>
            </a:xfrm>
            <a:prstGeom prst="roundRect">
              <a:avLst>
                <a:gd name="adj" fmla="val 12308"/>
              </a:avLst>
            </a:prstGeom>
            <a:solidFill>
              <a:srgbClr val="E0F5F3"/>
            </a:solidFill>
            <a:ln w="19050">
              <a:solidFill>
                <a:srgbClr val="26C6B8"/>
              </a:solidFill>
              <a:prstDash val="solid"/>
            </a:ln>
          </p:spPr>
          <p:txBody>
            <a:bodyPr/>
            <a:lstStyle/>
            <a:p>
              <a:endParaRPr lang="en-US" dirty="0"/>
            </a:p>
          </p:txBody>
        </p:sp>
        <p:sp>
          <p:nvSpPr>
            <p:cNvPr id="56" name="Text 27">
              <a:extLst>
                <a:ext uri="{FF2B5EF4-FFF2-40B4-BE49-F238E27FC236}">
                  <a16:creationId xmlns:a16="http://schemas.microsoft.com/office/drawing/2014/main" id="{B3FDA270-62AF-C272-E503-851EEA267276}"/>
                </a:ext>
              </a:extLst>
            </p:cNvPr>
            <p:cNvSpPr/>
            <p:nvPr/>
          </p:nvSpPr>
          <p:spPr>
            <a:xfrm>
              <a:off x="4297680" y="2260984"/>
              <a:ext cx="1371600" cy="320040"/>
            </a:xfrm>
            <a:prstGeom prst="rect">
              <a:avLst/>
            </a:prstGeom>
            <a:noFill/>
            <a:ln/>
          </p:spPr>
          <p:txBody>
            <a:bodyPr wrap="square" rtlCol="0" anchor="ctr"/>
            <a:lstStyle/>
            <a:p>
              <a:pPr marL="0" indent="0" algn="ctr">
                <a:buNone/>
              </a:pPr>
              <a:r>
                <a:rPr lang="en-US" b="1" dirty="0">
                  <a:solidFill>
                    <a:srgbClr val="009688"/>
                  </a:solidFill>
                </a:rPr>
                <a:t>Activity 1</a:t>
              </a:r>
              <a:endParaRPr lang="en-US" dirty="0"/>
            </a:p>
          </p:txBody>
        </p:sp>
        <p:sp>
          <p:nvSpPr>
            <p:cNvPr id="57" name="Text 24">
              <a:extLst>
                <a:ext uri="{FF2B5EF4-FFF2-40B4-BE49-F238E27FC236}">
                  <a16:creationId xmlns:a16="http://schemas.microsoft.com/office/drawing/2014/main" id="{DF09B614-2026-4535-4215-32DCA0314134}"/>
                </a:ext>
              </a:extLst>
            </p:cNvPr>
            <p:cNvSpPr/>
            <p:nvPr/>
          </p:nvSpPr>
          <p:spPr>
            <a:xfrm>
              <a:off x="4398264" y="2572568"/>
              <a:ext cx="1182624" cy="283954"/>
            </a:xfrm>
            <a:prstGeom prst="rect">
              <a:avLst/>
            </a:prstGeom>
            <a:noFill/>
            <a:ln/>
          </p:spPr>
          <p:txBody>
            <a:bodyPr wrap="square" rtlCol="0" anchor="ctr"/>
            <a:lstStyle/>
            <a:p>
              <a:pPr marL="0" indent="0" algn="ctr">
                <a:buNone/>
              </a:pPr>
              <a:r>
                <a:rPr lang="en-US" sz="1000" i="1" dirty="0">
                  <a:solidFill>
                    <a:schemeClr val="tx2"/>
                  </a:solidFill>
                </a:rPr>
                <a:t>ex. Co-Creation event with HCPs</a:t>
              </a:r>
              <a:endParaRPr lang="en-US" sz="1000" dirty="0">
                <a:solidFill>
                  <a:schemeClr val="tx2"/>
                </a:solidFill>
              </a:endParaRPr>
            </a:p>
          </p:txBody>
        </p:sp>
      </p:grpSp>
      <p:grpSp>
        <p:nvGrpSpPr>
          <p:cNvPr id="58" name="Group 57">
            <a:extLst>
              <a:ext uri="{FF2B5EF4-FFF2-40B4-BE49-F238E27FC236}">
                <a16:creationId xmlns:a16="http://schemas.microsoft.com/office/drawing/2014/main" id="{48638AE1-C9AD-4267-2D15-BD512EFABA6C}"/>
              </a:ext>
            </a:extLst>
          </p:cNvPr>
          <p:cNvGrpSpPr/>
          <p:nvPr/>
        </p:nvGrpSpPr>
        <p:grpSpPr>
          <a:xfrm>
            <a:off x="343288" y="4378276"/>
            <a:ext cx="1389888" cy="772408"/>
            <a:chOff x="6400800" y="2187832"/>
            <a:chExt cx="1389888" cy="772408"/>
          </a:xfrm>
        </p:grpSpPr>
        <p:sp>
          <p:nvSpPr>
            <p:cNvPr id="59" name="Shape 29">
              <a:extLst>
                <a:ext uri="{FF2B5EF4-FFF2-40B4-BE49-F238E27FC236}">
                  <a16:creationId xmlns:a16="http://schemas.microsoft.com/office/drawing/2014/main" id="{C028D8C3-457F-CD04-0FD5-9DFC536B77FA}"/>
                </a:ext>
              </a:extLst>
            </p:cNvPr>
            <p:cNvSpPr/>
            <p:nvPr/>
          </p:nvSpPr>
          <p:spPr>
            <a:xfrm>
              <a:off x="6400800" y="2187832"/>
              <a:ext cx="1389888" cy="772408"/>
            </a:xfrm>
            <a:prstGeom prst="roundRect">
              <a:avLst>
                <a:gd name="adj" fmla="val 12308"/>
              </a:avLst>
            </a:prstGeom>
            <a:solidFill>
              <a:srgbClr val="FCE4F3"/>
            </a:solidFill>
            <a:ln w="19050">
              <a:solidFill>
                <a:srgbClr val="EC407A"/>
              </a:solidFill>
              <a:prstDash val="solid"/>
            </a:ln>
          </p:spPr>
          <p:txBody>
            <a:bodyPr/>
            <a:lstStyle/>
            <a:p>
              <a:endParaRPr lang="en-US"/>
            </a:p>
          </p:txBody>
        </p:sp>
        <p:sp>
          <p:nvSpPr>
            <p:cNvPr id="60" name="Text 30">
              <a:extLst>
                <a:ext uri="{FF2B5EF4-FFF2-40B4-BE49-F238E27FC236}">
                  <a16:creationId xmlns:a16="http://schemas.microsoft.com/office/drawing/2014/main" id="{BDCB9A46-D329-65B6-4BEC-75E68F714B55}"/>
                </a:ext>
              </a:extLst>
            </p:cNvPr>
            <p:cNvSpPr/>
            <p:nvPr/>
          </p:nvSpPr>
          <p:spPr>
            <a:xfrm>
              <a:off x="6400800" y="2260724"/>
              <a:ext cx="1371600" cy="320040"/>
            </a:xfrm>
            <a:prstGeom prst="rect">
              <a:avLst/>
            </a:prstGeom>
            <a:noFill/>
            <a:ln/>
          </p:spPr>
          <p:txBody>
            <a:bodyPr wrap="square" rtlCol="0" anchor="ctr"/>
            <a:lstStyle/>
            <a:p>
              <a:pPr marL="0" indent="0" algn="ctr">
                <a:buNone/>
              </a:pPr>
              <a:r>
                <a:rPr lang="en-US" b="1" dirty="0">
                  <a:solidFill>
                    <a:srgbClr val="E91E8C"/>
                  </a:solidFill>
                </a:rPr>
                <a:t>Activity 2</a:t>
              </a:r>
              <a:endParaRPr lang="en-US" dirty="0"/>
            </a:p>
          </p:txBody>
        </p:sp>
        <p:sp>
          <p:nvSpPr>
            <p:cNvPr id="61" name="Text 24">
              <a:extLst>
                <a:ext uri="{FF2B5EF4-FFF2-40B4-BE49-F238E27FC236}">
                  <a16:creationId xmlns:a16="http://schemas.microsoft.com/office/drawing/2014/main" id="{09DEED0A-3F75-1A09-8EF9-2FD441AE8A86}"/>
                </a:ext>
              </a:extLst>
            </p:cNvPr>
            <p:cNvSpPr/>
            <p:nvPr/>
          </p:nvSpPr>
          <p:spPr>
            <a:xfrm>
              <a:off x="6493735" y="2578737"/>
              <a:ext cx="1182624" cy="283954"/>
            </a:xfrm>
            <a:prstGeom prst="rect">
              <a:avLst/>
            </a:prstGeom>
            <a:noFill/>
            <a:ln/>
          </p:spPr>
          <p:txBody>
            <a:bodyPr wrap="square" rtlCol="0" anchor="ctr"/>
            <a:lstStyle/>
            <a:p>
              <a:pPr marL="0" indent="0" algn="ctr">
                <a:buNone/>
              </a:pPr>
              <a:r>
                <a:rPr lang="en-US" sz="1000" i="1" dirty="0">
                  <a:solidFill>
                    <a:schemeClr val="tx2"/>
                  </a:solidFill>
                </a:rPr>
                <a:t>ex. Co-Creation event with patients</a:t>
              </a:r>
              <a:endParaRPr lang="en-US" sz="1000" dirty="0">
                <a:solidFill>
                  <a:schemeClr val="tx2"/>
                </a:solidFill>
              </a:endParaRPr>
            </a:p>
          </p:txBody>
        </p:sp>
      </p:grpSp>
      <p:grpSp>
        <p:nvGrpSpPr>
          <p:cNvPr id="62" name="Group 61">
            <a:extLst>
              <a:ext uri="{FF2B5EF4-FFF2-40B4-BE49-F238E27FC236}">
                <a16:creationId xmlns:a16="http://schemas.microsoft.com/office/drawing/2014/main" id="{503400D0-1CDE-93DE-D286-3FF0A7B8521A}"/>
              </a:ext>
            </a:extLst>
          </p:cNvPr>
          <p:cNvGrpSpPr/>
          <p:nvPr/>
        </p:nvGrpSpPr>
        <p:grpSpPr>
          <a:xfrm>
            <a:off x="1896473" y="4139551"/>
            <a:ext cx="1533144" cy="707213"/>
            <a:chOff x="4297680" y="3488178"/>
            <a:chExt cx="1533144" cy="707213"/>
          </a:xfrm>
        </p:grpSpPr>
        <p:sp>
          <p:nvSpPr>
            <p:cNvPr id="63" name="Shape 35">
              <a:extLst>
                <a:ext uri="{FF2B5EF4-FFF2-40B4-BE49-F238E27FC236}">
                  <a16:creationId xmlns:a16="http://schemas.microsoft.com/office/drawing/2014/main" id="{75ED91F5-6C7E-B2AF-3CDF-210E4A5B9A63}"/>
                </a:ext>
              </a:extLst>
            </p:cNvPr>
            <p:cNvSpPr/>
            <p:nvPr/>
          </p:nvSpPr>
          <p:spPr>
            <a:xfrm>
              <a:off x="4297680" y="3488178"/>
              <a:ext cx="1533144" cy="707213"/>
            </a:xfrm>
            <a:prstGeom prst="roundRect">
              <a:avLst>
                <a:gd name="adj" fmla="val 12308"/>
              </a:avLst>
            </a:prstGeom>
            <a:solidFill>
              <a:srgbClr val="E0F5F3"/>
            </a:solidFill>
            <a:ln w="19050">
              <a:solidFill>
                <a:srgbClr val="26C6B8"/>
              </a:solidFill>
              <a:prstDash val="solid"/>
            </a:ln>
          </p:spPr>
          <p:txBody>
            <a:bodyPr/>
            <a:lstStyle/>
            <a:p>
              <a:endParaRPr lang="en-US"/>
            </a:p>
          </p:txBody>
        </p:sp>
        <p:sp>
          <p:nvSpPr>
            <p:cNvPr id="64" name="Text 36">
              <a:extLst>
                <a:ext uri="{FF2B5EF4-FFF2-40B4-BE49-F238E27FC236}">
                  <a16:creationId xmlns:a16="http://schemas.microsoft.com/office/drawing/2014/main" id="{647B5361-B12B-0316-9461-7575D6FF9F1B}"/>
                </a:ext>
              </a:extLst>
            </p:cNvPr>
            <p:cNvSpPr/>
            <p:nvPr/>
          </p:nvSpPr>
          <p:spPr>
            <a:xfrm>
              <a:off x="4372642" y="3552098"/>
              <a:ext cx="1371600" cy="320040"/>
            </a:xfrm>
            <a:prstGeom prst="rect">
              <a:avLst/>
            </a:prstGeom>
            <a:noFill/>
            <a:ln/>
          </p:spPr>
          <p:txBody>
            <a:bodyPr wrap="square" rtlCol="0" anchor="ctr"/>
            <a:lstStyle/>
            <a:p>
              <a:pPr marL="0" indent="0" algn="ctr">
                <a:buNone/>
              </a:pPr>
              <a:r>
                <a:rPr lang="en-US" b="1" dirty="0">
                  <a:solidFill>
                    <a:srgbClr val="009688"/>
                  </a:solidFill>
                </a:rPr>
                <a:t>Activity 3</a:t>
              </a:r>
              <a:endParaRPr lang="en-US" dirty="0"/>
            </a:p>
          </p:txBody>
        </p:sp>
        <p:sp>
          <p:nvSpPr>
            <p:cNvPr id="65" name="Text 24">
              <a:extLst>
                <a:ext uri="{FF2B5EF4-FFF2-40B4-BE49-F238E27FC236}">
                  <a16:creationId xmlns:a16="http://schemas.microsoft.com/office/drawing/2014/main" id="{9D68D081-9870-B431-F8B9-AC400521017C}"/>
                </a:ext>
              </a:extLst>
            </p:cNvPr>
            <p:cNvSpPr/>
            <p:nvPr/>
          </p:nvSpPr>
          <p:spPr>
            <a:xfrm>
              <a:off x="4462271" y="3844921"/>
              <a:ext cx="1182624" cy="283954"/>
            </a:xfrm>
            <a:prstGeom prst="rect">
              <a:avLst/>
            </a:prstGeom>
            <a:noFill/>
            <a:ln/>
          </p:spPr>
          <p:txBody>
            <a:bodyPr wrap="square" rtlCol="0" anchor="ctr"/>
            <a:lstStyle/>
            <a:p>
              <a:pPr marL="0" indent="0" algn="ctr">
                <a:buNone/>
              </a:pPr>
              <a:r>
                <a:rPr lang="en-US" sz="1000" i="1" dirty="0">
                  <a:solidFill>
                    <a:schemeClr val="tx2"/>
                  </a:solidFill>
                </a:rPr>
                <a:t>ex. Hackathon within a university</a:t>
              </a:r>
              <a:endParaRPr lang="en-US" sz="1000" dirty="0">
                <a:solidFill>
                  <a:schemeClr val="tx2"/>
                </a:solidFill>
              </a:endParaRPr>
            </a:p>
          </p:txBody>
        </p:sp>
      </p:grpSp>
      <p:grpSp>
        <p:nvGrpSpPr>
          <p:cNvPr id="66" name="Group 65">
            <a:extLst>
              <a:ext uri="{FF2B5EF4-FFF2-40B4-BE49-F238E27FC236}">
                <a16:creationId xmlns:a16="http://schemas.microsoft.com/office/drawing/2014/main" id="{9FBAD73E-4510-08E3-5729-1737BBBA8D79}"/>
              </a:ext>
            </a:extLst>
          </p:cNvPr>
          <p:cNvGrpSpPr/>
          <p:nvPr/>
        </p:nvGrpSpPr>
        <p:grpSpPr>
          <a:xfrm>
            <a:off x="2233075" y="3076594"/>
            <a:ext cx="1446306" cy="729945"/>
            <a:chOff x="6399246" y="3492426"/>
            <a:chExt cx="1446306" cy="729945"/>
          </a:xfrm>
        </p:grpSpPr>
        <p:sp>
          <p:nvSpPr>
            <p:cNvPr id="67" name="Shape 38">
              <a:extLst>
                <a:ext uri="{FF2B5EF4-FFF2-40B4-BE49-F238E27FC236}">
                  <a16:creationId xmlns:a16="http://schemas.microsoft.com/office/drawing/2014/main" id="{B874C8F4-D108-EB9D-1CC4-92DCD1638845}"/>
                </a:ext>
              </a:extLst>
            </p:cNvPr>
            <p:cNvSpPr/>
            <p:nvPr/>
          </p:nvSpPr>
          <p:spPr>
            <a:xfrm>
              <a:off x="6399246" y="3492426"/>
              <a:ext cx="1446306" cy="729945"/>
            </a:xfrm>
            <a:prstGeom prst="roundRect">
              <a:avLst>
                <a:gd name="adj" fmla="val 12308"/>
              </a:avLst>
            </a:prstGeom>
            <a:solidFill>
              <a:srgbClr val="FCE4F3"/>
            </a:solidFill>
            <a:ln w="19050">
              <a:solidFill>
                <a:srgbClr val="EC407A"/>
              </a:solidFill>
              <a:prstDash val="solid"/>
            </a:ln>
          </p:spPr>
          <p:txBody>
            <a:bodyPr/>
            <a:lstStyle/>
            <a:p>
              <a:endParaRPr lang="en-US"/>
            </a:p>
          </p:txBody>
        </p:sp>
        <p:sp>
          <p:nvSpPr>
            <p:cNvPr id="68" name="Text 39">
              <a:extLst>
                <a:ext uri="{FF2B5EF4-FFF2-40B4-BE49-F238E27FC236}">
                  <a16:creationId xmlns:a16="http://schemas.microsoft.com/office/drawing/2014/main" id="{C9074A88-D966-0B9F-0742-2370C58B27D6}"/>
                </a:ext>
              </a:extLst>
            </p:cNvPr>
            <p:cNvSpPr/>
            <p:nvPr/>
          </p:nvSpPr>
          <p:spPr>
            <a:xfrm>
              <a:off x="6419088" y="3558268"/>
              <a:ext cx="1371600" cy="320040"/>
            </a:xfrm>
            <a:prstGeom prst="rect">
              <a:avLst/>
            </a:prstGeom>
            <a:noFill/>
            <a:ln/>
          </p:spPr>
          <p:txBody>
            <a:bodyPr wrap="square" rtlCol="0" anchor="ctr"/>
            <a:lstStyle/>
            <a:p>
              <a:pPr marL="0" indent="0" algn="ctr">
                <a:buNone/>
              </a:pPr>
              <a:r>
                <a:rPr lang="en-US" b="1" dirty="0">
                  <a:solidFill>
                    <a:srgbClr val="E91E8C"/>
                  </a:solidFill>
                </a:rPr>
                <a:t>Activity 4</a:t>
              </a:r>
              <a:endParaRPr lang="en-US" dirty="0"/>
            </a:p>
          </p:txBody>
        </p:sp>
        <p:sp>
          <p:nvSpPr>
            <p:cNvPr id="69" name="Text 24">
              <a:extLst>
                <a:ext uri="{FF2B5EF4-FFF2-40B4-BE49-F238E27FC236}">
                  <a16:creationId xmlns:a16="http://schemas.microsoft.com/office/drawing/2014/main" id="{3AAD1996-03CD-26D1-CE46-845CB0C2FEE1}"/>
                </a:ext>
              </a:extLst>
            </p:cNvPr>
            <p:cNvSpPr/>
            <p:nvPr/>
          </p:nvSpPr>
          <p:spPr>
            <a:xfrm>
              <a:off x="6531087" y="3849175"/>
              <a:ext cx="1182624" cy="283954"/>
            </a:xfrm>
            <a:prstGeom prst="rect">
              <a:avLst/>
            </a:prstGeom>
            <a:noFill/>
            <a:ln/>
          </p:spPr>
          <p:txBody>
            <a:bodyPr wrap="square" rtlCol="0" anchor="ctr"/>
            <a:lstStyle/>
            <a:p>
              <a:pPr marL="0" indent="0" algn="ctr">
                <a:buNone/>
              </a:pPr>
              <a:r>
                <a:rPr lang="en-US" sz="1000" i="1" dirty="0">
                  <a:solidFill>
                    <a:schemeClr val="tx2"/>
                  </a:solidFill>
                </a:rPr>
                <a:t>ex. </a:t>
              </a:r>
              <a:r>
                <a:rPr lang="en-US" sz="1000" i="1" dirty="0" err="1">
                  <a:solidFill>
                    <a:schemeClr val="tx2"/>
                  </a:solidFill>
                </a:rPr>
                <a:t>Datathon</a:t>
              </a:r>
              <a:r>
                <a:rPr lang="en-US" sz="1000" i="1" dirty="0">
                  <a:solidFill>
                    <a:schemeClr val="tx2"/>
                  </a:solidFill>
                </a:rPr>
                <a:t> within a university</a:t>
              </a:r>
              <a:endParaRPr lang="en-US" sz="1000" dirty="0">
                <a:solidFill>
                  <a:schemeClr val="tx2"/>
                </a:solidFill>
              </a:endParaRPr>
            </a:p>
          </p:txBody>
        </p:sp>
      </p:grpSp>
      <p:grpSp>
        <p:nvGrpSpPr>
          <p:cNvPr id="70" name="Group 69">
            <a:extLst>
              <a:ext uri="{FF2B5EF4-FFF2-40B4-BE49-F238E27FC236}">
                <a16:creationId xmlns:a16="http://schemas.microsoft.com/office/drawing/2014/main" id="{78CC5EE8-4E1F-3728-ACA5-1636A92F58C6}"/>
              </a:ext>
            </a:extLst>
          </p:cNvPr>
          <p:cNvGrpSpPr/>
          <p:nvPr/>
        </p:nvGrpSpPr>
        <p:grpSpPr>
          <a:xfrm>
            <a:off x="5528961" y="4583501"/>
            <a:ext cx="1113755" cy="305644"/>
            <a:chOff x="5505713" y="4064308"/>
            <a:chExt cx="1113755" cy="305644"/>
          </a:xfrm>
        </p:grpSpPr>
        <p:sp>
          <p:nvSpPr>
            <p:cNvPr id="71" name="Shape 42">
              <a:extLst>
                <a:ext uri="{FF2B5EF4-FFF2-40B4-BE49-F238E27FC236}">
                  <a16:creationId xmlns:a16="http://schemas.microsoft.com/office/drawing/2014/main" id="{18264A38-9DE7-A63C-5643-945BB6DEB722}"/>
                </a:ext>
              </a:extLst>
            </p:cNvPr>
            <p:cNvSpPr/>
            <p:nvPr/>
          </p:nvSpPr>
          <p:spPr>
            <a:xfrm>
              <a:off x="5505713" y="4064308"/>
              <a:ext cx="1113755" cy="305644"/>
            </a:xfrm>
            <a:prstGeom prst="roundRect">
              <a:avLst>
                <a:gd name="adj" fmla="val 35714"/>
              </a:avLst>
            </a:prstGeom>
            <a:solidFill>
              <a:srgbClr val="F3E8FF"/>
            </a:solidFill>
            <a:ln w="12700">
              <a:solidFill>
                <a:srgbClr val="7B2FBE"/>
              </a:solidFill>
              <a:prstDash val="solid"/>
            </a:ln>
          </p:spPr>
          <p:txBody>
            <a:bodyPr/>
            <a:lstStyle/>
            <a:p>
              <a:endParaRPr lang="en-US"/>
            </a:p>
          </p:txBody>
        </p:sp>
        <p:sp>
          <p:nvSpPr>
            <p:cNvPr id="72" name="Text 43">
              <a:extLst>
                <a:ext uri="{FF2B5EF4-FFF2-40B4-BE49-F238E27FC236}">
                  <a16:creationId xmlns:a16="http://schemas.microsoft.com/office/drawing/2014/main" id="{8AF67E14-8785-F338-DF45-DB2824CAA7D2}"/>
                </a:ext>
              </a:extLst>
            </p:cNvPr>
            <p:cNvSpPr/>
            <p:nvPr/>
          </p:nvSpPr>
          <p:spPr>
            <a:xfrm>
              <a:off x="5505713" y="4070478"/>
              <a:ext cx="1113755" cy="289599"/>
            </a:xfrm>
            <a:prstGeom prst="rect">
              <a:avLst/>
            </a:prstGeom>
            <a:noFill/>
            <a:ln/>
          </p:spPr>
          <p:txBody>
            <a:bodyPr wrap="square" rtlCol="0" anchor="ctr"/>
            <a:lstStyle/>
            <a:p>
              <a:pPr marL="0" indent="0" algn="ctr">
                <a:buNone/>
              </a:pPr>
              <a:r>
                <a:rPr lang="en-US" sz="1400" b="1" dirty="0">
                  <a:solidFill>
                    <a:srgbClr val="7B2FBE"/>
                  </a:solidFill>
                </a:rPr>
                <a:t>87% match</a:t>
              </a:r>
              <a:endParaRPr lang="en-US" sz="1400" dirty="0"/>
            </a:p>
          </p:txBody>
        </p:sp>
      </p:grpSp>
      <p:grpSp>
        <p:nvGrpSpPr>
          <p:cNvPr id="73" name="Group 72">
            <a:extLst>
              <a:ext uri="{FF2B5EF4-FFF2-40B4-BE49-F238E27FC236}">
                <a16:creationId xmlns:a16="http://schemas.microsoft.com/office/drawing/2014/main" id="{D8DE86B6-A252-263F-A595-6B6899AF041A}"/>
              </a:ext>
            </a:extLst>
          </p:cNvPr>
          <p:cNvGrpSpPr/>
          <p:nvPr/>
        </p:nvGrpSpPr>
        <p:grpSpPr>
          <a:xfrm>
            <a:off x="5528961" y="3351061"/>
            <a:ext cx="1140737" cy="306000"/>
            <a:chOff x="5505713" y="2831868"/>
            <a:chExt cx="1140737" cy="306000"/>
          </a:xfrm>
        </p:grpSpPr>
        <p:sp>
          <p:nvSpPr>
            <p:cNvPr id="74" name="Shape 33">
              <a:extLst>
                <a:ext uri="{FF2B5EF4-FFF2-40B4-BE49-F238E27FC236}">
                  <a16:creationId xmlns:a16="http://schemas.microsoft.com/office/drawing/2014/main" id="{DCC4457F-93C0-0CEB-A942-6FA5770E16B2}"/>
                </a:ext>
              </a:extLst>
            </p:cNvPr>
            <p:cNvSpPr/>
            <p:nvPr/>
          </p:nvSpPr>
          <p:spPr>
            <a:xfrm>
              <a:off x="5516217" y="2831868"/>
              <a:ext cx="1130233" cy="306000"/>
            </a:xfrm>
            <a:prstGeom prst="roundRect">
              <a:avLst>
                <a:gd name="adj" fmla="val 35714"/>
              </a:avLst>
            </a:prstGeom>
            <a:solidFill>
              <a:srgbClr val="F3E8FF"/>
            </a:solidFill>
            <a:ln w="12700">
              <a:solidFill>
                <a:srgbClr val="7B2FBE"/>
              </a:solidFill>
              <a:prstDash val="solid"/>
            </a:ln>
          </p:spPr>
          <p:txBody>
            <a:bodyPr/>
            <a:lstStyle/>
            <a:p>
              <a:endParaRPr lang="en-US"/>
            </a:p>
          </p:txBody>
        </p:sp>
        <p:sp>
          <p:nvSpPr>
            <p:cNvPr id="75" name="Text 34">
              <a:extLst>
                <a:ext uri="{FF2B5EF4-FFF2-40B4-BE49-F238E27FC236}">
                  <a16:creationId xmlns:a16="http://schemas.microsoft.com/office/drawing/2014/main" id="{7E74BF5B-3A2D-39CD-4DC1-8DBA0504E8F4}"/>
                </a:ext>
              </a:extLst>
            </p:cNvPr>
            <p:cNvSpPr/>
            <p:nvPr/>
          </p:nvSpPr>
          <p:spPr>
            <a:xfrm>
              <a:off x="5505713" y="2851700"/>
              <a:ext cx="1097280" cy="256032"/>
            </a:xfrm>
            <a:prstGeom prst="rect">
              <a:avLst/>
            </a:prstGeom>
            <a:noFill/>
            <a:ln/>
          </p:spPr>
          <p:txBody>
            <a:bodyPr wrap="square" rtlCol="0" anchor="ctr"/>
            <a:lstStyle/>
            <a:p>
              <a:pPr marL="0" indent="0" algn="ctr">
                <a:buNone/>
              </a:pPr>
              <a:r>
                <a:rPr lang="en-US" sz="1400" b="1" dirty="0">
                  <a:solidFill>
                    <a:srgbClr val="7B2FBE"/>
                  </a:solidFill>
                </a:rPr>
                <a:t>92% match</a:t>
              </a:r>
              <a:endParaRPr lang="en-US" sz="1400" dirty="0"/>
            </a:p>
          </p:txBody>
        </p:sp>
      </p:grpSp>
    </p:spTree>
    <p:extLst>
      <p:ext uri="{BB962C8B-B14F-4D97-AF65-F5344CB8AC3E}">
        <p14:creationId xmlns:p14="http://schemas.microsoft.com/office/powerpoint/2010/main" val="3001841327"/>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45251-7662-B5E0-AC87-39678EC1E28D}"/>
              </a:ext>
            </a:extLst>
          </p:cNvPr>
          <p:cNvSpPr>
            <a:spLocks noGrp="1"/>
          </p:cNvSpPr>
          <p:nvPr>
            <p:ph type="title"/>
          </p:nvPr>
        </p:nvSpPr>
        <p:spPr/>
        <p:txBody>
          <a:bodyPr/>
          <a:lstStyle/>
          <a:p>
            <a:endParaRPr lang="en-US" dirty="0"/>
          </a:p>
        </p:txBody>
      </p:sp>
      <p:sp>
        <p:nvSpPr>
          <p:cNvPr id="13" name="TextBox 12">
            <a:extLst>
              <a:ext uri="{FF2B5EF4-FFF2-40B4-BE49-F238E27FC236}">
                <a16:creationId xmlns:a16="http://schemas.microsoft.com/office/drawing/2014/main" id="{5F885328-3E1B-BC2D-ED92-599B1F766368}"/>
              </a:ext>
            </a:extLst>
          </p:cNvPr>
          <p:cNvSpPr txBox="1"/>
          <p:nvPr/>
        </p:nvSpPr>
        <p:spPr>
          <a:xfrm rot="16200000">
            <a:off x="8914368" y="3680428"/>
            <a:ext cx="5280801" cy="461665"/>
          </a:xfrm>
          <a:prstGeom prst="rect">
            <a:avLst/>
          </a:prstGeom>
          <a:noFill/>
        </p:spPr>
        <p:txBody>
          <a:bodyPr wrap="square">
            <a:spAutoFit/>
          </a:bodyPr>
          <a:lstStyle/>
          <a:p>
            <a:r>
              <a:rPr lang="en-US" sz="2400" dirty="0"/>
              <a:t>https://requirements.raise-science.eu</a:t>
            </a:r>
          </a:p>
        </p:txBody>
      </p:sp>
      <p:pic>
        <p:nvPicPr>
          <p:cNvPr id="4" name="Picture 3">
            <a:extLst>
              <a:ext uri="{FF2B5EF4-FFF2-40B4-BE49-F238E27FC236}">
                <a16:creationId xmlns:a16="http://schemas.microsoft.com/office/drawing/2014/main" id="{141A0B1A-1649-9DD3-01F8-BBB1727A61F4}"/>
              </a:ext>
            </a:extLst>
          </p:cNvPr>
          <p:cNvPicPr>
            <a:picLocks noChangeAspect="1"/>
          </p:cNvPicPr>
          <p:nvPr/>
        </p:nvPicPr>
        <p:blipFill>
          <a:blip r:embed="rId2"/>
          <a:stretch>
            <a:fillRect/>
          </a:stretch>
        </p:blipFill>
        <p:spPr>
          <a:xfrm>
            <a:off x="-1" y="469922"/>
            <a:ext cx="10848975" cy="6355253"/>
          </a:xfrm>
          <a:prstGeom prst="rect">
            <a:avLst/>
          </a:prstGeom>
        </p:spPr>
      </p:pic>
    </p:spTree>
    <p:extLst>
      <p:ext uri="{BB962C8B-B14F-4D97-AF65-F5344CB8AC3E}">
        <p14:creationId xmlns:p14="http://schemas.microsoft.com/office/powerpoint/2010/main" val="102608132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052FD-08A5-AFA0-63A6-AD17ED4FEF40}"/>
              </a:ext>
            </a:extLst>
          </p:cNvPr>
          <p:cNvSpPr>
            <a:spLocks noGrp="1"/>
          </p:cNvSpPr>
          <p:nvPr>
            <p:ph type="title"/>
          </p:nvPr>
        </p:nvSpPr>
        <p:spPr/>
        <p:txBody>
          <a:bodyPr/>
          <a:lstStyle/>
          <a:p>
            <a:r>
              <a:rPr lang="en-US" dirty="0" err="1"/>
              <a:t>maDMP</a:t>
            </a:r>
            <a:r>
              <a:rPr lang="en-US" dirty="0"/>
              <a:t> enforcement and Data Provenance</a:t>
            </a:r>
          </a:p>
        </p:txBody>
      </p:sp>
      <p:pic>
        <p:nvPicPr>
          <p:cNvPr id="5" name="Picture 4">
            <a:extLst>
              <a:ext uri="{FF2B5EF4-FFF2-40B4-BE49-F238E27FC236}">
                <a16:creationId xmlns:a16="http://schemas.microsoft.com/office/drawing/2014/main" id="{D6C0F60B-D88D-A6DF-DEE6-F0F2FD8019A6}"/>
              </a:ext>
            </a:extLst>
          </p:cNvPr>
          <p:cNvPicPr>
            <a:picLocks noChangeAspect="1"/>
          </p:cNvPicPr>
          <p:nvPr/>
        </p:nvPicPr>
        <p:blipFill>
          <a:blip r:embed="rId2"/>
          <a:stretch>
            <a:fillRect/>
          </a:stretch>
        </p:blipFill>
        <p:spPr>
          <a:xfrm>
            <a:off x="6732224" y="1070611"/>
            <a:ext cx="5398816" cy="3597909"/>
          </a:xfrm>
          <a:prstGeom prst="rect">
            <a:avLst/>
          </a:prstGeom>
        </p:spPr>
      </p:pic>
      <p:pic>
        <p:nvPicPr>
          <p:cNvPr id="4" name="Picture 3">
            <a:extLst>
              <a:ext uri="{FF2B5EF4-FFF2-40B4-BE49-F238E27FC236}">
                <a16:creationId xmlns:a16="http://schemas.microsoft.com/office/drawing/2014/main" id="{27D87A99-9BAD-5B92-073D-6C82EEA5E5AC}"/>
              </a:ext>
            </a:extLst>
          </p:cNvPr>
          <p:cNvPicPr>
            <a:picLocks noChangeAspect="1"/>
          </p:cNvPicPr>
          <p:nvPr/>
        </p:nvPicPr>
        <p:blipFill>
          <a:blip r:embed="rId3"/>
          <a:srcRect l="3584" t="18994" r="3234"/>
          <a:stretch>
            <a:fillRect/>
          </a:stretch>
        </p:blipFill>
        <p:spPr>
          <a:xfrm>
            <a:off x="60960" y="3429000"/>
            <a:ext cx="7721800" cy="2844800"/>
          </a:xfrm>
          <a:prstGeom prst="rect">
            <a:avLst/>
          </a:prstGeom>
        </p:spPr>
      </p:pic>
      <p:pic>
        <p:nvPicPr>
          <p:cNvPr id="7" name="Picture 6">
            <a:extLst>
              <a:ext uri="{FF2B5EF4-FFF2-40B4-BE49-F238E27FC236}">
                <a16:creationId xmlns:a16="http://schemas.microsoft.com/office/drawing/2014/main" id="{B85D1B18-40DA-D4DC-FD7B-D1C9B602B30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8727440" y="5520959"/>
            <a:ext cx="2734734" cy="663065"/>
          </a:xfrm>
          <a:prstGeom prst="rect">
            <a:avLst/>
          </a:prstGeom>
        </p:spPr>
      </p:pic>
    </p:spTree>
    <p:extLst>
      <p:ext uri="{BB962C8B-B14F-4D97-AF65-F5344CB8AC3E}">
        <p14:creationId xmlns:p14="http://schemas.microsoft.com/office/powerpoint/2010/main" val="3784532947"/>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FC1FD-E11D-C701-CB2E-48628295DA0B}"/>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41A9C47C-6F04-2B61-5FD2-39D7FA82B816}"/>
              </a:ext>
            </a:extLst>
          </p:cNvPr>
          <p:cNvSpPr>
            <a:spLocks noGrp="1"/>
          </p:cNvSpPr>
          <p:nvPr>
            <p:ph type="subTitle" idx="4294967295"/>
          </p:nvPr>
        </p:nvSpPr>
        <p:spPr>
          <a:xfrm>
            <a:off x="406401" y="1507067"/>
            <a:ext cx="5439764" cy="4483100"/>
          </a:xfrm>
        </p:spPr>
        <p:txBody>
          <a:bodyPr/>
          <a:lstStyle/>
          <a:p>
            <a:r>
              <a:rPr lang="en-GB"/>
              <a:t>Evdokimos Konstantinidis</a:t>
            </a:r>
            <a:br>
              <a:rPr lang="en-GB"/>
            </a:br>
            <a:r>
              <a:rPr lang="en-GB" sz="1600"/>
              <a:t>Lab of Medical Physics and Digital Innovation</a:t>
            </a:r>
            <a:endParaRPr lang="en-GB"/>
          </a:p>
          <a:p>
            <a:r>
              <a:rPr lang="en-GB"/>
              <a:t>evdokimosk@gmail.com</a:t>
            </a:r>
          </a:p>
          <a:p>
            <a:endParaRPr lang="en-GR"/>
          </a:p>
        </p:txBody>
      </p:sp>
      <p:sp>
        <p:nvSpPr>
          <p:cNvPr id="3" name="Title 2">
            <a:extLst>
              <a:ext uri="{FF2B5EF4-FFF2-40B4-BE49-F238E27FC236}">
                <a16:creationId xmlns:a16="http://schemas.microsoft.com/office/drawing/2014/main" id="{84762318-290E-E8D0-6199-DFFFC55665C2}"/>
              </a:ext>
            </a:extLst>
          </p:cNvPr>
          <p:cNvSpPr>
            <a:spLocks noGrp="1"/>
          </p:cNvSpPr>
          <p:nvPr>
            <p:ph type="title"/>
          </p:nvPr>
        </p:nvSpPr>
        <p:spPr/>
        <p:txBody>
          <a:bodyPr/>
          <a:lstStyle/>
          <a:p>
            <a:r>
              <a:rPr lang="en-GR"/>
              <a:t>Contact Us</a:t>
            </a:r>
          </a:p>
        </p:txBody>
      </p:sp>
      <p:sp>
        <p:nvSpPr>
          <p:cNvPr id="4" name="TextBox 3">
            <a:extLst>
              <a:ext uri="{FF2B5EF4-FFF2-40B4-BE49-F238E27FC236}">
                <a16:creationId xmlns:a16="http://schemas.microsoft.com/office/drawing/2014/main" id="{FBFA3E97-6BD6-C801-A905-23E57EC38641}"/>
              </a:ext>
            </a:extLst>
          </p:cNvPr>
          <p:cNvSpPr txBox="1"/>
          <p:nvPr/>
        </p:nvSpPr>
        <p:spPr bwMode="auto">
          <a:xfrm>
            <a:off x="406401" y="2768628"/>
            <a:ext cx="5168159" cy="1893339"/>
          </a:xfrm>
          <a:prstGeom prst="rect">
            <a:avLst/>
          </a:prstGeom>
          <a:noFill/>
        </p:spPr>
        <p:txBody>
          <a:bodyPr wrap="square">
            <a:spAutoFit/>
          </a:bodyPr>
          <a:lstStyle/>
          <a:p>
            <a:pPr marL="11113">
              <a:lnSpc>
                <a:spcPct val="150000"/>
              </a:lnSpc>
              <a:defRPr/>
            </a:pPr>
            <a:r>
              <a:rPr lang="en-GB" sz="1600" b="1" u="sng">
                <a:latin typeface="Arial" panose="020B0604020202020204" pitchFamily="34" charset="0"/>
                <a:cs typeface="Arial" panose="020B0604020202020204" pitchFamily="34" charset="0"/>
              </a:rPr>
              <a:t>Online presence</a:t>
            </a:r>
          </a:p>
          <a:p>
            <a:pPr marL="400041" indent="-39687">
              <a:lnSpc>
                <a:spcPct val="150000"/>
              </a:lnSpc>
              <a:defRPr/>
            </a:pPr>
            <a:r>
              <a:rPr lang="en-GB" sz="1600">
                <a:latin typeface="Arial" panose="020B0604020202020204" pitchFamily="34" charset="0"/>
                <a:cs typeface="Arial" panose="020B0604020202020204" pitchFamily="34" charset="0"/>
                <a:hlinkClick r:id="rId2"/>
              </a:rPr>
              <a:t>https://raise-science.eu/</a:t>
            </a:r>
            <a:r>
              <a:rPr lang="en-GB" sz="1600">
                <a:latin typeface="Arial" panose="020B0604020202020204" pitchFamily="34" charset="0"/>
                <a:cs typeface="Arial" panose="020B0604020202020204" pitchFamily="34" charset="0"/>
              </a:rPr>
              <a:t> </a:t>
            </a:r>
          </a:p>
          <a:p>
            <a:pPr marL="400041" indent="-39687">
              <a:lnSpc>
                <a:spcPct val="150000"/>
              </a:lnSpc>
              <a:defRPr/>
            </a:pPr>
            <a:r>
              <a:rPr lang="en-GB" sz="1600">
                <a:latin typeface="Arial" panose="020B0604020202020204" pitchFamily="34" charset="0"/>
                <a:cs typeface="Arial" panose="020B0604020202020204" pitchFamily="34" charset="0"/>
                <a:hlinkClick r:id="rId3"/>
              </a:rPr>
              <a:t>https://twitter.com/RaiseScience</a:t>
            </a:r>
            <a:endParaRPr lang="en-GB" sz="1600">
              <a:latin typeface="Arial" panose="020B0604020202020204" pitchFamily="34" charset="0"/>
              <a:cs typeface="Arial" panose="020B0604020202020204" pitchFamily="34" charset="0"/>
            </a:endParaRPr>
          </a:p>
          <a:p>
            <a:pPr marL="400041" indent="-39687">
              <a:lnSpc>
                <a:spcPct val="150000"/>
              </a:lnSpc>
              <a:defRPr/>
            </a:pPr>
            <a:r>
              <a:rPr lang="en-GB" sz="1600">
                <a:latin typeface="Arial" panose="020B0604020202020204" pitchFamily="34" charset="0"/>
                <a:cs typeface="Arial" panose="020B0604020202020204" pitchFamily="34" charset="0"/>
                <a:hlinkClick r:id="rId4"/>
              </a:rPr>
              <a:t>https://www.facebook.com/raise.science</a:t>
            </a:r>
            <a:r>
              <a:rPr lang="en-GB" sz="1600">
                <a:latin typeface="Arial" panose="020B0604020202020204" pitchFamily="34" charset="0"/>
                <a:cs typeface="Arial" panose="020B0604020202020204" pitchFamily="34" charset="0"/>
              </a:rPr>
              <a:t> </a:t>
            </a:r>
          </a:p>
          <a:p>
            <a:pPr marL="400041" indent="-39687">
              <a:lnSpc>
                <a:spcPct val="150000"/>
              </a:lnSpc>
              <a:defRPr/>
            </a:pPr>
            <a:r>
              <a:rPr lang="en-GB" sz="1600">
                <a:latin typeface="Arial" panose="020B0604020202020204" pitchFamily="34" charset="0"/>
                <a:cs typeface="Arial" panose="020B0604020202020204" pitchFamily="34" charset="0"/>
                <a:hlinkClick r:id="rId5"/>
              </a:rPr>
              <a:t>https://www.linkedin.com/company/raise-science/</a:t>
            </a:r>
            <a:r>
              <a:rPr lang="en-GB" sz="1600">
                <a:latin typeface="Arial" panose="020B0604020202020204" pitchFamily="34" charset="0"/>
                <a:cs typeface="Arial" panose="020B0604020202020204" pitchFamily="34" charset="0"/>
              </a:rPr>
              <a:t> </a:t>
            </a:r>
          </a:p>
        </p:txBody>
      </p:sp>
      <p:sp>
        <p:nvSpPr>
          <p:cNvPr id="9" name="TextBox 11">
            <a:extLst>
              <a:ext uri="{FF2B5EF4-FFF2-40B4-BE49-F238E27FC236}">
                <a16:creationId xmlns:a16="http://schemas.microsoft.com/office/drawing/2014/main" id="{30A6DA56-0C1F-CF7D-E7E8-3F709B618915}"/>
              </a:ext>
            </a:extLst>
          </p:cNvPr>
          <p:cNvSpPr txBox="1">
            <a:spLocks noChangeArrowheads="1"/>
          </p:cNvSpPr>
          <p:nvPr/>
        </p:nvSpPr>
        <p:spPr bwMode="auto">
          <a:xfrm>
            <a:off x="7506224" y="1217820"/>
            <a:ext cx="40270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ＭＳ Ｐゴシック" panose="020B0600070205080204" pitchFamily="34" charset="-128"/>
              </a:defRPr>
            </a:lvl1pPr>
            <a:lvl2pPr>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2894013" indent="-608013"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3351213" indent="-608013"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3808413" indent="-608013"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4265613" indent="-608013"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defTabSz="914377"/>
            <a:r>
              <a:rPr lang="en-US" altLang="en-GR" sz="1600">
                <a:latin typeface="Arial" panose="020B0604020202020204" pitchFamily="34" charset="0"/>
                <a:cs typeface="Arial" panose="020B0604020202020204" pitchFamily="34" charset="0"/>
              </a:rPr>
              <a:t>Aristotle University of Thessaloniki (</a:t>
            </a:r>
            <a:r>
              <a:rPr lang="en-US" altLang="en-GR" sz="1600" err="1">
                <a:latin typeface="Arial" panose="020B0604020202020204" pitchFamily="34" charset="0"/>
                <a:cs typeface="Arial" panose="020B0604020202020204" pitchFamily="34" charset="0"/>
              </a:rPr>
              <a:t>AUTh</a:t>
            </a:r>
            <a:r>
              <a:rPr lang="en-US" altLang="en-GR" sz="1600">
                <a:latin typeface="Arial" panose="020B0604020202020204" pitchFamily="34" charset="0"/>
                <a:cs typeface="Arial" panose="020B0604020202020204" pitchFamily="34" charset="0"/>
              </a:rPr>
              <a:t>)</a:t>
            </a:r>
          </a:p>
          <a:p>
            <a:pPr defTabSz="914377"/>
            <a:r>
              <a:rPr lang="en-US" altLang="en-GR" sz="1600">
                <a:latin typeface="Arial" panose="020B0604020202020204" pitchFamily="34" charset="0"/>
                <a:cs typeface="Arial" panose="020B0604020202020204" pitchFamily="34" charset="0"/>
                <a:hlinkClick r:id="rId6"/>
              </a:rPr>
              <a:t>https://www.auth.gr/en/</a:t>
            </a:r>
            <a:r>
              <a:rPr lang="en-US" altLang="en-GR" sz="1600">
                <a:latin typeface="Arial" panose="020B0604020202020204" pitchFamily="34" charset="0"/>
                <a:cs typeface="Arial" panose="020B0604020202020204" pitchFamily="34" charset="0"/>
              </a:rPr>
              <a:t> </a:t>
            </a:r>
          </a:p>
          <a:p>
            <a:pPr defTabSz="914377"/>
            <a:r>
              <a:rPr lang="en-US" altLang="en-GR" sz="1600">
                <a:latin typeface="Arial" panose="020B0604020202020204" pitchFamily="34" charset="0"/>
                <a:cs typeface="Arial" panose="020B0604020202020204" pitchFamily="34" charset="0"/>
                <a:hlinkClick r:id="rId7"/>
              </a:rPr>
              <a:t>https://imedphys.med.auth.gr/</a:t>
            </a:r>
            <a:endParaRPr lang="en-US" altLang="en-GR" sz="1600">
              <a:latin typeface="Arial" panose="020B0604020202020204" pitchFamily="34" charset="0"/>
              <a:cs typeface="Arial" panose="020B0604020202020204" pitchFamily="34" charset="0"/>
            </a:endParaRPr>
          </a:p>
          <a:p>
            <a:pPr lvl="1" defTabSz="914377"/>
            <a:endParaRPr lang="en-US" altLang="en-GR" sz="1600">
              <a:latin typeface="Arial" panose="020B0604020202020204" pitchFamily="34" charset="0"/>
              <a:cs typeface="Arial" panose="020B0604020202020204" pitchFamily="34" charset="0"/>
              <a:hlinkClick r:id="rId8"/>
            </a:endParaRPr>
          </a:p>
          <a:p>
            <a:pPr marL="361942" lvl="1" defTabSz="914377"/>
            <a:r>
              <a:rPr lang="en-US" altLang="en-GR" sz="1600">
                <a:latin typeface="Arial" panose="020B0604020202020204" pitchFamily="34" charset="0"/>
                <a:cs typeface="Arial" panose="020B0604020202020204" pitchFamily="34" charset="0"/>
                <a:hlinkClick r:id="rId8"/>
              </a:rPr>
              <a:t>info@raise-science.eu</a:t>
            </a:r>
            <a:r>
              <a:rPr lang="en-US" altLang="en-GR" sz="1600">
                <a:latin typeface="Arial" panose="020B0604020202020204" pitchFamily="34" charset="0"/>
                <a:cs typeface="Arial" panose="020B0604020202020204" pitchFamily="34" charset="0"/>
              </a:rPr>
              <a:t> </a:t>
            </a:r>
          </a:p>
          <a:p>
            <a:pPr defTabSz="914377"/>
            <a:endParaRPr lang="en-US" altLang="en-GR" sz="1600">
              <a:latin typeface="Arial" panose="020B0604020202020204" pitchFamily="34" charset="0"/>
              <a:cs typeface="Arial" panose="020B0604020202020204" pitchFamily="34" charset="0"/>
            </a:endParaRPr>
          </a:p>
          <a:p>
            <a:pPr defTabSz="914377"/>
            <a:r>
              <a:rPr lang="en-US" altLang="en-GR" sz="1600">
                <a:latin typeface="Arial" panose="020B0604020202020204" pitchFamily="34" charset="0"/>
                <a:cs typeface="Arial" panose="020B0604020202020204" pitchFamily="34" charset="0"/>
              </a:rPr>
              <a:t>Project coordinator:</a:t>
            </a:r>
          </a:p>
          <a:p>
            <a:pPr defTabSz="914377"/>
            <a:r>
              <a:rPr lang="en-US" altLang="en-GR" sz="1600">
                <a:latin typeface="Arial" panose="020B0604020202020204" pitchFamily="34" charset="0"/>
                <a:cs typeface="Arial" panose="020B0604020202020204" pitchFamily="34" charset="0"/>
              </a:rPr>
              <a:t>Dr. Evdokimos Konstantinidis</a:t>
            </a:r>
          </a:p>
          <a:p>
            <a:pPr defTabSz="914377"/>
            <a:endParaRPr lang="en-US" altLang="en-GR" sz="1600">
              <a:latin typeface="Arial" panose="020B0604020202020204" pitchFamily="34" charset="0"/>
              <a:cs typeface="Arial" panose="020B0604020202020204" pitchFamily="34" charset="0"/>
            </a:endParaRPr>
          </a:p>
          <a:p>
            <a:pPr defTabSz="914377"/>
            <a:r>
              <a:rPr lang="en-US" altLang="en-GR" sz="1600">
                <a:latin typeface="Arial" panose="020B0604020202020204" pitchFamily="34" charset="0"/>
                <a:cs typeface="Arial" panose="020B0604020202020204" pitchFamily="34" charset="0"/>
              </a:rPr>
              <a:t>Scientific coordinator</a:t>
            </a:r>
          </a:p>
          <a:p>
            <a:pPr defTabSz="914377"/>
            <a:r>
              <a:rPr lang="en-US" altLang="en-GR" sz="1600">
                <a:latin typeface="Arial" panose="020B0604020202020204" pitchFamily="34" charset="0"/>
                <a:cs typeface="Arial" panose="020B0604020202020204" pitchFamily="34" charset="0"/>
              </a:rPr>
              <a:t>Prof. Panos </a:t>
            </a:r>
            <a:r>
              <a:rPr lang="en-US" altLang="en-GR" sz="1600" err="1">
                <a:latin typeface="Arial" panose="020B0604020202020204" pitchFamily="34" charset="0"/>
                <a:cs typeface="Arial" panose="020B0604020202020204" pitchFamily="34" charset="0"/>
              </a:rPr>
              <a:t>Bamidis</a:t>
            </a:r>
            <a:endParaRPr lang="en-US" altLang="en-GR" sz="1600">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B74E8F9F-2C37-FDE4-710D-309DFFE006DB}"/>
              </a:ext>
            </a:extLst>
          </p:cNvPr>
          <p:cNvPicPr>
            <a:picLocks noChangeAspect="1" noChangeArrowheads="1"/>
          </p:cNvPicPr>
          <p:nvPr/>
        </p:nvPicPr>
        <p:blipFill>
          <a:blip r:embed="rId9"/>
          <a:srcRect/>
          <a:stretch/>
        </p:blipFill>
        <p:spPr bwMode="auto">
          <a:xfrm>
            <a:off x="9431091" y="3761962"/>
            <a:ext cx="2288235" cy="15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DBD7E08-26B0-3CB9-6C38-CA8980BDF90E}"/>
              </a:ext>
            </a:extLst>
          </p:cNvPr>
          <p:cNvSpPr>
            <a:spLocks noChangeArrowheads="1"/>
          </p:cNvSpPr>
          <p:nvPr/>
        </p:nvSpPr>
        <p:spPr bwMode="auto">
          <a:xfrm>
            <a:off x="7428555" y="4246041"/>
            <a:ext cx="2740174" cy="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1113">
              <a:defRPr>
                <a:solidFill>
                  <a:schemeClr val="tx1"/>
                </a:solidFill>
                <a:latin typeface="Calibri" panose="020F0502020204030204" pitchFamily="34" charset="0"/>
                <a:ea typeface="ＭＳ Ｐゴシック" panose="020B0600070205080204" pitchFamily="34" charset="-128"/>
              </a:defRPr>
            </a:lvl1pPr>
            <a:lvl2pPr>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2894013" indent="-608013" defTabSz="608013"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3351213" indent="-608013" defTabSz="608013"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3808413" indent="-608013" defTabSz="608013"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4265613" indent="-608013" defTabSz="608013"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nSpc>
                <a:spcPct val="150000"/>
              </a:lnSpc>
            </a:pPr>
            <a:r>
              <a:rPr lang="en-GB" altLang="en-GR" sz="1600">
                <a:latin typeface="Arial" panose="020B0604020202020204" pitchFamily="34" charset="0"/>
                <a:cs typeface="Arial" panose="020B0604020202020204" pitchFamily="34" charset="0"/>
              </a:rPr>
              <a:t>Subscribe to our newsletter:</a:t>
            </a:r>
          </a:p>
        </p:txBody>
      </p:sp>
      <p:sp>
        <p:nvSpPr>
          <p:cNvPr id="15" name="TextBox 14">
            <a:extLst>
              <a:ext uri="{FF2B5EF4-FFF2-40B4-BE49-F238E27FC236}">
                <a16:creationId xmlns:a16="http://schemas.microsoft.com/office/drawing/2014/main" id="{0A4CE6C6-171B-6621-322D-D69DC1444BBD}"/>
              </a:ext>
            </a:extLst>
          </p:cNvPr>
          <p:cNvSpPr txBox="1"/>
          <p:nvPr/>
        </p:nvSpPr>
        <p:spPr>
          <a:xfrm>
            <a:off x="3087649" y="3183398"/>
            <a:ext cx="6175296" cy="461665"/>
          </a:xfrm>
          <a:prstGeom prst="rect">
            <a:avLst/>
          </a:prstGeom>
          <a:noFill/>
        </p:spPr>
        <p:txBody>
          <a:bodyPr wrap="square">
            <a:spAutoFit/>
          </a:bodyPr>
          <a:lstStyle/>
          <a:p>
            <a:endParaRPr lang="en-US" sz="2400"/>
          </a:p>
        </p:txBody>
      </p:sp>
      <p:pic>
        <p:nvPicPr>
          <p:cNvPr id="13" name="Picture 12">
            <a:extLst>
              <a:ext uri="{FF2B5EF4-FFF2-40B4-BE49-F238E27FC236}">
                <a16:creationId xmlns:a16="http://schemas.microsoft.com/office/drawing/2014/main" id="{D7578E16-0A01-41A7-0527-C6BFF57608C0}"/>
              </a:ext>
            </a:extLst>
          </p:cNvPr>
          <p:cNvPicPr>
            <a:picLocks noChangeAspect="1"/>
          </p:cNvPicPr>
          <p:nvPr/>
        </p:nvPicPr>
        <p:blipFill>
          <a:blip r:embed="rId10"/>
          <a:stretch>
            <a:fillRect/>
          </a:stretch>
        </p:blipFill>
        <p:spPr>
          <a:xfrm>
            <a:off x="453475" y="3929612"/>
            <a:ext cx="384000" cy="384000"/>
          </a:xfrm>
          <a:prstGeom prst="rect">
            <a:avLst/>
          </a:prstGeom>
        </p:spPr>
      </p:pic>
      <p:pic>
        <p:nvPicPr>
          <p:cNvPr id="16" name="Picture 15">
            <a:extLst>
              <a:ext uri="{FF2B5EF4-FFF2-40B4-BE49-F238E27FC236}">
                <a16:creationId xmlns:a16="http://schemas.microsoft.com/office/drawing/2014/main" id="{273793BF-2ADF-D970-FA3C-0A0AAF8DE436}"/>
              </a:ext>
            </a:extLst>
          </p:cNvPr>
          <p:cNvPicPr>
            <a:picLocks noChangeAspect="1"/>
          </p:cNvPicPr>
          <p:nvPr/>
        </p:nvPicPr>
        <p:blipFill>
          <a:blip r:embed="rId11"/>
          <a:stretch>
            <a:fillRect/>
          </a:stretch>
        </p:blipFill>
        <p:spPr>
          <a:xfrm>
            <a:off x="453475" y="3572795"/>
            <a:ext cx="384000" cy="384000"/>
          </a:xfrm>
          <a:prstGeom prst="rect">
            <a:avLst/>
          </a:prstGeom>
        </p:spPr>
      </p:pic>
      <p:pic>
        <p:nvPicPr>
          <p:cNvPr id="20" name="Picture 19">
            <a:extLst>
              <a:ext uri="{FF2B5EF4-FFF2-40B4-BE49-F238E27FC236}">
                <a16:creationId xmlns:a16="http://schemas.microsoft.com/office/drawing/2014/main" id="{99E25D40-2115-F296-4514-E616DC8C339D}"/>
              </a:ext>
            </a:extLst>
          </p:cNvPr>
          <p:cNvPicPr>
            <a:picLocks noChangeAspect="1"/>
          </p:cNvPicPr>
          <p:nvPr/>
        </p:nvPicPr>
        <p:blipFill>
          <a:blip r:embed="rId12"/>
          <a:stretch>
            <a:fillRect/>
          </a:stretch>
        </p:blipFill>
        <p:spPr>
          <a:xfrm>
            <a:off x="447528" y="4311221"/>
            <a:ext cx="384000" cy="384000"/>
          </a:xfrm>
          <a:prstGeom prst="rect">
            <a:avLst/>
          </a:prstGeom>
        </p:spPr>
      </p:pic>
      <p:pic>
        <p:nvPicPr>
          <p:cNvPr id="22" name="Picture 21">
            <a:extLst>
              <a:ext uri="{FF2B5EF4-FFF2-40B4-BE49-F238E27FC236}">
                <a16:creationId xmlns:a16="http://schemas.microsoft.com/office/drawing/2014/main" id="{2E4A4549-DA18-0C0B-90C3-D18DCBE816A9}"/>
              </a:ext>
            </a:extLst>
          </p:cNvPr>
          <p:cNvPicPr>
            <a:picLocks noChangeAspect="1"/>
          </p:cNvPicPr>
          <p:nvPr/>
        </p:nvPicPr>
        <p:blipFill>
          <a:blip r:embed="rId13"/>
          <a:stretch>
            <a:fillRect/>
          </a:stretch>
        </p:blipFill>
        <p:spPr>
          <a:xfrm>
            <a:off x="457371" y="3235177"/>
            <a:ext cx="360000" cy="360000"/>
          </a:xfrm>
          <a:prstGeom prst="rect">
            <a:avLst/>
          </a:prstGeom>
        </p:spPr>
      </p:pic>
      <p:pic>
        <p:nvPicPr>
          <p:cNvPr id="24" name="Picture 23">
            <a:extLst>
              <a:ext uri="{FF2B5EF4-FFF2-40B4-BE49-F238E27FC236}">
                <a16:creationId xmlns:a16="http://schemas.microsoft.com/office/drawing/2014/main" id="{ABBB4EF4-ED8F-3F0C-539B-7C5D32684ADB}"/>
              </a:ext>
            </a:extLst>
          </p:cNvPr>
          <p:cNvPicPr>
            <a:picLocks noChangeAspect="1"/>
          </p:cNvPicPr>
          <p:nvPr/>
        </p:nvPicPr>
        <p:blipFill>
          <a:blip r:embed="rId14"/>
          <a:stretch>
            <a:fillRect/>
          </a:stretch>
        </p:blipFill>
        <p:spPr>
          <a:xfrm>
            <a:off x="7506224" y="2198420"/>
            <a:ext cx="384000" cy="384000"/>
          </a:xfrm>
          <a:prstGeom prst="rect">
            <a:avLst/>
          </a:prstGeom>
        </p:spPr>
      </p:pic>
    </p:spTree>
    <p:extLst>
      <p:ext uri="{BB962C8B-B14F-4D97-AF65-F5344CB8AC3E}">
        <p14:creationId xmlns:p14="http://schemas.microsoft.com/office/powerpoint/2010/main" val="295590735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02BADAC-A359-1DFA-474C-A2B6AD7D1679}"/>
              </a:ext>
            </a:extLst>
          </p:cNvPr>
          <p:cNvSpPr>
            <a:spLocks noGrp="1"/>
          </p:cNvSpPr>
          <p:nvPr>
            <p:ph type="title"/>
          </p:nvPr>
        </p:nvSpPr>
        <p:spPr>
          <a:xfrm>
            <a:off x="831850" y="416560"/>
            <a:ext cx="10515600" cy="4145915"/>
          </a:xfrm>
        </p:spPr>
        <p:txBody>
          <a:bodyPr>
            <a:normAutofit fontScale="90000"/>
          </a:bodyPr>
          <a:lstStyle/>
          <a:p>
            <a:r>
              <a:rPr lang="en-US" dirty="0"/>
              <a:t>Which approaches to FAIR implementation and community engagement have proven most effective across scientific domains</a:t>
            </a:r>
            <a:r>
              <a:rPr lang="el-GR" dirty="0"/>
              <a:t>?</a:t>
            </a:r>
            <a:endParaRPr lang="en-US" dirty="0"/>
          </a:p>
        </p:txBody>
      </p:sp>
      <p:sp>
        <p:nvSpPr>
          <p:cNvPr id="6" name="Text Placeholder 5">
            <a:extLst>
              <a:ext uri="{FF2B5EF4-FFF2-40B4-BE49-F238E27FC236}">
                <a16:creationId xmlns:a16="http://schemas.microsoft.com/office/drawing/2014/main" id="{7620A1B5-7956-803B-AFE3-DADACF8465D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760119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E7222-B977-FC5E-FCDC-424904BBA919}"/>
              </a:ext>
            </a:extLst>
          </p:cNvPr>
          <p:cNvSpPr>
            <a:spLocks noGrp="1"/>
          </p:cNvSpPr>
          <p:nvPr>
            <p:ph type="title"/>
          </p:nvPr>
        </p:nvSpPr>
        <p:spPr/>
        <p:txBody>
          <a:bodyPr/>
          <a:lstStyle/>
          <a:p>
            <a:r>
              <a:rPr lang="en-US" dirty="0"/>
              <a:t>User experience</a:t>
            </a:r>
          </a:p>
        </p:txBody>
      </p:sp>
      <p:sp>
        <p:nvSpPr>
          <p:cNvPr id="3" name="Content Placeholder 2">
            <a:extLst>
              <a:ext uri="{FF2B5EF4-FFF2-40B4-BE49-F238E27FC236}">
                <a16:creationId xmlns:a16="http://schemas.microsoft.com/office/drawing/2014/main" id="{C58D8974-FFBB-01E3-C7A9-6939BA47598A}"/>
              </a:ext>
            </a:extLst>
          </p:cNvPr>
          <p:cNvSpPr>
            <a:spLocks noGrp="1"/>
          </p:cNvSpPr>
          <p:nvPr>
            <p:ph sz="quarter" idx="12"/>
          </p:nvPr>
        </p:nvSpPr>
        <p:spPr>
          <a:xfrm>
            <a:off x="404080" y="1214833"/>
            <a:ext cx="11383839" cy="4515812"/>
          </a:xfrm>
        </p:spPr>
        <p:txBody>
          <a:bodyPr/>
          <a:lstStyle/>
          <a:p>
            <a:r>
              <a:rPr lang="en-US" dirty="0"/>
              <a:t>Involve UX designers</a:t>
            </a:r>
          </a:p>
          <a:p>
            <a:r>
              <a:rPr lang="en-US" dirty="0"/>
              <a:t>Everything should run seamlessly in the background, without taking valuable time away from researchers.</a:t>
            </a:r>
          </a:p>
          <a:p>
            <a:r>
              <a:rPr lang="en-US" dirty="0"/>
              <a:t>Integration with well established and adopted by the scientific community tools </a:t>
            </a:r>
          </a:p>
          <a:p>
            <a:endParaRPr lang="en-US" dirty="0"/>
          </a:p>
        </p:txBody>
      </p:sp>
      <p:pic>
        <p:nvPicPr>
          <p:cNvPr id="5" name="Picture 4">
            <a:extLst>
              <a:ext uri="{FF2B5EF4-FFF2-40B4-BE49-F238E27FC236}">
                <a16:creationId xmlns:a16="http://schemas.microsoft.com/office/drawing/2014/main" id="{F4BD54D4-0C37-2A71-2139-A43818E6B39A}"/>
              </a:ext>
            </a:extLst>
          </p:cNvPr>
          <p:cNvPicPr>
            <a:picLocks noChangeAspect="1"/>
          </p:cNvPicPr>
          <p:nvPr/>
        </p:nvPicPr>
        <p:blipFill>
          <a:blip r:embed="rId2">
            <a:extLst>
              <a:ext uri="{28A0092B-C50C-407E-A947-70E740481C1C}">
                <a14:useLocalDpi xmlns:a14="http://schemas.microsoft.com/office/drawing/2010/main" val="0"/>
              </a:ext>
            </a:extLst>
          </a:blip>
          <a:srcRect r="35338" b="25281"/>
          <a:stretch>
            <a:fillRect/>
          </a:stretch>
        </p:blipFill>
        <p:spPr>
          <a:xfrm>
            <a:off x="452120" y="3485356"/>
            <a:ext cx="3882786" cy="3161356"/>
          </a:xfrm>
          <a:prstGeom prst="rect">
            <a:avLst/>
          </a:prstGeom>
        </p:spPr>
      </p:pic>
      <p:pic>
        <p:nvPicPr>
          <p:cNvPr id="7" name="Picture 6">
            <a:extLst>
              <a:ext uri="{FF2B5EF4-FFF2-40B4-BE49-F238E27FC236}">
                <a16:creationId xmlns:a16="http://schemas.microsoft.com/office/drawing/2014/main" id="{A5789F41-9DD7-2299-53FA-569D6F6347C2}"/>
              </a:ext>
            </a:extLst>
          </p:cNvPr>
          <p:cNvPicPr>
            <a:picLocks noChangeAspect="1"/>
          </p:cNvPicPr>
          <p:nvPr/>
        </p:nvPicPr>
        <p:blipFill>
          <a:blip r:embed="rId3">
            <a:extLst>
              <a:ext uri="{28A0092B-C50C-407E-A947-70E740481C1C}">
                <a14:useLocalDpi xmlns:a14="http://schemas.microsoft.com/office/drawing/2010/main" val="0"/>
              </a:ext>
            </a:extLst>
          </a:blip>
          <a:srcRect r="48250" b="22791"/>
          <a:stretch>
            <a:fillRect/>
          </a:stretch>
        </p:blipFill>
        <p:spPr>
          <a:xfrm>
            <a:off x="8587622" y="3485355"/>
            <a:ext cx="3197979" cy="3253705"/>
          </a:xfrm>
          <a:prstGeom prst="rect">
            <a:avLst/>
          </a:prstGeom>
        </p:spPr>
      </p:pic>
      <p:pic>
        <p:nvPicPr>
          <p:cNvPr id="11" name="Picture 10">
            <a:extLst>
              <a:ext uri="{FF2B5EF4-FFF2-40B4-BE49-F238E27FC236}">
                <a16:creationId xmlns:a16="http://schemas.microsoft.com/office/drawing/2014/main" id="{8E0CA145-1E6B-B400-1B93-06A2837E8DEE}"/>
              </a:ext>
            </a:extLst>
          </p:cNvPr>
          <p:cNvPicPr>
            <a:picLocks noChangeAspect="1"/>
          </p:cNvPicPr>
          <p:nvPr/>
        </p:nvPicPr>
        <p:blipFill>
          <a:blip r:embed="rId4"/>
          <a:stretch>
            <a:fillRect/>
          </a:stretch>
        </p:blipFill>
        <p:spPr>
          <a:xfrm>
            <a:off x="4558798" y="3485356"/>
            <a:ext cx="3804932" cy="3253705"/>
          </a:xfrm>
          <a:prstGeom prst="rect">
            <a:avLst/>
          </a:prstGeom>
        </p:spPr>
      </p:pic>
    </p:spTree>
    <p:extLst>
      <p:ext uri="{BB962C8B-B14F-4D97-AF65-F5344CB8AC3E}">
        <p14:creationId xmlns:p14="http://schemas.microsoft.com/office/powerpoint/2010/main" val="104610769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0CA3F-0ACA-C1A1-5DEA-C11D31218434}"/>
              </a:ext>
            </a:extLst>
          </p:cNvPr>
          <p:cNvSpPr>
            <a:spLocks noGrp="1"/>
          </p:cNvSpPr>
          <p:nvPr>
            <p:ph type="title"/>
          </p:nvPr>
        </p:nvSpPr>
        <p:spPr/>
        <p:txBody>
          <a:bodyPr/>
          <a:lstStyle/>
          <a:p>
            <a:r>
              <a:rPr lang="en-US" dirty="0"/>
              <a:t>Tailored Training and Capacity building</a:t>
            </a:r>
          </a:p>
        </p:txBody>
      </p:sp>
      <p:sp>
        <p:nvSpPr>
          <p:cNvPr id="3" name="Content Placeholder 2">
            <a:extLst>
              <a:ext uri="{FF2B5EF4-FFF2-40B4-BE49-F238E27FC236}">
                <a16:creationId xmlns:a16="http://schemas.microsoft.com/office/drawing/2014/main" id="{7E0E5614-868B-954C-EE7B-1BCFDFFC764C}"/>
              </a:ext>
            </a:extLst>
          </p:cNvPr>
          <p:cNvSpPr>
            <a:spLocks noGrp="1"/>
          </p:cNvSpPr>
          <p:nvPr>
            <p:ph sz="quarter" idx="12"/>
          </p:nvPr>
        </p:nvSpPr>
        <p:spPr>
          <a:xfrm>
            <a:off x="401762" y="1260553"/>
            <a:ext cx="11383839" cy="2859327"/>
          </a:xfrm>
        </p:spPr>
        <p:txBody>
          <a:bodyPr>
            <a:normAutofit/>
          </a:bodyPr>
          <a:lstStyle/>
          <a:p>
            <a:r>
              <a:rPr lang="en-US" sz="2400" dirty="0"/>
              <a:t>Courses about Open Science should be included in University Bachelor and Master Programs.</a:t>
            </a:r>
          </a:p>
          <a:p>
            <a:r>
              <a:rPr lang="en-US" sz="2400" dirty="0"/>
              <a:t>We should not take as granted that researchers are aware of what PID, DOIs, FAIR, Metadata mean or how should be used.</a:t>
            </a:r>
          </a:p>
          <a:p>
            <a:r>
              <a:rPr lang="en-US" sz="2400" dirty="0"/>
              <a:t>Material </a:t>
            </a:r>
            <a:r>
              <a:rPr lang="en-US" sz="2400" b="1" dirty="0"/>
              <a:t>tailored to non-EOSC and non-OS aware</a:t>
            </a:r>
            <a:r>
              <a:rPr lang="en-US" sz="2400" dirty="0"/>
              <a:t> students and researchers should be created.</a:t>
            </a:r>
          </a:p>
          <a:p>
            <a:r>
              <a:rPr lang="en-US" sz="2400" dirty="0"/>
              <a:t>Many master students have never heard of ORCID.</a:t>
            </a:r>
          </a:p>
        </p:txBody>
      </p:sp>
      <p:pic>
        <p:nvPicPr>
          <p:cNvPr id="7" name="Picture 6">
            <a:extLst>
              <a:ext uri="{FF2B5EF4-FFF2-40B4-BE49-F238E27FC236}">
                <a16:creationId xmlns:a16="http://schemas.microsoft.com/office/drawing/2014/main" id="{B8C58563-107A-F0CC-D75D-921B30999F53}"/>
              </a:ext>
            </a:extLst>
          </p:cNvPr>
          <p:cNvPicPr>
            <a:picLocks noChangeAspect="1"/>
          </p:cNvPicPr>
          <p:nvPr/>
        </p:nvPicPr>
        <p:blipFill>
          <a:blip r:embed="rId2"/>
          <a:stretch>
            <a:fillRect/>
          </a:stretch>
        </p:blipFill>
        <p:spPr>
          <a:xfrm>
            <a:off x="158160" y="4451158"/>
            <a:ext cx="4148328" cy="2349884"/>
          </a:xfrm>
          <a:prstGeom prst="rect">
            <a:avLst/>
          </a:prstGeom>
        </p:spPr>
      </p:pic>
      <p:pic>
        <p:nvPicPr>
          <p:cNvPr id="13" name="Picture 12">
            <a:extLst>
              <a:ext uri="{FF2B5EF4-FFF2-40B4-BE49-F238E27FC236}">
                <a16:creationId xmlns:a16="http://schemas.microsoft.com/office/drawing/2014/main" id="{B984060D-F784-A959-23C7-F9CCD2284EEB}"/>
              </a:ext>
            </a:extLst>
          </p:cNvPr>
          <p:cNvPicPr>
            <a:picLocks noChangeAspect="1"/>
          </p:cNvPicPr>
          <p:nvPr/>
        </p:nvPicPr>
        <p:blipFill>
          <a:blip r:embed="rId3"/>
          <a:srcRect r="9715"/>
          <a:stretch>
            <a:fillRect/>
          </a:stretch>
        </p:blipFill>
        <p:spPr>
          <a:xfrm>
            <a:off x="8298244" y="4594147"/>
            <a:ext cx="3730959" cy="2006600"/>
          </a:xfrm>
          <a:prstGeom prst="rect">
            <a:avLst/>
          </a:prstGeom>
        </p:spPr>
      </p:pic>
      <p:pic>
        <p:nvPicPr>
          <p:cNvPr id="15" name="Picture 14">
            <a:extLst>
              <a:ext uri="{FF2B5EF4-FFF2-40B4-BE49-F238E27FC236}">
                <a16:creationId xmlns:a16="http://schemas.microsoft.com/office/drawing/2014/main" id="{47DC26DC-23D1-C31B-7E60-CB2A55DB6D30}"/>
              </a:ext>
            </a:extLst>
          </p:cNvPr>
          <p:cNvPicPr>
            <a:picLocks noChangeAspect="1"/>
          </p:cNvPicPr>
          <p:nvPr/>
        </p:nvPicPr>
        <p:blipFill>
          <a:blip r:embed="rId4"/>
          <a:stretch>
            <a:fillRect/>
          </a:stretch>
        </p:blipFill>
        <p:spPr>
          <a:xfrm>
            <a:off x="4370408" y="4548651"/>
            <a:ext cx="3859279" cy="2154897"/>
          </a:xfrm>
          <a:prstGeom prst="rect">
            <a:avLst/>
          </a:prstGeom>
        </p:spPr>
      </p:pic>
    </p:spTree>
    <p:extLst>
      <p:ext uri="{BB962C8B-B14F-4D97-AF65-F5344CB8AC3E}">
        <p14:creationId xmlns:p14="http://schemas.microsoft.com/office/powerpoint/2010/main" val="362736850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EE1BA-ED69-C3FF-FE64-E8C1B63604A8}"/>
              </a:ext>
            </a:extLst>
          </p:cNvPr>
          <p:cNvSpPr>
            <a:spLocks noGrp="1"/>
          </p:cNvSpPr>
          <p:nvPr>
            <p:ph type="title"/>
          </p:nvPr>
        </p:nvSpPr>
        <p:spPr/>
        <p:txBody>
          <a:bodyPr/>
          <a:lstStyle/>
          <a:p>
            <a:r>
              <a:rPr lang="en-US" dirty="0"/>
              <a:t>Key strategic non-EOSC partners</a:t>
            </a:r>
          </a:p>
        </p:txBody>
      </p:sp>
      <p:sp>
        <p:nvSpPr>
          <p:cNvPr id="3" name="Content Placeholder 2">
            <a:extLst>
              <a:ext uri="{FF2B5EF4-FFF2-40B4-BE49-F238E27FC236}">
                <a16:creationId xmlns:a16="http://schemas.microsoft.com/office/drawing/2014/main" id="{834C50E8-B72F-B09E-CCEA-2570B671B240}"/>
              </a:ext>
            </a:extLst>
          </p:cNvPr>
          <p:cNvSpPr>
            <a:spLocks noGrp="1"/>
          </p:cNvSpPr>
          <p:nvPr>
            <p:ph sz="quarter" idx="12"/>
          </p:nvPr>
        </p:nvSpPr>
        <p:spPr>
          <a:xfrm>
            <a:off x="406399" y="1473913"/>
            <a:ext cx="11383839" cy="2574847"/>
          </a:xfrm>
        </p:spPr>
        <p:txBody>
          <a:bodyPr>
            <a:normAutofit lnSpcReduction="10000"/>
          </a:bodyPr>
          <a:lstStyle/>
          <a:p>
            <a:pPr lvl="0"/>
            <a:r>
              <a:rPr lang="en-US" dirty="0"/>
              <a:t>Some of the partners in the consortium could be beyond EOSC community and among your targeted users.</a:t>
            </a:r>
          </a:p>
          <a:p>
            <a:r>
              <a:rPr lang="en-US" dirty="0"/>
              <a:t>Make them ambassadors for Open Science beyond the research community</a:t>
            </a:r>
          </a:p>
          <a:p>
            <a:r>
              <a:rPr lang="en-US" dirty="0"/>
              <a:t>MoU Regions of Central/Western Macedonia for opening their data to the research and innovation community.</a:t>
            </a:r>
          </a:p>
        </p:txBody>
      </p:sp>
      <p:pic>
        <p:nvPicPr>
          <p:cNvPr id="7" name="Picture 6">
            <a:extLst>
              <a:ext uri="{FF2B5EF4-FFF2-40B4-BE49-F238E27FC236}">
                <a16:creationId xmlns:a16="http://schemas.microsoft.com/office/drawing/2014/main" id="{FC320133-E015-C076-85FC-E50BC301732E}"/>
              </a:ext>
            </a:extLst>
          </p:cNvPr>
          <p:cNvPicPr>
            <a:picLocks noChangeAspect="1"/>
          </p:cNvPicPr>
          <p:nvPr/>
        </p:nvPicPr>
        <p:blipFill>
          <a:blip r:embed="rId2">
            <a:extLst>
              <a:ext uri="{28A0092B-C50C-407E-A947-70E740481C1C}">
                <a14:useLocalDpi xmlns:a14="http://schemas.microsoft.com/office/drawing/2010/main" val="0"/>
              </a:ext>
            </a:extLst>
          </a:blip>
          <a:srcRect t="8692" b="6600"/>
          <a:stretch>
            <a:fillRect/>
          </a:stretch>
        </p:blipFill>
        <p:spPr>
          <a:xfrm>
            <a:off x="950043" y="3956607"/>
            <a:ext cx="4493821" cy="2854960"/>
          </a:xfrm>
          <a:prstGeom prst="rect">
            <a:avLst/>
          </a:prstGeom>
        </p:spPr>
      </p:pic>
      <p:sp>
        <p:nvSpPr>
          <p:cNvPr id="9" name="TextBox 8">
            <a:extLst>
              <a:ext uri="{FF2B5EF4-FFF2-40B4-BE49-F238E27FC236}">
                <a16:creationId xmlns:a16="http://schemas.microsoft.com/office/drawing/2014/main" id="{1162E205-65DB-CBEB-3230-54A6DC2553A1}"/>
              </a:ext>
            </a:extLst>
          </p:cNvPr>
          <p:cNvSpPr txBox="1"/>
          <p:nvPr/>
        </p:nvSpPr>
        <p:spPr>
          <a:xfrm>
            <a:off x="6351600" y="5118186"/>
            <a:ext cx="5363051" cy="1200329"/>
          </a:xfrm>
          <a:prstGeom prst="rect">
            <a:avLst/>
          </a:prstGeom>
          <a:noFill/>
        </p:spPr>
        <p:txBody>
          <a:bodyPr wrap="square">
            <a:spAutoFit/>
          </a:bodyPr>
          <a:lstStyle/>
          <a:p>
            <a:pPr algn="just"/>
            <a:r>
              <a:rPr lang="en-US" b="0" i="0" dirty="0">
                <a:effectLst/>
                <a:latin typeface="-apple-system"/>
              </a:rPr>
              <a:t>The </a:t>
            </a:r>
            <a:r>
              <a:rPr lang="en-US" b="1" i="0" dirty="0">
                <a:solidFill>
                  <a:srgbClr val="0A66C2"/>
                </a:solidFill>
                <a:effectLst/>
                <a:latin typeface="-apple-system"/>
                <a:hlinkClick r:id="rId3"/>
              </a:rPr>
              <a:t>Region of Central Macedonia</a:t>
            </a:r>
            <a:r>
              <a:rPr lang="en-US" b="0" i="0" dirty="0">
                <a:effectLst/>
                <a:latin typeface="-apple-system"/>
              </a:rPr>
              <a:t> “opens” its data to researchers and the innovation ecosystem – Memorandum of Cooperation with the </a:t>
            </a:r>
            <a:r>
              <a:rPr lang="en-US" b="1" i="0" dirty="0">
                <a:solidFill>
                  <a:srgbClr val="0A66C2"/>
                </a:solidFill>
                <a:effectLst/>
                <a:latin typeface="-apple-system"/>
                <a:hlinkClick r:id="rId4"/>
              </a:rPr>
              <a:t>Aristotle University of Thessaloniki (AUTH)</a:t>
            </a:r>
            <a:endParaRPr lang="en-US" dirty="0"/>
          </a:p>
        </p:txBody>
      </p:sp>
      <p:grpSp>
        <p:nvGrpSpPr>
          <p:cNvPr id="10" name="Group 9">
            <a:extLst>
              <a:ext uri="{FF2B5EF4-FFF2-40B4-BE49-F238E27FC236}">
                <a16:creationId xmlns:a16="http://schemas.microsoft.com/office/drawing/2014/main" id="{6B9B91E9-5441-6C7F-E112-2C62D7FC891F}"/>
              </a:ext>
            </a:extLst>
          </p:cNvPr>
          <p:cNvGrpSpPr/>
          <p:nvPr/>
        </p:nvGrpSpPr>
        <p:grpSpPr>
          <a:xfrm>
            <a:off x="6432447" y="4310104"/>
            <a:ext cx="5068845" cy="734400"/>
            <a:chOff x="-213477" y="2232935"/>
            <a:chExt cx="5068845" cy="734400"/>
          </a:xfrm>
        </p:grpSpPr>
        <p:pic>
          <p:nvPicPr>
            <p:cNvPr id="11" name="Picture 10">
              <a:extLst>
                <a:ext uri="{FF2B5EF4-FFF2-40B4-BE49-F238E27FC236}">
                  <a16:creationId xmlns:a16="http://schemas.microsoft.com/office/drawing/2014/main" id="{0E4AFBE9-BC22-76B5-13DE-9378A4FE3733}"/>
                </a:ext>
              </a:extLst>
            </p:cNvPr>
            <p:cNvPicPr>
              <a:picLocks noChangeAspect="1"/>
            </p:cNvPicPr>
            <p:nvPr/>
          </p:nvPicPr>
          <p:blipFill>
            <a:blip r:embed="rId5">
              <a:extLst>
                <a:ext uri="{28A0092B-C50C-407E-A947-70E740481C1C}">
                  <a14:useLocalDpi xmlns:a14="http://schemas.microsoft.com/office/drawing/2010/main" val="0"/>
                </a:ext>
              </a:extLst>
            </a:blip>
            <a:srcRect l="34257" t="805" r="33736" b="53393"/>
            <a:stretch>
              <a:fillRect/>
            </a:stretch>
          </p:blipFill>
          <p:spPr>
            <a:xfrm>
              <a:off x="-213477" y="2232935"/>
              <a:ext cx="795651" cy="734400"/>
            </a:xfrm>
            <a:prstGeom prst="rect">
              <a:avLst/>
            </a:prstGeom>
          </p:spPr>
        </p:pic>
        <p:sp>
          <p:nvSpPr>
            <p:cNvPr id="12" name="TextBox 11">
              <a:extLst>
                <a:ext uri="{FF2B5EF4-FFF2-40B4-BE49-F238E27FC236}">
                  <a16:creationId xmlns:a16="http://schemas.microsoft.com/office/drawing/2014/main" id="{34F990BC-E780-49E3-34EA-BF8DFA180A84}"/>
                </a:ext>
              </a:extLst>
            </p:cNvPr>
            <p:cNvSpPr txBox="1"/>
            <p:nvPr/>
          </p:nvSpPr>
          <p:spPr>
            <a:xfrm>
              <a:off x="740173" y="2321004"/>
              <a:ext cx="4115195" cy="646331"/>
            </a:xfrm>
            <a:prstGeom prst="rect">
              <a:avLst/>
            </a:prstGeom>
            <a:noFill/>
          </p:spPr>
          <p:txBody>
            <a:bodyPr wrap="square" rtlCol="0">
              <a:spAutoFit/>
            </a:bodyPr>
            <a:lstStyle/>
            <a:p>
              <a:pPr algn="ctr"/>
              <a:r>
                <a:rPr lang="en-US" dirty="0">
                  <a:solidFill>
                    <a:srgbClr val="3E3E3E"/>
                  </a:solidFill>
                  <a:latin typeface="Arial" panose="020B0604020202020204" pitchFamily="34" charset="0"/>
                  <a:cs typeface="Arial" panose="020B0604020202020204" pitchFamily="34" charset="0"/>
                </a:rPr>
                <a:t>HELLENIC REPUBLIC</a:t>
              </a:r>
            </a:p>
            <a:p>
              <a:pPr algn="ctr"/>
              <a:r>
                <a:rPr lang="en-US" b="1" dirty="0">
                  <a:solidFill>
                    <a:srgbClr val="3B59AE"/>
                  </a:solidFill>
                  <a:latin typeface="Arial" panose="020B0604020202020204" pitchFamily="34" charset="0"/>
                  <a:cs typeface="Arial" panose="020B0604020202020204" pitchFamily="34" charset="0"/>
                </a:rPr>
                <a:t>REGION OF CENTRAL MACEDONIA</a:t>
              </a:r>
            </a:p>
          </p:txBody>
        </p:sp>
      </p:grpSp>
    </p:spTree>
    <p:extLst>
      <p:ext uri="{BB962C8B-B14F-4D97-AF65-F5344CB8AC3E}">
        <p14:creationId xmlns:p14="http://schemas.microsoft.com/office/powerpoint/2010/main" val="421151074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83CC4-127F-162C-4A73-C096EA8615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97CEF4-4AD6-089B-3524-17A0A4ED9721}"/>
              </a:ext>
            </a:extLst>
          </p:cNvPr>
          <p:cNvSpPr>
            <a:spLocks noGrp="1"/>
          </p:cNvSpPr>
          <p:nvPr>
            <p:ph type="title"/>
          </p:nvPr>
        </p:nvSpPr>
        <p:spPr/>
        <p:txBody>
          <a:bodyPr>
            <a:normAutofit fontScale="90000"/>
          </a:bodyPr>
          <a:lstStyle/>
          <a:p>
            <a:r>
              <a:rPr lang="en-US" dirty="0"/>
              <a:t>Make non-EOSC partners understand the value of OS and the different implementations of it</a:t>
            </a:r>
          </a:p>
        </p:txBody>
      </p:sp>
      <p:pic>
        <p:nvPicPr>
          <p:cNvPr id="36" name="Picture 35">
            <a:extLst>
              <a:ext uri="{FF2B5EF4-FFF2-40B4-BE49-F238E27FC236}">
                <a16:creationId xmlns:a16="http://schemas.microsoft.com/office/drawing/2014/main" id="{6553372B-C491-334C-E426-A3ACD86DA887}"/>
              </a:ext>
            </a:extLst>
          </p:cNvPr>
          <p:cNvPicPr>
            <a:picLocks noChangeAspect="1"/>
          </p:cNvPicPr>
          <p:nvPr/>
        </p:nvPicPr>
        <p:blipFill>
          <a:blip r:embed="rId2">
            <a:extLst>
              <a:ext uri="{28A0092B-C50C-407E-A947-70E740481C1C}">
                <a14:useLocalDpi xmlns:a14="http://schemas.microsoft.com/office/drawing/2010/main"/>
              </a:ext>
            </a:extLst>
          </a:blip>
          <a:srcRect t="13406" b="68607"/>
          <a:stretch>
            <a:fillRect/>
          </a:stretch>
        </p:blipFill>
        <p:spPr>
          <a:xfrm>
            <a:off x="248920" y="1594389"/>
            <a:ext cx="9158647" cy="823691"/>
          </a:xfrm>
          <a:prstGeom prst="rect">
            <a:avLst/>
          </a:prstGeom>
        </p:spPr>
      </p:pic>
      <p:pic>
        <p:nvPicPr>
          <p:cNvPr id="34" name="Picture 33">
            <a:extLst>
              <a:ext uri="{FF2B5EF4-FFF2-40B4-BE49-F238E27FC236}">
                <a16:creationId xmlns:a16="http://schemas.microsoft.com/office/drawing/2014/main" id="{B77F1D2D-0FD7-494F-8292-3D30B1C77C25}"/>
              </a:ext>
            </a:extLst>
          </p:cNvPr>
          <p:cNvPicPr>
            <a:picLocks noChangeAspect="1"/>
          </p:cNvPicPr>
          <p:nvPr/>
        </p:nvPicPr>
        <p:blipFill>
          <a:blip r:embed="rId3"/>
          <a:stretch>
            <a:fillRect/>
          </a:stretch>
        </p:blipFill>
        <p:spPr>
          <a:xfrm>
            <a:off x="1513840" y="2458465"/>
            <a:ext cx="8206791" cy="4099048"/>
          </a:xfrm>
          <a:prstGeom prst="rect">
            <a:avLst/>
          </a:prstGeom>
        </p:spPr>
      </p:pic>
    </p:spTree>
    <p:extLst>
      <p:ext uri="{BB962C8B-B14F-4D97-AF65-F5344CB8AC3E}">
        <p14:creationId xmlns:p14="http://schemas.microsoft.com/office/powerpoint/2010/main" val="204144615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CA043-B14F-257C-2F12-653A95889EAC}"/>
              </a:ext>
            </a:extLst>
          </p:cNvPr>
          <p:cNvSpPr>
            <a:spLocks noGrp="1"/>
          </p:cNvSpPr>
          <p:nvPr>
            <p:ph type="title"/>
          </p:nvPr>
        </p:nvSpPr>
        <p:spPr/>
        <p:txBody>
          <a:bodyPr>
            <a:normAutofit/>
          </a:bodyPr>
          <a:lstStyle/>
          <a:p>
            <a:r>
              <a:rPr lang="en-US" dirty="0"/>
              <a:t>Real pilots with less OS-familiarized partners</a:t>
            </a:r>
          </a:p>
        </p:txBody>
      </p:sp>
      <p:sp>
        <p:nvSpPr>
          <p:cNvPr id="3" name="Content Placeholder 2">
            <a:extLst>
              <a:ext uri="{FF2B5EF4-FFF2-40B4-BE49-F238E27FC236}">
                <a16:creationId xmlns:a16="http://schemas.microsoft.com/office/drawing/2014/main" id="{38A1752D-9DD0-AAB5-577D-2D9E460C5F8E}"/>
              </a:ext>
            </a:extLst>
          </p:cNvPr>
          <p:cNvSpPr>
            <a:spLocks noGrp="1"/>
          </p:cNvSpPr>
          <p:nvPr>
            <p:ph sz="quarter" idx="12"/>
          </p:nvPr>
        </p:nvSpPr>
        <p:spPr>
          <a:xfrm>
            <a:off x="530179" y="1754148"/>
            <a:ext cx="8437569" cy="2036564"/>
          </a:xfrm>
        </p:spPr>
        <p:txBody>
          <a:bodyPr>
            <a:normAutofit/>
          </a:bodyPr>
          <a:lstStyle/>
          <a:p>
            <a:r>
              <a:rPr lang="en-US" dirty="0"/>
              <a:t>Non-project-based partners for pilots</a:t>
            </a:r>
          </a:p>
          <a:p>
            <a:r>
              <a:rPr lang="en-US" dirty="0"/>
              <a:t>Open calls for real and honest feedback</a:t>
            </a:r>
          </a:p>
          <a:p>
            <a:r>
              <a:rPr lang="en-US" dirty="0"/>
              <a:t>Evaluation tools and methods for concrete results and insights on long-term adoption</a:t>
            </a:r>
          </a:p>
        </p:txBody>
      </p:sp>
      <p:pic>
        <p:nvPicPr>
          <p:cNvPr id="5" name="image19.png">
            <a:extLst>
              <a:ext uri="{FF2B5EF4-FFF2-40B4-BE49-F238E27FC236}">
                <a16:creationId xmlns:a16="http://schemas.microsoft.com/office/drawing/2014/main" id="{FD37091C-E728-C91D-344F-E84BBF73E480}"/>
              </a:ext>
            </a:extLst>
          </p:cNvPr>
          <p:cNvPicPr/>
          <p:nvPr/>
        </p:nvPicPr>
        <p:blipFill>
          <a:blip r:embed="rId3">
            <a:extLst>
              <a:ext uri="{28A0092B-C50C-407E-A947-70E740481C1C}">
                <a14:useLocalDpi xmlns:a14="http://schemas.microsoft.com/office/drawing/2010/main" val="0"/>
              </a:ext>
            </a:extLst>
          </a:blip>
          <a:srcRect/>
          <a:stretch>
            <a:fillRect/>
          </a:stretch>
        </p:blipFill>
        <p:spPr>
          <a:xfrm>
            <a:off x="320350" y="4446343"/>
            <a:ext cx="445352" cy="565211"/>
          </a:xfrm>
          <a:prstGeom prst="rect">
            <a:avLst/>
          </a:prstGeom>
          <a:ln/>
        </p:spPr>
      </p:pic>
      <p:pic>
        <p:nvPicPr>
          <p:cNvPr id="7" name="image7.png">
            <a:extLst>
              <a:ext uri="{FF2B5EF4-FFF2-40B4-BE49-F238E27FC236}">
                <a16:creationId xmlns:a16="http://schemas.microsoft.com/office/drawing/2014/main" id="{A4D0A752-02F5-0180-2E33-FC662A78A0F5}"/>
              </a:ext>
            </a:extLst>
          </p:cNvPr>
          <p:cNvPicPr/>
          <p:nvPr/>
        </p:nvPicPr>
        <p:blipFill>
          <a:blip r:embed="rId4">
            <a:extLst>
              <a:ext uri="{28A0092B-C50C-407E-A947-70E740481C1C}">
                <a14:useLocalDpi xmlns:a14="http://schemas.microsoft.com/office/drawing/2010/main" val="0"/>
              </a:ext>
            </a:extLst>
          </a:blip>
          <a:srcRect/>
          <a:stretch>
            <a:fillRect/>
          </a:stretch>
        </p:blipFill>
        <p:spPr>
          <a:xfrm>
            <a:off x="180519" y="5180080"/>
            <a:ext cx="674319" cy="565212"/>
          </a:xfrm>
          <a:prstGeom prst="rect">
            <a:avLst/>
          </a:prstGeom>
          <a:ln/>
        </p:spPr>
      </p:pic>
      <p:pic>
        <p:nvPicPr>
          <p:cNvPr id="9" name="image20.png" descr="A green plant with a white snowflake in the ground&#10;&#10;Description automatically generated">
            <a:extLst>
              <a:ext uri="{FF2B5EF4-FFF2-40B4-BE49-F238E27FC236}">
                <a16:creationId xmlns:a16="http://schemas.microsoft.com/office/drawing/2014/main" id="{194CDA8B-F084-9FAE-E1B3-690DB0E86B01}"/>
              </a:ext>
            </a:extLst>
          </p:cNvPr>
          <p:cNvPicPr/>
          <p:nvPr/>
        </p:nvPicPr>
        <p:blipFill>
          <a:blip r:embed="rId5">
            <a:extLst>
              <a:ext uri="{28A0092B-C50C-407E-A947-70E740481C1C}">
                <a14:useLocalDpi xmlns:a14="http://schemas.microsoft.com/office/drawing/2010/main" val="0"/>
              </a:ext>
            </a:extLst>
          </a:blip>
          <a:srcRect/>
          <a:stretch>
            <a:fillRect/>
          </a:stretch>
        </p:blipFill>
        <p:spPr>
          <a:xfrm>
            <a:off x="256342" y="5927663"/>
            <a:ext cx="547674" cy="565211"/>
          </a:xfrm>
          <a:prstGeom prst="rect">
            <a:avLst/>
          </a:prstGeom>
          <a:ln/>
        </p:spPr>
      </p:pic>
      <p:pic>
        <p:nvPicPr>
          <p:cNvPr id="11" name="image18.png">
            <a:extLst>
              <a:ext uri="{FF2B5EF4-FFF2-40B4-BE49-F238E27FC236}">
                <a16:creationId xmlns:a16="http://schemas.microsoft.com/office/drawing/2014/main" id="{B0F26643-7405-1047-E04A-E5FD0445D7E2}"/>
              </a:ext>
            </a:extLst>
          </p:cNvPr>
          <p:cNvPicPr/>
          <p:nvPr/>
        </p:nvPicPr>
        <p:blipFill>
          <a:blip r:embed="rId6">
            <a:extLst>
              <a:ext uri="{28A0092B-C50C-407E-A947-70E740481C1C}">
                <a14:useLocalDpi xmlns:a14="http://schemas.microsoft.com/office/drawing/2010/main" val="0"/>
              </a:ext>
            </a:extLst>
          </a:blip>
          <a:srcRect/>
          <a:stretch>
            <a:fillRect/>
          </a:stretch>
        </p:blipFill>
        <p:spPr>
          <a:xfrm>
            <a:off x="5263106" y="4446343"/>
            <a:ext cx="442836" cy="565212"/>
          </a:xfrm>
          <a:prstGeom prst="rect">
            <a:avLst/>
          </a:prstGeom>
          <a:ln/>
        </p:spPr>
      </p:pic>
      <p:pic>
        <p:nvPicPr>
          <p:cNvPr id="13" name="image13.png" descr="A thermometer and earth&#10;&#10;Description automatically generated">
            <a:extLst>
              <a:ext uri="{FF2B5EF4-FFF2-40B4-BE49-F238E27FC236}">
                <a16:creationId xmlns:a16="http://schemas.microsoft.com/office/drawing/2014/main" id="{65153B07-A2D6-7F58-523B-EBFA87CE97C6}"/>
              </a:ext>
            </a:extLst>
          </p:cNvPr>
          <p:cNvPicPr/>
          <p:nvPr/>
        </p:nvPicPr>
        <p:blipFill>
          <a:blip r:embed="rId7">
            <a:extLst>
              <a:ext uri="{28A0092B-C50C-407E-A947-70E740481C1C}">
                <a14:useLocalDpi xmlns:a14="http://schemas.microsoft.com/office/drawing/2010/main" val="0"/>
              </a:ext>
            </a:extLst>
          </a:blip>
          <a:srcRect/>
          <a:stretch>
            <a:fillRect/>
          </a:stretch>
        </p:blipFill>
        <p:spPr>
          <a:xfrm>
            <a:off x="5104582" y="5254123"/>
            <a:ext cx="697802" cy="565211"/>
          </a:xfrm>
          <a:prstGeom prst="rect">
            <a:avLst/>
          </a:prstGeom>
          <a:ln/>
        </p:spPr>
      </p:pic>
      <p:sp>
        <p:nvSpPr>
          <p:cNvPr id="15" name="TextBox 14">
            <a:extLst>
              <a:ext uri="{FF2B5EF4-FFF2-40B4-BE49-F238E27FC236}">
                <a16:creationId xmlns:a16="http://schemas.microsoft.com/office/drawing/2014/main" id="{3AF1A824-7107-F1B6-C068-F872B5DC6492}"/>
              </a:ext>
            </a:extLst>
          </p:cNvPr>
          <p:cNvSpPr txBox="1"/>
          <p:nvPr/>
        </p:nvSpPr>
        <p:spPr>
          <a:xfrm>
            <a:off x="869080" y="4434713"/>
            <a:ext cx="4402459" cy="646331"/>
          </a:xfrm>
          <a:prstGeom prst="rect">
            <a:avLst/>
          </a:prstGeom>
          <a:noFill/>
        </p:spPr>
        <p:txBody>
          <a:bodyPr wrap="square">
            <a:spAutoFit/>
          </a:bodyPr>
          <a:lstStyle/>
          <a:p>
            <a:r>
              <a:rPr lang="en-GB" sz="1800" dirty="0">
                <a:effectLst/>
                <a:latin typeface="Calibri" panose="020F0502020204030204" pitchFamily="34" charset="0"/>
                <a:ea typeface="Calibri" panose="020F0502020204030204" pitchFamily="34" charset="0"/>
                <a:cs typeface="Calibri" panose="020F0502020204030204" pitchFamily="34" charset="0"/>
              </a:rPr>
              <a:t>Health Use Case on cancer patients</a:t>
            </a:r>
          </a:p>
          <a:p>
            <a:r>
              <a:rPr lang="en-GB" dirty="0">
                <a:latin typeface="Calibri" panose="020F0502020204030204" pitchFamily="34" charset="0"/>
                <a:ea typeface="Calibri" panose="020F0502020204030204" pitchFamily="34" charset="0"/>
                <a:cs typeface="Calibri" panose="020F0502020204030204" pitchFamily="34" charset="0"/>
              </a:rPr>
              <a:t>Health Use Case on stroke transitional care</a:t>
            </a:r>
            <a:r>
              <a:rPr lang="en-GB" sz="1800" dirty="0">
                <a:effectLst/>
                <a:latin typeface="Calibri" panose="020F0502020204030204" pitchFamily="34" charset="0"/>
                <a:ea typeface="Calibri" panose="020F0502020204030204" pitchFamily="34" charset="0"/>
                <a:cs typeface="Calibri" panose="020F0502020204030204" pitchFamily="34" charset="0"/>
              </a:rPr>
              <a:t> </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133D27F2-C7C5-39D9-1C1A-002864018123}"/>
              </a:ext>
            </a:extLst>
          </p:cNvPr>
          <p:cNvSpPr txBox="1"/>
          <p:nvPr/>
        </p:nvSpPr>
        <p:spPr>
          <a:xfrm>
            <a:off x="893882" y="5113181"/>
            <a:ext cx="4136074" cy="646331"/>
          </a:xfrm>
          <a:prstGeom prst="rect">
            <a:avLst/>
          </a:prstGeom>
          <a:noFill/>
        </p:spPr>
        <p:txBody>
          <a:bodyPr wrap="square">
            <a:spAutoFit/>
          </a:bodyPr>
          <a:lstStyle/>
          <a:p>
            <a:r>
              <a:rPr lang="en-GB" dirty="0"/>
              <a:t>Climate neutral and smart cities Use Case on mobility in Thessaloniki city </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id="{72D4889B-9050-F368-7F71-7B656D42094C}"/>
              </a:ext>
            </a:extLst>
          </p:cNvPr>
          <p:cNvSpPr txBox="1"/>
          <p:nvPr/>
        </p:nvSpPr>
        <p:spPr>
          <a:xfrm>
            <a:off x="878642" y="5971302"/>
            <a:ext cx="4402459" cy="369332"/>
          </a:xfrm>
          <a:prstGeom prst="rect">
            <a:avLst/>
          </a:prstGeom>
          <a:noFill/>
        </p:spPr>
        <p:txBody>
          <a:bodyPr wrap="square">
            <a:spAutoFit/>
          </a:bodyPr>
          <a:lstStyle/>
          <a:p>
            <a:r>
              <a:rPr lang="en-GB" dirty="0"/>
              <a:t>Soil Use Case on Forestry data gathering</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9BAD967A-408A-25A6-BA34-7219D06495D7}"/>
              </a:ext>
            </a:extLst>
          </p:cNvPr>
          <p:cNvSpPr txBox="1"/>
          <p:nvPr/>
        </p:nvSpPr>
        <p:spPr>
          <a:xfrm>
            <a:off x="5777847" y="4434712"/>
            <a:ext cx="2726073" cy="646331"/>
          </a:xfrm>
          <a:prstGeom prst="rect">
            <a:avLst/>
          </a:prstGeom>
          <a:noFill/>
        </p:spPr>
        <p:txBody>
          <a:bodyPr wrap="square">
            <a:spAutoFit/>
          </a:bodyPr>
          <a:lstStyle/>
          <a:p>
            <a:r>
              <a:rPr lang="en-GB" dirty="0"/>
              <a:t>Oceans and Waters Use Case for Healthy Oceans</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23" name="TextBox 22">
            <a:extLst>
              <a:ext uri="{FF2B5EF4-FFF2-40B4-BE49-F238E27FC236}">
                <a16:creationId xmlns:a16="http://schemas.microsoft.com/office/drawing/2014/main" id="{E9B49A2B-A897-F5FA-5BB2-B7632BBFC689}"/>
              </a:ext>
            </a:extLst>
          </p:cNvPr>
          <p:cNvSpPr txBox="1"/>
          <p:nvPr/>
        </p:nvSpPr>
        <p:spPr>
          <a:xfrm>
            <a:off x="5796280" y="5145274"/>
            <a:ext cx="2961639" cy="646331"/>
          </a:xfrm>
          <a:prstGeom prst="rect">
            <a:avLst/>
          </a:prstGeom>
          <a:noFill/>
        </p:spPr>
        <p:txBody>
          <a:bodyPr wrap="square">
            <a:spAutoFit/>
          </a:bodyPr>
          <a:lstStyle/>
          <a:p>
            <a:r>
              <a:rPr lang="en-GB" dirty="0"/>
              <a:t>Climate Change Use Case for food waste management </a:t>
            </a:r>
            <a:endParaRPr lang="en-US" dirty="0">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B58A771A-2481-F8E7-749D-194630D0E2F5}"/>
              </a:ext>
            </a:extLst>
          </p:cNvPr>
          <p:cNvPicPr>
            <a:picLocks noChangeAspect="1"/>
          </p:cNvPicPr>
          <p:nvPr/>
        </p:nvPicPr>
        <p:blipFill>
          <a:blip r:embed="rId8"/>
          <a:stretch>
            <a:fillRect/>
          </a:stretch>
        </p:blipFill>
        <p:spPr>
          <a:xfrm>
            <a:off x="9714171" y="1539557"/>
            <a:ext cx="2297310" cy="4130517"/>
          </a:xfrm>
          <a:prstGeom prst="rect">
            <a:avLst/>
          </a:prstGeom>
        </p:spPr>
      </p:pic>
      <p:sp>
        <p:nvSpPr>
          <p:cNvPr id="4" name="TextBox 3">
            <a:extLst>
              <a:ext uri="{FF2B5EF4-FFF2-40B4-BE49-F238E27FC236}">
                <a16:creationId xmlns:a16="http://schemas.microsoft.com/office/drawing/2014/main" id="{AF7748A5-8862-AE45-400D-4CAF9470425B}"/>
              </a:ext>
            </a:extLst>
          </p:cNvPr>
          <p:cNvSpPr txBox="1"/>
          <p:nvPr/>
        </p:nvSpPr>
        <p:spPr>
          <a:xfrm>
            <a:off x="9714171" y="5694303"/>
            <a:ext cx="2297310" cy="830997"/>
          </a:xfrm>
          <a:prstGeom prst="rect">
            <a:avLst/>
          </a:prstGeom>
          <a:noFill/>
        </p:spPr>
        <p:txBody>
          <a:bodyPr wrap="square" rtlCol="0">
            <a:spAutoFit/>
          </a:bodyPr>
          <a:lstStyle/>
          <a:p>
            <a:r>
              <a:rPr lang="en-US" sz="1600" dirty="0"/>
              <a:t>Pilot activities in collecting data from </a:t>
            </a:r>
            <a:r>
              <a:rPr lang="en-US" sz="1600" dirty="0" err="1"/>
              <a:t>Mikrokleisoura</a:t>
            </a:r>
            <a:r>
              <a:rPr lang="en-US" sz="1600" dirty="0"/>
              <a:t> forest</a:t>
            </a:r>
          </a:p>
        </p:txBody>
      </p:sp>
    </p:spTree>
    <p:extLst>
      <p:ext uri="{BB962C8B-B14F-4D97-AF65-F5344CB8AC3E}">
        <p14:creationId xmlns:p14="http://schemas.microsoft.com/office/powerpoint/2010/main" val="113418316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5">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4C48CDF-DD77-4E85-9F57-8070A49920D4}">
  <we:reference id="444c804e-8891-41f9-b246-f6dac759fca9" version="3.7.0.0" store="EXCatalog" storeType="EXCatalog"/>
  <we:alternateReferences>
    <we:reference id="WA104380518" version="3.7.0.0" store="el-GR"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96d62f4-75b2-40d8-99f4-e416e0428c04">
      <Terms xmlns="http://schemas.microsoft.com/office/infopath/2007/PartnerControls"/>
    </lcf76f155ced4ddcb4097134ff3c332f>
    <TaxCatchAll xmlns="f0f4a6ae-13a5-4397-80f3-aea8e9f411f0" xsi:nil="true"/>
    <Permanentlink xmlns="496d62f4-75b2-40d8-99f4-e416e0428c04" xsi:nil="true"/>
    <_dlc_DocId xmlns="f0f4a6ae-13a5-4397-80f3-aea8e9f411f0">EOSC-167323429-153753</_dlc_DocId>
    <_dlc_DocIdUrl xmlns="f0f4a6ae-13a5-4397-80f3-aea8e9f411f0">
      <Url>https://europeanopensciencecloud.sharepoint.com/sites/Data/_layouts/15/DocIdRedir.aspx?ID=EOSC-167323429-153753</Url>
      <Description>EOSC-167323429-153753</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1BA2657F33C78458957214F412992C5" ma:contentTypeVersion="17" ma:contentTypeDescription="Create a new document." ma:contentTypeScope="" ma:versionID="df0ee56cede248a9dd7bdde8f84231de">
  <xsd:schema xmlns:xsd="http://www.w3.org/2001/XMLSchema" xmlns:xs="http://www.w3.org/2001/XMLSchema" xmlns:p="http://schemas.microsoft.com/office/2006/metadata/properties" xmlns:ns2="496d62f4-75b2-40d8-99f4-e416e0428c04" xmlns:ns3="f0f4a6ae-13a5-4397-80f3-aea8e9f411f0" targetNamespace="http://schemas.microsoft.com/office/2006/metadata/properties" ma:root="true" ma:fieldsID="1bffa8149ff7cde30af9021f7dfec945" ns2:_="" ns3:_="">
    <xsd:import namespace="496d62f4-75b2-40d8-99f4-e416e0428c04"/>
    <xsd:import namespace="f0f4a6ae-13a5-4397-80f3-aea8e9f411f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3:_dlc_DocId" minOccurs="0"/>
                <xsd:element ref="ns3:_dlc_DocIdUrl" minOccurs="0"/>
                <xsd:element ref="ns3:_dlc_DocIdPersistId" minOccurs="0"/>
                <xsd:element ref="ns2:Permanentlink"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6d62f4-75b2-40d8-99f4-e416e0428c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8da2a577-abbe-4683-8229-b3bb4b575d3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description="" ma:indexed="true" ma:internalName="MediaServiceLocation" ma:readOnly="true">
      <xsd:simpleType>
        <xsd:restriction base="dms:Text"/>
      </xsd:simpleType>
    </xsd:element>
    <xsd:element name="Permanentlink" ma:index="26" nillable="true" ma:displayName="Permanent link" ma:format="Dropdown" ma:internalName="Permanentlink">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0f4a6ae-13a5-4397-80f3-aea8e9f411f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9d882f0-47c2-44ed-bbac-0735b4e91be2}" ma:internalName="TaxCatchAll" ma:showField="CatchAllData" ma:web="f0f4a6ae-13a5-4397-80f3-aea8e9f411f0">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_dlc_DocId" ma:index="23" nillable="true" ma:displayName="Document ID Value" ma:description="The value of the document ID assigned to this item." ma:indexed="true" ma:internalName="_dlc_DocId" ma:readOnly="true">
      <xsd:simpleType>
        <xsd:restriction base="dms:Text"/>
      </xsd:simpleType>
    </xsd:element>
    <xsd:element name="_dlc_DocIdUrl" ma:index="24"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5"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FB0179BD-1C78-45D3-8906-F8F3F78758A5}">
  <ds:schemaRefs>
    <ds:schemaRef ds:uri="2af94170-672d-484a-afc1-eec50fe1847c"/>
    <ds:schemaRef ds:uri="4938d28f-b1eb-4157-860a-c11f1a33f5c1"/>
    <ds:schemaRef ds:uri="a1060f94-3b00-4459-a456-1cca3b822ee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816781d0-bec8-4c34-808a-36bae9625381"/>
    <ds:schemaRef ds:uri="8bf6e8d6-08ae-4aeb-9c95-00e6bce225c5"/>
    <ds:schemaRef ds:uri="1124f467-e8a7-4788-95b6-921cce7bcfae"/>
    <ds:schemaRef ds:uri="d56ed46a-4164-40b6-a09a-3a2f9edb41ee"/>
  </ds:schemaRefs>
</ds:datastoreItem>
</file>

<file path=customXml/itemProps2.xml><?xml version="1.0" encoding="utf-8"?>
<ds:datastoreItem xmlns:ds="http://schemas.openxmlformats.org/officeDocument/2006/customXml" ds:itemID="{B98EBF44-4558-49C3-9491-6C990EBD37A6}">
  <ds:schemaRefs>
    <ds:schemaRef ds:uri="http://schemas.microsoft.com/sharepoint/v3/contenttype/forms"/>
  </ds:schemaRefs>
</ds:datastoreItem>
</file>

<file path=customXml/itemProps3.xml><?xml version="1.0" encoding="utf-8"?>
<ds:datastoreItem xmlns:ds="http://schemas.openxmlformats.org/officeDocument/2006/customXml" ds:itemID="{6AD689C5-3FFD-474F-80AA-33DFEDBCE975}"/>
</file>

<file path=customXml/itemProps4.xml><?xml version="1.0" encoding="utf-8"?>
<ds:datastoreItem xmlns:ds="http://schemas.openxmlformats.org/officeDocument/2006/customXml" ds:itemID="{7AEB5F7E-E8FE-4F03-B356-0A1189ED2776}"/>
</file>

<file path=docProps/app.xml><?xml version="1.0" encoding="utf-8"?>
<Properties xmlns="http://schemas.openxmlformats.org/officeDocument/2006/extended-properties" xmlns:vt="http://schemas.openxmlformats.org/officeDocument/2006/docPropsVTypes">
  <Template>Office Theme</Template>
  <TotalTime>966</TotalTime>
  <Words>1628</Words>
  <Application>Microsoft Office PowerPoint</Application>
  <PresentationFormat>Widescreen</PresentationFormat>
  <Paragraphs>206</Paragraphs>
  <Slides>30</Slides>
  <Notes>6</Notes>
  <HiddenSlides>6</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RAISE  Research Analysis Identifier  RAISE Suite FAIR Data from Collection to Exploitation</vt:lpstr>
      <vt:lpstr>Trusted Execution Environment</vt:lpstr>
      <vt:lpstr>maDMP enforcement and Data Provenance</vt:lpstr>
      <vt:lpstr>Which approaches to FAIR implementation and community engagement have proven most effective across scientific domains?</vt:lpstr>
      <vt:lpstr>User experience</vt:lpstr>
      <vt:lpstr>Tailored Training and Capacity building</vt:lpstr>
      <vt:lpstr>Key strategic non-EOSC partners</vt:lpstr>
      <vt:lpstr>Make non-EOSC partners understand the value of OS and the different implementations of it</vt:lpstr>
      <vt:lpstr>Real pilots with less OS-familiarized partners</vt:lpstr>
      <vt:lpstr>Open Calls for externals</vt:lpstr>
      <vt:lpstr>What mechanisms are needed to ensure that community-driven solutions can be sustained and adopted by EOSC Nodes and the Federation?</vt:lpstr>
      <vt:lpstr>Look for joining projects beyond Pilar I</vt:lpstr>
      <vt:lpstr>EOSC Nodes eligibility criteria</vt:lpstr>
      <vt:lpstr>Do not compete mature and well-established solutions</vt:lpstr>
      <vt:lpstr>Do not compete mature and well-established solutions</vt:lpstr>
      <vt:lpstr>Business development is about finding your solution’s value and how to present it to the end-users</vt:lpstr>
      <vt:lpstr>Turn Data Regulations into Your Competitive Advantage</vt:lpstr>
      <vt:lpstr>Continuation</vt:lpstr>
      <vt:lpstr>PowerPoint Presentation</vt:lpstr>
      <vt:lpstr>PowerPoint Presentation</vt:lpstr>
      <vt:lpstr>What are the two or three most concrete opportunities for collaboration among projects that could be pursued over the next 12 months?</vt:lpstr>
      <vt:lpstr>PowerPoint Presentation</vt:lpstr>
      <vt:lpstr>Open Science Attitude Questionnaire</vt:lpstr>
      <vt:lpstr>PowerPoint Presentation</vt:lpstr>
      <vt:lpstr>PowerPoint Presentation</vt:lpstr>
      <vt:lpstr>An EOSC-A Task Force could come up with such a common/standard assessment methodology.</vt:lpstr>
      <vt:lpstr>Collaboration for AI  or AI for Collaboration?</vt:lpstr>
      <vt:lpstr>PowerPoint Presentation</vt:lpstr>
      <vt:lpstr>PowerPoint Presentation</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Ilektra Makridou</dc:creator>
  <cp:lastModifiedBy>Evdokimos Konstantinidis</cp:lastModifiedBy>
  <cp:revision>276</cp:revision>
  <dcterms:created xsi:type="dcterms:W3CDTF">2024-12-16T12:09:27Z</dcterms:created>
  <dcterms:modified xsi:type="dcterms:W3CDTF">2026-07-08T13:43:50Z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0x01010011BA2657F33C78458957214F412992C5</vt:lpwstr>
  </property>
  <property fmtid="{D5CDD505-2E9C-101B-9397-08002B2CF9AE}" pid="4" name="MSIP_Label_6bd9ddd1-4d20-43f6-abfa-fc3c07406f94_Enabled">
    <vt:lpwstr>true</vt:lpwstr>
  </property>
  <property fmtid="{D5CDD505-2E9C-101B-9397-08002B2CF9AE}" pid="5" name="MSIP_Label_6bd9ddd1-4d20-43f6-abfa-fc3c07406f94_SetDate">
    <vt:lpwstr>2026-07-08T13:43:50Z</vt:lpwstr>
  </property>
  <property fmtid="{D5CDD505-2E9C-101B-9397-08002B2CF9AE}" pid="6" name="MSIP_Label_6bd9ddd1-4d20-43f6-abfa-fc3c07406f94_Method">
    <vt:lpwstr>Standard</vt:lpwstr>
  </property>
  <property fmtid="{D5CDD505-2E9C-101B-9397-08002B2CF9AE}" pid="7" name="MSIP_Label_6bd9ddd1-4d20-43f6-abfa-fc3c07406f94_Name">
    <vt:lpwstr>Commission Use</vt:lpwstr>
  </property>
  <property fmtid="{D5CDD505-2E9C-101B-9397-08002B2CF9AE}" pid="8" name="MSIP_Label_6bd9ddd1-4d20-43f6-abfa-fc3c07406f94_SiteId">
    <vt:lpwstr>b24c8b06-522c-46fe-9080-70926f8dddb1</vt:lpwstr>
  </property>
  <property fmtid="{D5CDD505-2E9C-101B-9397-08002B2CF9AE}" pid="9" name="MSIP_Label_6bd9ddd1-4d20-43f6-abfa-fc3c07406f94_ActionId">
    <vt:lpwstr>43f56632-b227-4f28-989a-89c76c115630</vt:lpwstr>
  </property>
  <property fmtid="{D5CDD505-2E9C-101B-9397-08002B2CF9AE}" pid="10" name="MSIP_Label_6bd9ddd1-4d20-43f6-abfa-fc3c07406f94_ContentBits">
    <vt:lpwstr>0</vt:lpwstr>
  </property>
  <property fmtid="{D5CDD505-2E9C-101B-9397-08002B2CF9AE}" pid="11" name="MSIP_Label_6bd9ddd1-4d20-43f6-abfa-fc3c07406f94_Tag">
    <vt:lpwstr>10, 3, 0, 2</vt:lpwstr>
  </property>
  <property fmtid="{D5CDD505-2E9C-101B-9397-08002B2CF9AE}" pid="12" name="_dlc_DocIdItemGuid">
    <vt:lpwstr>fded56ec-e819-4048-a229-bdc9d33a5807</vt:lpwstr>
  </property>
</Properties>
</file>