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Masters/slideMaster1.xml" ContentType="application/vnd.openxmlformats-officedocument.presentationml.slideMaster+xml"/>
  <Override PartName="/ppt/notesSlides/notesSlide6.xml" ContentType="application/vnd.openxmlformats-officedocument.presentationml.notesSlide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5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  <Override PartName="/customXml/itemProps4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23" d="100"/>
          <a:sy n="123" d="100"/>
        </p:scale>
        <p:origin x="80" y="1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8" Type="http://schemas.openxmlformats.org/officeDocument/2006/relationships/customXml" Target="../customXml/item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customXml" Target="../customXml/item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20" Type="http://schemas.openxmlformats.org/officeDocument/2006/relationships/customXml" Target="../customXml/item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customXml" Target="../customXml/item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69356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8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8.png"/><Relationship Id="rId9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5.png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141B4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claude/build/icons/globe_navy.png"/>
          <p:cNvPicPr>
            <a:picLocks noChangeAspect="1"/>
          </p:cNvPicPr>
          <p:nvPr/>
        </p:nvPicPr>
        <p:blipFill>
          <a:blip r:embed="rId3">
            <a:alphaModFix amt="22000"/>
          </a:blip>
          <a:stretch>
            <a:fillRect/>
          </a:stretch>
        </p:blipFill>
        <p:spPr>
          <a:xfrm>
            <a:off x="8778240" y="1828800"/>
            <a:ext cx="3840480" cy="384048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822960" y="1417320"/>
            <a:ext cx="73152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b="1" kern="0" spc="200" dirty="0">
                <a:solidFill>
                  <a:srgbClr val="F2A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RAPPORTEUR SUMMARY</a:t>
            </a:r>
            <a:endParaRPr lang="en-US" sz="1400" dirty="0"/>
          </a:p>
        </p:txBody>
      </p:sp>
      <p:sp>
        <p:nvSpPr>
          <p:cNvPr id="4" name="Text 1"/>
          <p:cNvSpPr/>
          <p:nvPr/>
        </p:nvSpPr>
        <p:spPr>
          <a:xfrm>
            <a:off x="777240" y="1828800"/>
            <a:ext cx="8686800" cy="1920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05000"/>
              </a:lnSpc>
              <a:buNone/>
            </a:pPr>
            <a:r>
              <a:rPr lang="en-US" sz="46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AI and Software</a:t>
            </a:r>
            <a:endParaRPr lang="en-US" sz="4600" dirty="0"/>
          </a:p>
          <a:p>
            <a:pPr marL="0" indent="0">
              <a:lnSpc>
                <a:spcPct val="105000"/>
              </a:lnSpc>
              <a:buNone/>
            </a:pPr>
            <a:r>
              <a:rPr lang="en-US" sz="46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in EOSC</a:t>
            </a:r>
            <a:endParaRPr lang="en-US" sz="4600" dirty="0"/>
          </a:p>
        </p:txBody>
      </p:sp>
      <p:sp>
        <p:nvSpPr>
          <p:cNvPr id="5" name="Shape 2"/>
          <p:cNvSpPr/>
          <p:nvPr/>
        </p:nvSpPr>
        <p:spPr>
          <a:xfrm>
            <a:off x="822960" y="3794760"/>
            <a:ext cx="5120640" cy="18288"/>
          </a:xfrm>
          <a:prstGeom prst="rect">
            <a:avLst/>
          </a:prstGeom>
          <a:solidFill>
            <a:srgbClr val="3A4278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6" name="Text 3"/>
          <p:cNvSpPr/>
          <p:nvPr/>
        </p:nvSpPr>
        <p:spPr>
          <a:xfrm>
            <a:off x="822960" y="3977640"/>
            <a:ext cx="749808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i="1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Breakout session findings: trust, reproducibility, skills and European sovereignty</a:t>
            </a:r>
            <a:endParaRPr lang="en-US" sz="1600" dirty="0"/>
          </a:p>
        </p:txBody>
      </p:sp>
      <p:sp>
        <p:nvSpPr>
          <p:cNvPr id="7" name="Text 4"/>
          <p:cNvSpPr/>
          <p:nvPr/>
        </p:nvSpPr>
        <p:spPr>
          <a:xfrm>
            <a:off x="822960" y="4873752"/>
            <a:ext cx="6400800" cy="16642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25000"/>
              </a:lnSpc>
              <a:buNone/>
            </a:pPr>
            <a:r>
              <a:rPr lang="en-US" sz="1250" b="1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Rapporteur:</a:t>
            </a:r>
          </a:p>
          <a:p>
            <a:pPr marL="0" indent="0">
              <a:lnSpc>
                <a:spcPct val="125000"/>
              </a:lnSpc>
              <a:buNone/>
            </a:pPr>
            <a:r>
              <a:rPr lang="en-US" sz="1250" b="1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Manolis Terrovitis
</a:t>
            </a:r>
            <a:r>
              <a:rPr lang="en-US" sz="125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Athena Research Center
mter@athenarc.gr  •  RENAI project</a:t>
            </a:r>
            <a:endParaRPr lang="en-US" sz="125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F7F9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365760"/>
            <a:ext cx="73152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b="1" kern="0" spc="150" dirty="0">
                <a:solidFill>
                  <a:srgbClr val="F2A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DISCUSSION AGENDA</a:t>
            </a:r>
            <a:endParaRPr lang="en-US" sz="1250" dirty="0"/>
          </a:p>
        </p:txBody>
      </p:sp>
      <p:sp>
        <p:nvSpPr>
          <p:cNvPr id="3" name="Text 1"/>
          <p:cNvSpPr/>
          <p:nvPr/>
        </p:nvSpPr>
        <p:spPr>
          <a:xfrm>
            <a:off x="548640" y="658368"/>
            <a:ext cx="105156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3000" b="1" dirty="0">
                <a:solidFill>
                  <a:srgbClr val="1E2761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Open questions for follow-up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548640" y="1508760"/>
            <a:ext cx="3611880" cy="1463040"/>
          </a:xfrm>
          <a:prstGeom prst="roundRect">
            <a:avLst>
              <a:gd name="adj" fmla="val 4375"/>
            </a:avLst>
          </a:prstGeom>
          <a:solidFill>
            <a:srgbClr val="FFFFFF"/>
          </a:solidFill>
          <a:ln/>
          <a:effectLst>
            <a:outerShdw blurRad="101600" dist="38100" dir="5400000" algn="bl" rotWithShape="0">
              <a:srgbClr val="1E2761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5" name="Shape 3"/>
          <p:cNvSpPr/>
          <p:nvPr/>
        </p:nvSpPr>
        <p:spPr>
          <a:xfrm>
            <a:off x="731520" y="1691640"/>
            <a:ext cx="365760" cy="365760"/>
          </a:xfrm>
          <a:prstGeom prst="ellipse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6" name="Text 4"/>
          <p:cNvSpPr/>
          <p:nvPr/>
        </p:nvSpPr>
        <p:spPr>
          <a:xfrm>
            <a:off x="731520" y="1691640"/>
            <a:ext cx="3657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6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1</a:t>
            </a:r>
            <a:endParaRPr lang="en-US" sz="1360" dirty="0"/>
          </a:p>
        </p:txBody>
      </p:sp>
      <p:sp>
        <p:nvSpPr>
          <p:cNvPr id="7" name="Text 5"/>
          <p:cNvSpPr/>
          <p:nvPr/>
        </p:nvSpPr>
        <p:spPr>
          <a:xfrm>
            <a:off x="731520" y="2130552"/>
            <a:ext cx="324612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12000"/>
              </a:lnSpc>
              <a:buNone/>
            </a:pPr>
            <a:r>
              <a:rPr lang="en-US" sz="980" dirty="0">
                <a:solidFill>
                  <a:srgbClr val="222B4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How can EOSC keep scientific communities independent if frontier models and data access are dominated by big tech?</a:t>
            </a:r>
            <a:endParaRPr lang="en-US" sz="980" dirty="0"/>
          </a:p>
        </p:txBody>
      </p:sp>
      <p:sp>
        <p:nvSpPr>
          <p:cNvPr id="8" name="Shape 6"/>
          <p:cNvSpPr/>
          <p:nvPr/>
        </p:nvSpPr>
        <p:spPr>
          <a:xfrm>
            <a:off x="4297680" y="1508760"/>
            <a:ext cx="3611880" cy="1463040"/>
          </a:xfrm>
          <a:prstGeom prst="roundRect">
            <a:avLst>
              <a:gd name="adj" fmla="val 4375"/>
            </a:avLst>
          </a:prstGeom>
          <a:solidFill>
            <a:srgbClr val="FFFFFF"/>
          </a:solidFill>
          <a:ln/>
          <a:effectLst>
            <a:outerShdw blurRad="101600" dist="38100" dir="5400000" algn="bl" rotWithShape="0">
              <a:srgbClr val="1E2761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9" name="Shape 7"/>
          <p:cNvSpPr/>
          <p:nvPr/>
        </p:nvSpPr>
        <p:spPr>
          <a:xfrm>
            <a:off x="4480560" y="1691640"/>
            <a:ext cx="365760" cy="365760"/>
          </a:xfrm>
          <a:prstGeom prst="ellipse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0" name="Text 8"/>
          <p:cNvSpPr/>
          <p:nvPr/>
        </p:nvSpPr>
        <p:spPr>
          <a:xfrm>
            <a:off x="4480560" y="1691640"/>
            <a:ext cx="3657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6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2</a:t>
            </a:r>
            <a:endParaRPr lang="en-US" sz="1360" dirty="0"/>
          </a:p>
        </p:txBody>
      </p:sp>
      <p:sp>
        <p:nvSpPr>
          <p:cNvPr id="11" name="Text 9"/>
          <p:cNvSpPr/>
          <p:nvPr/>
        </p:nvSpPr>
        <p:spPr>
          <a:xfrm>
            <a:off x="4480560" y="2130552"/>
            <a:ext cx="324612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12000"/>
              </a:lnSpc>
              <a:buNone/>
            </a:pPr>
            <a:r>
              <a:rPr lang="en-US" sz="980" dirty="0">
                <a:solidFill>
                  <a:srgbClr val="222B4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How can Europe build AI sovereignty without simply imitating industry priorities?</a:t>
            </a:r>
            <a:endParaRPr lang="en-US" sz="980" dirty="0"/>
          </a:p>
        </p:txBody>
      </p:sp>
      <p:sp>
        <p:nvSpPr>
          <p:cNvPr id="12" name="Shape 10"/>
          <p:cNvSpPr/>
          <p:nvPr/>
        </p:nvSpPr>
        <p:spPr>
          <a:xfrm>
            <a:off x="8046720" y="1508760"/>
            <a:ext cx="3611880" cy="1463040"/>
          </a:xfrm>
          <a:prstGeom prst="roundRect">
            <a:avLst>
              <a:gd name="adj" fmla="val 4375"/>
            </a:avLst>
          </a:prstGeom>
          <a:solidFill>
            <a:srgbClr val="FFFFFF"/>
          </a:solidFill>
          <a:ln/>
          <a:effectLst>
            <a:outerShdw blurRad="101600" dist="38100" dir="5400000" algn="bl" rotWithShape="0">
              <a:srgbClr val="1E2761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3" name="Shape 11"/>
          <p:cNvSpPr/>
          <p:nvPr/>
        </p:nvSpPr>
        <p:spPr>
          <a:xfrm>
            <a:off x="8229600" y="1691640"/>
            <a:ext cx="365760" cy="365760"/>
          </a:xfrm>
          <a:prstGeom prst="ellipse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4" name="Text 12"/>
          <p:cNvSpPr/>
          <p:nvPr/>
        </p:nvSpPr>
        <p:spPr>
          <a:xfrm>
            <a:off x="8229600" y="1691640"/>
            <a:ext cx="3657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6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3</a:t>
            </a:r>
            <a:endParaRPr lang="en-US" sz="1360" dirty="0"/>
          </a:p>
        </p:txBody>
      </p:sp>
      <p:sp>
        <p:nvSpPr>
          <p:cNvPr id="15" name="Text 13"/>
          <p:cNvSpPr/>
          <p:nvPr/>
        </p:nvSpPr>
        <p:spPr>
          <a:xfrm>
            <a:off x="8229600" y="2130552"/>
            <a:ext cx="324612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12000"/>
              </a:lnSpc>
              <a:buNone/>
            </a:pPr>
            <a:r>
              <a:rPr lang="en-US" sz="980" dirty="0">
                <a:solidFill>
                  <a:srgbClr val="222B4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guidelines are needed for different domains and user categories?</a:t>
            </a:r>
            <a:endParaRPr lang="en-US" sz="980" dirty="0"/>
          </a:p>
        </p:txBody>
      </p:sp>
      <p:sp>
        <p:nvSpPr>
          <p:cNvPr id="16" name="Shape 14"/>
          <p:cNvSpPr/>
          <p:nvPr/>
        </p:nvSpPr>
        <p:spPr>
          <a:xfrm>
            <a:off x="548640" y="3108960"/>
            <a:ext cx="3611880" cy="1463040"/>
          </a:xfrm>
          <a:prstGeom prst="roundRect">
            <a:avLst>
              <a:gd name="adj" fmla="val 4375"/>
            </a:avLst>
          </a:prstGeom>
          <a:solidFill>
            <a:srgbClr val="FFFFFF"/>
          </a:solidFill>
          <a:ln/>
          <a:effectLst>
            <a:outerShdw blurRad="101600" dist="38100" dir="5400000" algn="bl" rotWithShape="0">
              <a:srgbClr val="1E2761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7" name="Shape 15"/>
          <p:cNvSpPr/>
          <p:nvPr/>
        </p:nvSpPr>
        <p:spPr>
          <a:xfrm>
            <a:off x="731520" y="3291840"/>
            <a:ext cx="365760" cy="365760"/>
          </a:xfrm>
          <a:prstGeom prst="ellipse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8" name="Text 16"/>
          <p:cNvSpPr/>
          <p:nvPr/>
        </p:nvSpPr>
        <p:spPr>
          <a:xfrm>
            <a:off x="731520" y="3291840"/>
            <a:ext cx="3657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6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4</a:t>
            </a:r>
            <a:endParaRPr lang="en-US" sz="1360" dirty="0"/>
          </a:p>
        </p:txBody>
      </p:sp>
      <p:sp>
        <p:nvSpPr>
          <p:cNvPr id="19" name="Text 17"/>
          <p:cNvSpPr/>
          <p:nvPr/>
        </p:nvSpPr>
        <p:spPr>
          <a:xfrm>
            <a:off x="731520" y="3730752"/>
            <a:ext cx="324612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12000"/>
              </a:lnSpc>
              <a:buNone/>
            </a:pPr>
            <a:r>
              <a:rPr lang="en-US" sz="980" dirty="0">
                <a:solidFill>
                  <a:srgbClr val="222B4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How can software/model maintenance and reproducibility be sustainably funded?</a:t>
            </a:r>
            <a:endParaRPr lang="en-US" sz="980" dirty="0"/>
          </a:p>
        </p:txBody>
      </p:sp>
      <p:sp>
        <p:nvSpPr>
          <p:cNvPr id="20" name="Shape 18"/>
          <p:cNvSpPr/>
          <p:nvPr/>
        </p:nvSpPr>
        <p:spPr>
          <a:xfrm>
            <a:off x="4297680" y="3108960"/>
            <a:ext cx="3611880" cy="1463040"/>
          </a:xfrm>
          <a:prstGeom prst="roundRect">
            <a:avLst>
              <a:gd name="adj" fmla="val 4375"/>
            </a:avLst>
          </a:prstGeom>
          <a:solidFill>
            <a:srgbClr val="FFFFFF"/>
          </a:solidFill>
          <a:ln/>
          <a:effectLst>
            <a:outerShdw blurRad="101600" dist="38100" dir="5400000" algn="bl" rotWithShape="0">
              <a:srgbClr val="1E2761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21" name="Shape 19"/>
          <p:cNvSpPr/>
          <p:nvPr/>
        </p:nvSpPr>
        <p:spPr>
          <a:xfrm>
            <a:off x="4480560" y="3291840"/>
            <a:ext cx="365760" cy="365760"/>
          </a:xfrm>
          <a:prstGeom prst="ellipse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22" name="Text 20"/>
          <p:cNvSpPr/>
          <p:nvPr/>
        </p:nvSpPr>
        <p:spPr>
          <a:xfrm>
            <a:off x="4480560" y="3291840"/>
            <a:ext cx="3657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6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5</a:t>
            </a:r>
            <a:endParaRPr lang="en-US" sz="1360" dirty="0"/>
          </a:p>
        </p:txBody>
      </p:sp>
      <p:sp>
        <p:nvSpPr>
          <p:cNvPr id="23" name="Text 21"/>
          <p:cNvSpPr/>
          <p:nvPr/>
        </p:nvSpPr>
        <p:spPr>
          <a:xfrm>
            <a:off x="4480560" y="3730752"/>
            <a:ext cx="324612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12000"/>
              </a:lnSpc>
              <a:buNone/>
            </a:pPr>
            <a:r>
              <a:rPr lang="en-US" sz="980" dirty="0">
                <a:solidFill>
                  <a:srgbClr val="222B4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How do we preserve software skills if AI automates junior development tasks?</a:t>
            </a:r>
            <a:endParaRPr lang="en-US" sz="980" dirty="0"/>
          </a:p>
        </p:txBody>
      </p:sp>
      <p:sp>
        <p:nvSpPr>
          <p:cNvPr id="24" name="Shape 22"/>
          <p:cNvSpPr/>
          <p:nvPr/>
        </p:nvSpPr>
        <p:spPr>
          <a:xfrm>
            <a:off x="8046720" y="3108960"/>
            <a:ext cx="3611880" cy="1463040"/>
          </a:xfrm>
          <a:prstGeom prst="roundRect">
            <a:avLst>
              <a:gd name="adj" fmla="val 4375"/>
            </a:avLst>
          </a:prstGeom>
          <a:solidFill>
            <a:srgbClr val="FFFFFF"/>
          </a:solidFill>
          <a:ln/>
          <a:effectLst>
            <a:outerShdw blurRad="101600" dist="38100" dir="5400000" algn="bl" rotWithShape="0">
              <a:srgbClr val="1E2761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25" name="Shape 23"/>
          <p:cNvSpPr/>
          <p:nvPr/>
        </p:nvSpPr>
        <p:spPr>
          <a:xfrm>
            <a:off x="8229600" y="3291840"/>
            <a:ext cx="365760" cy="365760"/>
          </a:xfrm>
          <a:prstGeom prst="ellipse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26" name="Text 24"/>
          <p:cNvSpPr/>
          <p:nvPr/>
        </p:nvSpPr>
        <p:spPr>
          <a:xfrm>
            <a:off x="8229600" y="3291840"/>
            <a:ext cx="3657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6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6</a:t>
            </a:r>
            <a:endParaRPr lang="en-US" sz="1360" dirty="0"/>
          </a:p>
        </p:txBody>
      </p:sp>
      <p:sp>
        <p:nvSpPr>
          <p:cNvPr id="27" name="Text 25"/>
          <p:cNvSpPr/>
          <p:nvPr/>
        </p:nvSpPr>
        <p:spPr>
          <a:xfrm>
            <a:off x="8229600" y="3730752"/>
            <a:ext cx="324612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12000"/>
              </a:lnSpc>
              <a:buNone/>
            </a:pPr>
            <a:r>
              <a:rPr lang="en-US" sz="980" dirty="0">
                <a:solidFill>
                  <a:srgbClr val="222B4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Should standards be vertical by domain, horizontal across domains, or both?</a:t>
            </a:r>
            <a:endParaRPr lang="en-US" sz="980" dirty="0"/>
          </a:p>
        </p:txBody>
      </p:sp>
      <p:sp>
        <p:nvSpPr>
          <p:cNvPr id="28" name="Shape 26"/>
          <p:cNvSpPr/>
          <p:nvPr/>
        </p:nvSpPr>
        <p:spPr>
          <a:xfrm>
            <a:off x="548640" y="4709160"/>
            <a:ext cx="3611880" cy="1463040"/>
          </a:xfrm>
          <a:prstGeom prst="roundRect">
            <a:avLst>
              <a:gd name="adj" fmla="val 4375"/>
            </a:avLst>
          </a:prstGeom>
          <a:solidFill>
            <a:srgbClr val="FFFFFF"/>
          </a:solidFill>
          <a:ln/>
          <a:effectLst>
            <a:outerShdw blurRad="101600" dist="38100" dir="5400000" algn="bl" rotWithShape="0">
              <a:srgbClr val="1E2761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29" name="Shape 27"/>
          <p:cNvSpPr/>
          <p:nvPr/>
        </p:nvSpPr>
        <p:spPr>
          <a:xfrm>
            <a:off x="731520" y="4892040"/>
            <a:ext cx="365760" cy="365760"/>
          </a:xfrm>
          <a:prstGeom prst="ellipse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0" name="Text 28"/>
          <p:cNvSpPr/>
          <p:nvPr/>
        </p:nvSpPr>
        <p:spPr>
          <a:xfrm>
            <a:off x="731520" y="4892040"/>
            <a:ext cx="3657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6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7</a:t>
            </a:r>
            <a:endParaRPr lang="en-US" sz="1360" dirty="0"/>
          </a:p>
        </p:txBody>
      </p:sp>
      <p:sp>
        <p:nvSpPr>
          <p:cNvPr id="31" name="Text 29"/>
          <p:cNvSpPr/>
          <p:nvPr/>
        </p:nvSpPr>
        <p:spPr>
          <a:xfrm>
            <a:off x="731520" y="5330952"/>
            <a:ext cx="324612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12000"/>
              </a:lnSpc>
              <a:buNone/>
            </a:pPr>
            <a:r>
              <a:rPr lang="en-US" sz="980" dirty="0">
                <a:solidFill>
                  <a:srgbClr val="222B4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incentives will drive adoption of provenance and software-quality practices?</a:t>
            </a:r>
            <a:endParaRPr lang="en-US" sz="980" dirty="0"/>
          </a:p>
        </p:txBody>
      </p:sp>
      <p:sp>
        <p:nvSpPr>
          <p:cNvPr id="32" name="Shape 30"/>
          <p:cNvSpPr/>
          <p:nvPr/>
        </p:nvSpPr>
        <p:spPr>
          <a:xfrm>
            <a:off x="4297680" y="4709160"/>
            <a:ext cx="3611880" cy="1463040"/>
          </a:xfrm>
          <a:prstGeom prst="roundRect">
            <a:avLst>
              <a:gd name="adj" fmla="val 4375"/>
            </a:avLst>
          </a:prstGeom>
          <a:solidFill>
            <a:srgbClr val="FFFFFF"/>
          </a:solidFill>
          <a:ln/>
          <a:effectLst>
            <a:outerShdw blurRad="101600" dist="38100" dir="5400000" algn="bl" rotWithShape="0">
              <a:srgbClr val="1E2761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33" name="Shape 31"/>
          <p:cNvSpPr/>
          <p:nvPr/>
        </p:nvSpPr>
        <p:spPr>
          <a:xfrm>
            <a:off x="4480560" y="4892040"/>
            <a:ext cx="365760" cy="365760"/>
          </a:xfrm>
          <a:prstGeom prst="ellipse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4" name="Text 32"/>
          <p:cNvSpPr/>
          <p:nvPr/>
        </p:nvSpPr>
        <p:spPr>
          <a:xfrm>
            <a:off x="4480560" y="4892040"/>
            <a:ext cx="3657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6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8</a:t>
            </a:r>
            <a:endParaRPr lang="en-US" sz="1360" dirty="0"/>
          </a:p>
        </p:txBody>
      </p:sp>
      <p:sp>
        <p:nvSpPr>
          <p:cNvPr id="35" name="Text 33"/>
          <p:cNvSpPr/>
          <p:nvPr/>
        </p:nvSpPr>
        <p:spPr>
          <a:xfrm>
            <a:off x="4480560" y="5330952"/>
            <a:ext cx="324612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12000"/>
              </a:lnSpc>
              <a:buNone/>
            </a:pPr>
            <a:r>
              <a:rPr lang="en-US" sz="980" dirty="0">
                <a:solidFill>
                  <a:srgbClr val="222B4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How can EOSC balance openness, sovereignty and interoperability when models trained on FAIR data become closed?</a:t>
            </a:r>
            <a:endParaRPr lang="en-US" sz="980" dirty="0"/>
          </a:p>
        </p:txBody>
      </p:sp>
      <p:sp>
        <p:nvSpPr>
          <p:cNvPr id="36" name="Shape 34"/>
          <p:cNvSpPr/>
          <p:nvPr/>
        </p:nvSpPr>
        <p:spPr>
          <a:xfrm>
            <a:off x="8046720" y="4709160"/>
            <a:ext cx="3611880" cy="1463040"/>
          </a:xfrm>
          <a:prstGeom prst="roundRect">
            <a:avLst>
              <a:gd name="adj" fmla="val 4375"/>
            </a:avLst>
          </a:prstGeom>
          <a:solidFill>
            <a:srgbClr val="FFFFFF"/>
          </a:solidFill>
          <a:ln/>
          <a:effectLst>
            <a:outerShdw blurRad="101600" dist="38100" dir="5400000" algn="bl" rotWithShape="0">
              <a:srgbClr val="1E2761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37" name="Shape 35"/>
          <p:cNvSpPr/>
          <p:nvPr/>
        </p:nvSpPr>
        <p:spPr>
          <a:xfrm>
            <a:off x="8229600" y="4892040"/>
            <a:ext cx="365760" cy="365760"/>
          </a:xfrm>
          <a:prstGeom prst="ellipse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8" name="Text 36"/>
          <p:cNvSpPr/>
          <p:nvPr/>
        </p:nvSpPr>
        <p:spPr>
          <a:xfrm>
            <a:off x="8229600" y="4892040"/>
            <a:ext cx="3657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6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9</a:t>
            </a:r>
            <a:endParaRPr lang="en-US" sz="1360" dirty="0"/>
          </a:p>
        </p:txBody>
      </p:sp>
      <p:sp>
        <p:nvSpPr>
          <p:cNvPr id="39" name="Text 37"/>
          <p:cNvSpPr/>
          <p:nvPr/>
        </p:nvSpPr>
        <p:spPr>
          <a:xfrm>
            <a:off x="8229600" y="5330952"/>
            <a:ext cx="324612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12000"/>
              </a:lnSpc>
              <a:buNone/>
            </a:pPr>
            <a:r>
              <a:rPr lang="en-US" sz="980" dirty="0">
                <a:solidFill>
                  <a:srgbClr val="222B4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Is open data still fully serving EU research if it enables private frontier models outside Europe?</a:t>
            </a:r>
            <a:endParaRPr lang="en-US" sz="980" dirty="0"/>
          </a:p>
        </p:txBody>
      </p:sp>
      <p:sp>
        <p:nvSpPr>
          <p:cNvPr id="40" name="Text 38"/>
          <p:cNvSpPr/>
          <p:nvPr/>
        </p:nvSpPr>
        <p:spPr>
          <a:xfrm>
            <a:off x="457200" y="6446520"/>
            <a:ext cx="8229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5B6B8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Rapporteur Summary  |  AI and Software in EOSC</a:t>
            </a:r>
            <a:endParaRPr lang="en-US" sz="900" dirty="0"/>
          </a:p>
        </p:txBody>
      </p:sp>
      <p:sp>
        <p:nvSpPr>
          <p:cNvPr id="41" name="Text 39"/>
          <p:cNvSpPr/>
          <p:nvPr/>
        </p:nvSpPr>
        <p:spPr>
          <a:xfrm>
            <a:off x="11002975" y="6446520"/>
            <a:ext cx="7315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5B6B8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10</a:t>
            </a:r>
            <a:endParaRPr lang="en-US" sz="9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7F9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365760"/>
            <a:ext cx="73152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b="1" kern="0" spc="150" dirty="0">
                <a:solidFill>
                  <a:srgbClr val="F2A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SESSION FRAMING</a:t>
            </a:r>
            <a:endParaRPr lang="en-US" sz="1250" dirty="0"/>
          </a:p>
        </p:txBody>
      </p:sp>
      <p:sp>
        <p:nvSpPr>
          <p:cNvPr id="3" name="Text 1"/>
          <p:cNvSpPr/>
          <p:nvPr/>
        </p:nvSpPr>
        <p:spPr>
          <a:xfrm>
            <a:off x="548640" y="658368"/>
            <a:ext cx="105156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3000" b="1" dirty="0">
                <a:solidFill>
                  <a:srgbClr val="1E2761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Two complementary perspectives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548640" y="1600200"/>
            <a:ext cx="5074920" cy="3246120"/>
          </a:xfrm>
          <a:prstGeom prst="roundRect">
            <a:avLst>
              <a:gd name="adj" fmla="val 2254"/>
            </a:avLst>
          </a:prstGeom>
          <a:solidFill>
            <a:srgbClr val="FFFFFF"/>
          </a:solidFill>
          <a:ln/>
          <a:effectLst>
            <a:outerShdw blurRad="101600" dist="38100" dir="5400000" algn="bl" rotWithShape="0">
              <a:srgbClr val="1E2761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5" name="Shape 3"/>
          <p:cNvSpPr/>
          <p:nvPr/>
        </p:nvSpPr>
        <p:spPr>
          <a:xfrm>
            <a:off x="822960" y="1874520"/>
            <a:ext cx="822960" cy="822960"/>
          </a:xfrm>
          <a:prstGeom prst="ellipse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6" name="Image 0" descr="/home/claude/build/icons/globe_whit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0470" y="2072030"/>
            <a:ext cx="427939" cy="427939"/>
          </a:xfrm>
          <a:prstGeom prst="rect">
            <a:avLst/>
          </a:prstGeom>
        </p:spPr>
      </p:pic>
      <p:sp>
        <p:nvSpPr>
          <p:cNvPr id="7" name="Text 4"/>
          <p:cNvSpPr/>
          <p:nvPr/>
        </p:nvSpPr>
        <p:spPr>
          <a:xfrm>
            <a:off x="1783080" y="1920240"/>
            <a:ext cx="36118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5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Domain science perspective</a:t>
            </a:r>
            <a:endParaRPr lang="en-US" sz="1500" dirty="0"/>
          </a:p>
        </p:txBody>
      </p:sp>
      <p:sp>
        <p:nvSpPr>
          <p:cNvPr id="8" name="Text 5"/>
          <p:cNvSpPr/>
          <p:nvPr/>
        </p:nvSpPr>
        <p:spPr>
          <a:xfrm>
            <a:off x="1783080" y="2258568"/>
            <a:ext cx="36118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i="1" dirty="0">
                <a:solidFill>
                  <a:srgbClr val="5B6B8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Earth System Science</a:t>
            </a:r>
            <a:endParaRPr lang="en-US" sz="1150" dirty="0"/>
          </a:p>
        </p:txBody>
      </p:sp>
      <p:sp>
        <p:nvSpPr>
          <p:cNvPr id="9" name="Text 6"/>
          <p:cNvSpPr/>
          <p:nvPr/>
        </p:nvSpPr>
        <p:spPr>
          <a:xfrm>
            <a:off x="914400" y="2971800"/>
            <a:ext cx="4343400" cy="11887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222B4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AI, data and digital twins need to be connected through trusted, reproducible scientific workflows.</a:t>
            </a:r>
            <a:endParaRPr lang="en-US" sz="1400" dirty="0"/>
          </a:p>
        </p:txBody>
      </p:sp>
      <p:sp>
        <p:nvSpPr>
          <p:cNvPr id="10" name="Text 7"/>
          <p:cNvSpPr/>
          <p:nvPr/>
        </p:nvSpPr>
        <p:spPr>
          <a:xfrm>
            <a:off x="914400" y="4343400"/>
            <a:ext cx="43434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5B6B8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Jean-Philippe Malet (CNRS)  •  Wolfgang zu Castell (GFZ)</a:t>
            </a:r>
            <a:endParaRPr lang="en-US" sz="1050" dirty="0"/>
          </a:p>
        </p:txBody>
      </p:sp>
      <p:sp>
        <p:nvSpPr>
          <p:cNvPr id="11" name="Shape 8"/>
          <p:cNvSpPr/>
          <p:nvPr/>
        </p:nvSpPr>
        <p:spPr>
          <a:xfrm>
            <a:off x="6080760" y="1600200"/>
            <a:ext cx="5074920" cy="3246120"/>
          </a:xfrm>
          <a:prstGeom prst="roundRect">
            <a:avLst>
              <a:gd name="adj" fmla="val 2254"/>
            </a:avLst>
          </a:prstGeom>
          <a:solidFill>
            <a:srgbClr val="FFFFFF"/>
          </a:solidFill>
          <a:ln/>
          <a:effectLst>
            <a:outerShdw blurRad="101600" dist="38100" dir="5400000" algn="bl" rotWithShape="0">
              <a:srgbClr val="1E2761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2" name="Shape 9"/>
          <p:cNvSpPr/>
          <p:nvPr/>
        </p:nvSpPr>
        <p:spPr>
          <a:xfrm>
            <a:off x="6355080" y="1874520"/>
            <a:ext cx="822960" cy="822960"/>
          </a:xfrm>
          <a:prstGeom prst="ellipse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13" name="Image 1" descr="/home/claude/build/icons/code_whit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52590" y="2072030"/>
            <a:ext cx="427939" cy="427939"/>
          </a:xfrm>
          <a:prstGeom prst="rect">
            <a:avLst/>
          </a:prstGeom>
        </p:spPr>
      </p:pic>
      <p:sp>
        <p:nvSpPr>
          <p:cNvPr id="14" name="Text 10"/>
          <p:cNvSpPr/>
          <p:nvPr/>
        </p:nvSpPr>
        <p:spPr>
          <a:xfrm>
            <a:off x="7315200" y="1920240"/>
            <a:ext cx="36118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5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Research software perspective</a:t>
            </a:r>
            <a:endParaRPr lang="en-US" sz="1500" dirty="0"/>
          </a:p>
        </p:txBody>
      </p:sp>
      <p:sp>
        <p:nvSpPr>
          <p:cNvPr id="15" name="Text 11"/>
          <p:cNvSpPr/>
          <p:nvPr/>
        </p:nvSpPr>
        <p:spPr>
          <a:xfrm>
            <a:off x="7315200" y="2258568"/>
            <a:ext cx="36118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i="1" dirty="0">
                <a:solidFill>
                  <a:srgbClr val="5B6B8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EVERSE view</a:t>
            </a:r>
            <a:endParaRPr lang="en-US" sz="1150" dirty="0"/>
          </a:p>
        </p:txBody>
      </p:sp>
      <p:sp>
        <p:nvSpPr>
          <p:cNvPr id="16" name="Text 12"/>
          <p:cNvSpPr/>
          <p:nvPr/>
        </p:nvSpPr>
        <p:spPr>
          <a:xfrm>
            <a:off x="6446520" y="2971800"/>
            <a:ext cx="4343400" cy="11887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222B4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 models are software: software quality, maintenance and provenance are core AI infrastructure.</a:t>
            </a:r>
            <a:endParaRPr lang="en-US" sz="1400" dirty="0"/>
          </a:p>
        </p:txBody>
      </p:sp>
      <p:sp>
        <p:nvSpPr>
          <p:cNvPr id="17" name="Text 13"/>
          <p:cNvSpPr/>
          <p:nvPr/>
        </p:nvSpPr>
        <p:spPr>
          <a:xfrm>
            <a:off x="6446520" y="4343400"/>
            <a:ext cx="43434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5B6B8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Guido Juckeland (HZDR) — EVERSE</a:t>
            </a:r>
            <a:endParaRPr lang="en-US" sz="1050" dirty="0"/>
          </a:p>
        </p:txBody>
      </p:sp>
      <p:sp>
        <p:nvSpPr>
          <p:cNvPr id="18" name="Shape 14"/>
          <p:cNvSpPr/>
          <p:nvPr/>
        </p:nvSpPr>
        <p:spPr>
          <a:xfrm>
            <a:off x="548640" y="5166360"/>
            <a:ext cx="10607040" cy="777240"/>
          </a:xfrm>
          <a:prstGeom prst="roundRect">
            <a:avLst>
              <a:gd name="adj" fmla="val 7059"/>
            </a:avLst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9" name="Text 15"/>
          <p:cNvSpPr/>
          <p:nvPr/>
        </p:nvSpPr>
        <p:spPr>
          <a:xfrm>
            <a:off x="868680" y="5166360"/>
            <a:ext cx="996696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300" b="1" dirty="0">
                <a:solidFill>
                  <a:srgbClr val="F2A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Common theme:  </a:t>
            </a:r>
            <a:r>
              <a:rPr lang="en-US" sz="13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EOSC should go beyond hardware and become the trusted layer that connects data, models, software, workflows and communities.</a:t>
            </a:r>
            <a:endParaRPr lang="en-US" sz="1300" dirty="0"/>
          </a:p>
        </p:txBody>
      </p:sp>
      <p:sp>
        <p:nvSpPr>
          <p:cNvPr id="20" name="Text 16"/>
          <p:cNvSpPr/>
          <p:nvPr/>
        </p:nvSpPr>
        <p:spPr>
          <a:xfrm>
            <a:off x="457200" y="6446520"/>
            <a:ext cx="8229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5B6B8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Rapporteur Summary  |  AI and Software in EOSC</a:t>
            </a:r>
            <a:endParaRPr lang="en-US" sz="900" dirty="0"/>
          </a:p>
        </p:txBody>
      </p:sp>
      <p:sp>
        <p:nvSpPr>
          <p:cNvPr id="21" name="Text 17"/>
          <p:cNvSpPr/>
          <p:nvPr/>
        </p:nvSpPr>
        <p:spPr>
          <a:xfrm>
            <a:off x="11002975" y="6446520"/>
            <a:ext cx="7315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5B6B8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</a:t>
            </a:r>
            <a:endParaRPr lang="en-US" sz="9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7F9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365760"/>
            <a:ext cx="73152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b="1" kern="0" spc="150" dirty="0">
                <a:solidFill>
                  <a:srgbClr val="F2A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EARTH SYSTEM SCIENCE LESSON</a:t>
            </a:r>
            <a:endParaRPr lang="en-US" sz="1250" dirty="0"/>
          </a:p>
        </p:txBody>
      </p:sp>
      <p:sp>
        <p:nvSpPr>
          <p:cNvPr id="3" name="Text 1"/>
          <p:cNvSpPr/>
          <p:nvPr/>
        </p:nvSpPr>
        <p:spPr>
          <a:xfrm>
            <a:off x="548640" y="658368"/>
            <a:ext cx="105156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3000" b="1" dirty="0">
                <a:solidFill>
                  <a:srgbClr val="1E2761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Trust in scientific AI: hybrid, causal, explainable</a:t>
            </a:r>
            <a:endParaRPr lang="en-US" sz="3000" dirty="0"/>
          </a:p>
        </p:txBody>
      </p:sp>
      <p:sp>
        <p:nvSpPr>
          <p:cNvPr id="4" name="Text 2"/>
          <p:cNvSpPr/>
          <p:nvPr/>
        </p:nvSpPr>
        <p:spPr>
          <a:xfrm>
            <a:off x="548640" y="1691640"/>
            <a:ext cx="61264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5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Scientific trust requires more than prediction</a:t>
            </a:r>
            <a:endParaRPr lang="en-US" sz="1500" dirty="0"/>
          </a:p>
        </p:txBody>
      </p:sp>
      <p:sp>
        <p:nvSpPr>
          <p:cNvPr id="5" name="Shape 3"/>
          <p:cNvSpPr/>
          <p:nvPr/>
        </p:nvSpPr>
        <p:spPr>
          <a:xfrm>
            <a:off x="617220" y="2345436"/>
            <a:ext cx="502920" cy="502920"/>
          </a:xfrm>
          <a:prstGeom prst="ellipse">
            <a:avLst/>
          </a:prstGeom>
          <a:solidFill>
            <a:srgbClr val="EEF3FC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6" name="Image 0" descr="/home/claude/build/icons/balance_navy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7921" y="2466137"/>
            <a:ext cx="261518" cy="261518"/>
          </a:xfrm>
          <a:prstGeom prst="rect">
            <a:avLst/>
          </a:prstGeom>
        </p:spPr>
      </p:pic>
      <p:sp>
        <p:nvSpPr>
          <p:cNvPr id="7" name="Text 4"/>
          <p:cNvSpPr/>
          <p:nvPr/>
        </p:nvSpPr>
        <p:spPr>
          <a:xfrm>
            <a:off x="1280160" y="2194560"/>
            <a:ext cx="5303520" cy="8961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15000"/>
              </a:lnSpc>
              <a:buNone/>
            </a:pPr>
            <a:r>
              <a:rPr lang="en-US" sz="1300" dirty="0">
                <a:solidFill>
                  <a:srgbClr val="222B4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Respect physical constraints and causal structure</a:t>
            </a:r>
            <a:endParaRPr lang="en-US" sz="1300" dirty="0"/>
          </a:p>
        </p:txBody>
      </p:sp>
      <p:sp>
        <p:nvSpPr>
          <p:cNvPr id="8" name="Shape 5"/>
          <p:cNvSpPr/>
          <p:nvPr/>
        </p:nvSpPr>
        <p:spPr>
          <a:xfrm>
            <a:off x="617220" y="3241548"/>
            <a:ext cx="502920" cy="502920"/>
          </a:xfrm>
          <a:prstGeom prst="ellipse">
            <a:avLst/>
          </a:prstGeom>
          <a:solidFill>
            <a:srgbClr val="EEF3FC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9" name="Image 1" descr="/home/claude/build/icons/chart_navy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7921" y="3362249"/>
            <a:ext cx="261518" cy="261518"/>
          </a:xfrm>
          <a:prstGeom prst="rect">
            <a:avLst/>
          </a:prstGeom>
        </p:spPr>
      </p:pic>
      <p:sp>
        <p:nvSpPr>
          <p:cNvPr id="10" name="Text 6"/>
          <p:cNvSpPr/>
          <p:nvPr/>
        </p:nvSpPr>
        <p:spPr>
          <a:xfrm>
            <a:off x="1280160" y="3090672"/>
            <a:ext cx="5303520" cy="8961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15000"/>
              </a:lnSpc>
              <a:buNone/>
            </a:pPr>
            <a:r>
              <a:rPr lang="en-US" sz="1300" dirty="0">
                <a:solidFill>
                  <a:srgbClr val="222B4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Estimate uncertainty and explain predictions</a:t>
            </a:r>
            <a:endParaRPr lang="en-US" sz="1300" dirty="0"/>
          </a:p>
        </p:txBody>
      </p:sp>
      <p:sp>
        <p:nvSpPr>
          <p:cNvPr id="11" name="Shape 7"/>
          <p:cNvSpPr/>
          <p:nvPr/>
        </p:nvSpPr>
        <p:spPr>
          <a:xfrm>
            <a:off x="617220" y="4137660"/>
            <a:ext cx="502920" cy="502920"/>
          </a:xfrm>
          <a:prstGeom prst="ellipse">
            <a:avLst/>
          </a:prstGeom>
          <a:solidFill>
            <a:srgbClr val="EEF3FC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12" name="Image 2" descr="/home/claude/build/icons/users_navy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7921" y="4258361"/>
            <a:ext cx="261518" cy="261518"/>
          </a:xfrm>
          <a:prstGeom prst="rect">
            <a:avLst/>
          </a:prstGeom>
        </p:spPr>
      </p:pic>
      <p:sp>
        <p:nvSpPr>
          <p:cNvPr id="13" name="Text 8"/>
          <p:cNvSpPr/>
          <p:nvPr/>
        </p:nvSpPr>
        <p:spPr>
          <a:xfrm>
            <a:off x="1280160" y="3986784"/>
            <a:ext cx="5303520" cy="8961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15000"/>
              </a:lnSpc>
              <a:buNone/>
            </a:pPr>
            <a:r>
              <a:rPr lang="en-US" sz="1300" dirty="0">
                <a:solidFill>
                  <a:srgbClr val="222B4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Keep the human in the loop where scientific judgement matters</a:t>
            </a:r>
            <a:endParaRPr lang="en-US" sz="1300" dirty="0"/>
          </a:p>
        </p:txBody>
      </p:sp>
      <p:sp>
        <p:nvSpPr>
          <p:cNvPr id="14" name="Shape 9"/>
          <p:cNvSpPr/>
          <p:nvPr/>
        </p:nvSpPr>
        <p:spPr>
          <a:xfrm>
            <a:off x="617220" y="5033772"/>
            <a:ext cx="502920" cy="502920"/>
          </a:xfrm>
          <a:prstGeom prst="ellipse">
            <a:avLst/>
          </a:prstGeom>
          <a:solidFill>
            <a:srgbClr val="EEF3FC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15" name="Image 3" descr="/home/claude/build/icons/seedling_navy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7921" y="5154473"/>
            <a:ext cx="261518" cy="261518"/>
          </a:xfrm>
          <a:prstGeom prst="rect">
            <a:avLst/>
          </a:prstGeom>
        </p:spPr>
      </p:pic>
      <p:sp>
        <p:nvSpPr>
          <p:cNvPr id="16" name="Text 10"/>
          <p:cNvSpPr/>
          <p:nvPr/>
        </p:nvSpPr>
        <p:spPr>
          <a:xfrm>
            <a:off x="1280160" y="4882896"/>
            <a:ext cx="5303520" cy="8961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15000"/>
              </a:lnSpc>
              <a:buNone/>
            </a:pPr>
            <a:r>
              <a:rPr lang="en-US" sz="1300" dirty="0">
                <a:solidFill>
                  <a:srgbClr val="222B4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Use fewer resources by exploiting knowledge and physical laws</a:t>
            </a:r>
            <a:endParaRPr lang="en-US" sz="1300" dirty="0"/>
          </a:p>
        </p:txBody>
      </p:sp>
      <p:sp>
        <p:nvSpPr>
          <p:cNvPr id="17" name="Shape 11"/>
          <p:cNvSpPr/>
          <p:nvPr/>
        </p:nvSpPr>
        <p:spPr>
          <a:xfrm>
            <a:off x="7040880" y="1691640"/>
            <a:ext cx="4602175" cy="4087368"/>
          </a:xfrm>
          <a:prstGeom prst="roundRect">
            <a:avLst>
              <a:gd name="adj" fmla="val 1790"/>
            </a:avLst>
          </a:prstGeom>
          <a:solidFill>
            <a:srgbClr val="1E2761"/>
          </a:solidFill>
          <a:ln/>
          <a:effectLst>
            <a:outerShdw blurRad="101600" dist="38100" dir="5400000" algn="bl" rotWithShape="0">
              <a:srgbClr val="1E2761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8" name="Text 12"/>
          <p:cNvSpPr/>
          <p:nvPr/>
        </p:nvSpPr>
        <p:spPr>
          <a:xfrm>
            <a:off x="7360920" y="1965960"/>
            <a:ext cx="3962095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kern="0" spc="150" dirty="0">
                <a:solidFill>
                  <a:srgbClr val="F2A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KEY TENSION</a:t>
            </a:r>
            <a:endParaRPr lang="en-US" sz="1200" dirty="0"/>
          </a:p>
        </p:txBody>
      </p:sp>
      <p:sp>
        <p:nvSpPr>
          <p:cNvPr id="19" name="Text 13"/>
          <p:cNvSpPr/>
          <p:nvPr/>
        </p:nvSpPr>
        <p:spPr>
          <a:xfrm>
            <a:off x="7360920" y="2377440"/>
            <a:ext cx="3962095" cy="31729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342900" indent="-342900">
              <a:lnSpc>
                <a:spcPct val="130000"/>
              </a:lnSpc>
              <a:spcAft>
                <a:spcPts val="1000"/>
              </a:spcAft>
              <a:buSzPct val="100000"/>
              <a:buChar char="•"/>
            </a:pPr>
            <a:r>
              <a:rPr lang="en-US" sz="12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Purely data-driven AI is powerful but can fail outside learned distributions</a:t>
            </a:r>
            <a:endParaRPr lang="en-US" sz="1250" dirty="0"/>
          </a:p>
          <a:p>
            <a:pPr marL="342900" indent="-342900">
              <a:lnSpc>
                <a:spcPct val="130000"/>
              </a:lnSpc>
              <a:spcAft>
                <a:spcPts val="1000"/>
              </a:spcAft>
              <a:buSzPct val="100000"/>
              <a:buChar char="•"/>
            </a:pPr>
            <a:r>
              <a:rPr lang="en-US" sz="12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Mechanistic and physics-based models encode current scientific knowledge</a:t>
            </a:r>
            <a:endParaRPr lang="en-US" sz="1250" dirty="0"/>
          </a:p>
          <a:p>
            <a:pPr marL="342900" indent="-342900">
              <a:lnSpc>
                <a:spcPct val="130000"/>
              </a:lnSpc>
              <a:spcAft>
                <a:spcPts val="1000"/>
              </a:spcAft>
              <a:buSzPct val="100000"/>
              <a:buChar char="•"/>
            </a:pPr>
            <a:r>
              <a:rPr lang="en-US" sz="1250" b="1" dirty="0">
                <a:solidFill>
                  <a:srgbClr val="F2A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strongest direction is complementarity: hybrid AI + physical models</a:t>
            </a:r>
            <a:endParaRPr lang="en-US" sz="1250" dirty="0"/>
          </a:p>
        </p:txBody>
      </p:sp>
      <p:sp>
        <p:nvSpPr>
          <p:cNvPr id="20" name="Text 14"/>
          <p:cNvSpPr/>
          <p:nvPr/>
        </p:nvSpPr>
        <p:spPr>
          <a:xfrm>
            <a:off x="457200" y="6446520"/>
            <a:ext cx="8229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5B6B8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Rapporteur Summary  |  AI and Software in EOSC</a:t>
            </a:r>
            <a:endParaRPr lang="en-US" sz="900" dirty="0"/>
          </a:p>
        </p:txBody>
      </p:sp>
      <p:sp>
        <p:nvSpPr>
          <p:cNvPr id="21" name="Text 15"/>
          <p:cNvSpPr/>
          <p:nvPr/>
        </p:nvSpPr>
        <p:spPr>
          <a:xfrm>
            <a:off x="11002975" y="6446520"/>
            <a:ext cx="7315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5B6B8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</a:t>
            </a:r>
            <a:endParaRPr lang="en-US" sz="9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7F9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365760"/>
            <a:ext cx="73152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b="1" kern="0" spc="150" dirty="0">
                <a:solidFill>
                  <a:srgbClr val="F2A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MAIN CONCLUSION</a:t>
            </a:r>
            <a:endParaRPr lang="en-US" sz="1250" dirty="0"/>
          </a:p>
        </p:txBody>
      </p:sp>
      <p:sp>
        <p:nvSpPr>
          <p:cNvPr id="3" name="Text 1"/>
          <p:cNvSpPr/>
          <p:nvPr/>
        </p:nvSpPr>
        <p:spPr>
          <a:xfrm>
            <a:off x="548640" y="658368"/>
            <a:ext cx="105156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3000" b="1" dirty="0">
                <a:solidFill>
                  <a:srgbClr val="1E2761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From FAIR data to FAIR AI ecosystems</a:t>
            </a:r>
            <a:endParaRPr lang="en-US" sz="3000" dirty="0"/>
          </a:p>
        </p:txBody>
      </p:sp>
      <p:sp>
        <p:nvSpPr>
          <p:cNvPr id="4" name="Text 2"/>
          <p:cNvSpPr/>
          <p:nvPr/>
        </p:nvSpPr>
        <p:spPr>
          <a:xfrm>
            <a:off x="548640" y="1371600"/>
            <a:ext cx="1106424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50" i="1" dirty="0">
                <a:solidFill>
                  <a:srgbClr val="5B6B8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There is no trustworthy AI without trustworthy data — but data alone is not enough.</a:t>
            </a:r>
            <a:endParaRPr lang="en-US" sz="1350" dirty="0"/>
          </a:p>
        </p:txBody>
      </p:sp>
      <p:sp>
        <p:nvSpPr>
          <p:cNvPr id="5" name="Shape 3"/>
          <p:cNvSpPr/>
          <p:nvPr/>
        </p:nvSpPr>
        <p:spPr>
          <a:xfrm>
            <a:off x="548640" y="1965960"/>
            <a:ext cx="2697480" cy="1691640"/>
          </a:xfrm>
          <a:prstGeom prst="roundRect">
            <a:avLst>
              <a:gd name="adj" fmla="val 4324"/>
            </a:avLst>
          </a:prstGeom>
          <a:solidFill>
            <a:srgbClr val="FFFFFF"/>
          </a:solidFill>
          <a:ln/>
          <a:effectLst>
            <a:outerShdw blurRad="101600" dist="38100" dir="5400000" algn="bl" rotWithShape="0">
              <a:srgbClr val="1E2761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6" name="Shape 4"/>
          <p:cNvSpPr/>
          <p:nvPr/>
        </p:nvSpPr>
        <p:spPr>
          <a:xfrm>
            <a:off x="1577340" y="2148840"/>
            <a:ext cx="640080" cy="640080"/>
          </a:xfrm>
          <a:prstGeom prst="ellipse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7" name="Image 0" descr="/home/claude/build/icons/database_whit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0959" y="2302459"/>
            <a:ext cx="332842" cy="332842"/>
          </a:xfrm>
          <a:prstGeom prst="rect">
            <a:avLst/>
          </a:prstGeom>
        </p:spPr>
      </p:pic>
      <p:sp>
        <p:nvSpPr>
          <p:cNvPr id="8" name="Text 5"/>
          <p:cNvSpPr/>
          <p:nvPr/>
        </p:nvSpPr>
        <p:spPr>
          <a:xfrm>
            <a:off x="713232" y="2834640"/>
            <a:ext cx="2368296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5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FAIR + AI-ready data</a:t>
            </a:r>
            <a:endParaRPr lang="en-US" sz="1250" dirty="0"/>
          </a:p>
        </p:txBody>
      </p:sp>
      <p:sp>
        <p:nvSpPr>
          <p:cNvPr id="9" name="Text 6"/>
          <p:cNvSpPr/>
          <p:nvPr/>
        </p:nvSpPr>
        <p:spPr>
          <a:xfrm>
            <a:off x="713232" y="3172968"/>
            <a:ext cx="2368296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10000"/>
              </a:lnSpc>
              <a:buNone/>
            </a:pPr>
            <a:r>
              <a:rPr lang="en-US" sz="980" dirty="0">
                <a:solidFill>
                  <a:srgbClr val="5B6B8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Quality, access, documentation, benchmark datasets</a:t>
            </a:r>
            <a:endParaRPr lang="en-US" sz="980" dirty="0"/>
          </a:p>
        </p:txBody>
      </p:sp>
      <p:sp>
        <p:nvSpPr>
          <p:cNvPr id="10" name="Shape 7"/>
          <p:cNvSpPr/>
          <p:nvPr/>
        </p:nvSpPr>
        <p:spPr>
          <a:xfrm>
            <a:off x="3502152" y="1965960"/>
            <a:ext cx="2697480" cy="1691640"/>
          </a:xfrm>
          <a:prstGeom prst="roundRect">
            <a:avLst>
              <a:gd name="adj" fmla="val 4324"/>
            </a:avLst>
          </a:prstGeom>
          <a:solidFill>
            <a:srgbClr val="FFFFFF"/>
          </a:solidFill>
          <a:ln/>
          <a:effectLst>
            <a:outerShdw blurRad="101600" dist="38100" dir="5400000" algn="bl" rotWithShape="0">
              <a:srgbClr val="1E2761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1" name="Shape 8"/>
          <p:cNvSpPr/>
          <p:nvPr/>
        </p:nvSpPr>
        <p:spPr>
          <a:xfrm>
            <a:off x="4530852" y="2148840"/>
            <a:ext cx="640080" cy="640080"/>
          </a:xfrm>
          <a:prstGeom prst="ellipse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12" name="Image 1" descr="/home/claude/build/icons/code_whit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84471" y="2302459"/>
            <a:ext cx="332842" cy="332842"/>
          </a:xfrm>
          <a:prstGeom prst="rect">
            <a:avLst/>
          </a:prstGeom>
        </p:spPr>
      </p:pic>
      <p:sp>
        <p:nvSpPr>
          <p:cNvPr id="13" name="Text 9"/>
          <p:cNvSpPr/>
          <p:nvPr/>
        </p:nvSpPr>
        <p:spPr>
          <a:xfrm>
            <a:off x="3666744" y="2834640"/>
            <a:ext cx="2368296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5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FAIR software</a:t>
            </a:r>
            <a:endParaRPr lang="en-US" sz="1250" dirty="0"/>
          </a:p>
        </p:txBody>
      </p:sp>
      <p:sp>
        <p:nvSpPr>
          <p:cNvPr id="14" name="Text 10"/>
          <p:cNvSpPr/>
          <p:nvPr/>
        </p:nvSpPr>
        <p:spPr>
          <a:xfrm>
            <a:off x="3666744" y="3172968"/>
            <a:ext cx="2368296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10000"/>
              </a:lnSpc>
              <a:buNone/>
            </a:pPr>
            <a:r>
              <a:rPr lang="en-US" sz="980" dirty="0">
                <a:solidFill>
                  <a:srgbClr val="5B6B8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Open dependencies, maintained code, reusable components</a:t>
            </a:r>
            <a:endParaRPr lang="en-US" sz="980" dirty="0"/>
          </a:p>
        </p:txBody>
      </p:sp>
      <p:sp>
        <p:nvSpPr>
          <p:cNvPr id="15" name="Shape 11"/>
          <p:cNvSpPr/>
          <p:nvPr/>
        </p:nvSpPr>
        <p:spPr>
          <a:xfrm>
            <a:off x="6455664" y="1965960"/>
            <a:ext cx="2697480" cy="1691640"/>
          </a:xfrm>
          <a:prstGeom prst="roundRect">
            <a:avLst>
              <a:gd name="adj" fmla="val 4324"/>
            </a:avLst>
          </a:prstGeom>
          <a:solidFill>
            <a:srgbClr val="FFFFFF"/>
          </a:solidFill>
          <a:ln/>
          <a:effectLst>
            <a:outerShdw blurRad="101600" dist="38100" dir="5400000" algn="bl" rotWithShape="0">
              <a:srgbClr val="1E2761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6" name="Shape 12"/>
          <p:cNvSpPr/>
          <p:nvPr/>
        </p:nvSpPr>
        <p:spPr>
          <a:xfrm>
            <a:off x="7484364" y="2148840"/>
            <a:ext cx="640080" cy="640080"/>
          </a:xfrm>
          <a:prstGeom prst="ellipse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17" name="Image 2" descr="/home/claude/build/icons/cube_whit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37983" y="2302459"/>
            <a:ext cx="332842" cy="332842"/>
          </a:xfrm>
          <a:prstGeom prst="rect">
            <a:avLst/>
          </a:prstGeom>
        </p:spPr>
      </p:pic>
      <p:sp>
        <p:nvSpPr>
          <p:cNvPr id="18" name="Text 13"/>
          <p:cNvSpPr/>
          <p:nvPr/>
        </p:nvSpPr>
        <p:spPr>
          <a:xfrm>
            <a:off x="6620256" y="2834640"/>
            <a:ext cx="2368296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5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FAIR models</a:t>
            </a:r>
            <a:endParaRPr lang="en-US" sz="1250" dirty="0"/>
          </a:p>
        </p:txBody>
      </p:sp>
      <p:sp>
        <p:nvSpPr>
          <p:cNvPr id="19" name="Text 14"/>
          <p:cNvSpPr/>
          <p:nvPr/>
        </p:nvSpPr>
        <p:spPr>
          <a:xfrm>
            <a:off x="6620256" y="3172968"/>
            <a:ext cx="2368296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10000"/>
              </a:lnSpc>
              <a:buNone/>
            </a:pPr>
            <a:r>
              <a:rPr lang="en-US" sz="980" dirty="0">
                <a:solidFill>
                  <a:srgbClr val="5B6B8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PIDs, versioning, provenance, interoperability</a:t>
            </a:r>
            <a:endParaRPr lang="en-US" sz="980" dirty="0"/>
          </a:p>
        </p:txBody>
      </p:sp>
      <p:sp>
        <p:nvSpPr>
          <p:cNvPr id="20" name="Shape 15"/>
          <p:cNvSpPr/>
          <p:nvPr/>
        </p:nvSpPr>
        <p:spPr>
          <a:xfrm>
            <a:off x="9409176" y="1965960"/>
            <a:ext cx="2697480" cy="1691640"/>
          </a:xfrm>
          <a:prstGeom prst="roundRect">
            <a:avLst>
              <a:gd name="adj" fmla="val 4324"/>
            </a:avLst>
          </a:prstGeom>
          <a:solidFill>
            <a:srgbClr val="FFFFFF"/>
          </a:solidFill>
          <a:ln/>
          <a:effectLst>
            <a:outerShdw blurRad="101600" dist="38100" dir="5400000" algn="bl" rotWithShape="0">
              <a:srgbClr val="1E2761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21" name="Shape 16"/>
          <p:cNvSpPr/>
          <p:nvPr/>
        </p:nvSpPr>
        <p:spPr>
          <a:xfrm>
            <a:off x="10437876" y="2148840"/>
            <a:ext cx="640080" cy="640080"/>
          </a:xfrm>
          <a:prstGeom prst="ellipse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22" name="Image 3" descr="/home/claude/build/icons/workflow_white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591495" y="2302459"/>
            <a:ext cx="332842" cy="332842"/>
          </a:xfrm>
          <a:prstGeom prst="rect">
            <a:avLst/>
          </a:prstGeom>
        </p:spPr>
      </p:pic>
      <p:sp>
        <p:nvSpPr>
          <p:cNvPr id="23" name="Text 17"/>
          <p:cNvSpPr/>
          <p:nvPr/>
        </p:nvSpPr>
        <p:spPr>
          <a:xfrm>
            <a:off x="9573768" y="2834640"/>
            <a:ext cx="2368296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5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FAIR workflows</a:t>
            </a:r>
            <a:endParaRPr lang="en-US" sz="1250" dirty="0"/>
          </a:p>
        </p:txBody>
      </p:sp>
      <p:sp>
        <p:nvSpPr>
          <p:cNvPr id="24" name="Text 18"/>
          <p:cNvSpPr/>
          <p:nvPr/>
        </p:nvSpPr>
        <p:spPr>
          <a:xfrm>
            <a:off x="9573768" y="3172968"/>
            <a:ext cx="2368296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10000"/>
              </a:lnSpc>
              <a:buNone/>
            </a:pPr>
            <a:r>
              <a:rPr lang="en-US" sz="980" dirty="0">
                <a:solidFill>
                  <a:srgbClr val="5B6B8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Reproducibility across preparation, training, fine-tuning and inference</a:t>
            </a:r>
            <a:endParaRPr lang="en-US" sz="980" dirty="0"/>
          </a:p>
        </p:txBody>
      </p:sp>
      <p:sp>
        <p:nvSpPr>
          <p:cNvPr id="25" name="Shape 19"/>
          <p:cNvSpPr/>
          <p:nvPr/>
        </p:nvSpPr>
        <p:spPr>
          <a:xfrm>
            <a:off x="548640" y="3977640"/>
            <a:ext cx="11091672" cy="1051560"/>
          </a:xfrm>
          <a:prstGeom prst="roundRect">
            <a:avLst>
              <a:gd name="adj" fmla="val 6957"/>
            </a:avLst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26" name="Text 20"/>
          <p:cNvSpPr/>
          <p:nvPr/>
        </p:nvSpPr>
        <p:spPr>
          <a:xfrm>
            <a:off x="822960" y="4087368"/>
            <a:ext cx="2743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kern="0" spc="150" dirty="0">
                <a:solidFill>
                  <a:srgbClr val="F2A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EOSC ROLE</a:t>
            </a:r>
            <a:endParaRPr lang="en-US" sz="1100" dirty="0"/>
          </a:p>
        </p:txBody>
      </p:sp>
      <p:sp>
        <p:nvSpPr>
          <p:cNvPr id="27" name="Text 21"/>
          <p:cNvSpPr/>
          <p:nvPr/>
        </p:nvSpPr>
        <p:spPr>
          <a:xfrm>
            <a:off x="822960" y="4480560"/>
            <a:ext cx="16916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Data preparation</a:t>
            </a:r>
            <a:endParaRPr lang="en-US" sz="1050" dirty="0"/>
          </a:p>
        </p:txBody>
      </p:sp>
      <p:pic>
        <p:nvPicPr>
          <p:cNvPr id="28" name="Image 4" descr="/home/claude/build/icons/arrow_amber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496312" y="4617720"/>
            <a:ext cx="201168" cy="201168"/>
          </a:xfrm>
          <a:prstGeom prst="rect">
            <a:avLst/>
          </a:prstGeom>
        </p:spPr>
      </p:pic>
      <p:sp>
        <p:nvSpPr>
          <p:cNvPr id="29" name="Text 22"/>
          <p:cNvSpPr/>
          <p:nvPr/>
        </p:nvSpPr>
        <p:spPr>
          <a:xfrm>
            <a:off x="2679192" y="4480560"/>
            <a:ext cx="16916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Training datasets</a:t>
            </a:r>
            <a:endParaRPr lang="en-US" sz="1050" dirty="0"/>
          </a:p>
        </p:txBody>
      </p:sp>
      <p:pic>
        <p:nvPicPr>
          <p:cNvPr id="30" name="Image 5" descr="/home/claude/build/icons/arrow_amber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52544" y="4617720"/>
            <a:ext cx="201168" cy="201168"/>
          </a:xfrm>
          <a:prstGeom prst="rect">
            <a:avLst/>
          </a:prstGeom>
        </p:spPr>
      </p:pic>
      <p:sp>
        <p:nvSpPr>
          <p:cNvPr id="31" name="Text 23"/>
          <p:cNvSpPr/>
          <p:nvPr/>
        </p:nvSpPr>
        <p:spPr>
          <a:xfrm>
            <a:off x="4535424" y="4480560"/>
            <a:ext cx="16916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Fine-tuning</a:t>
            </a:r>
            <a:endParaRPr lang="en-US" sz="1050" dirty="0"/>
          </a:p>
        </p:txBody>
      </p:sp>
      <p:pic>
        <p:nvPicPr>
          <p:cNvPr id="32" name="Image 6" descr="/home/claude/build/icons/arrow_amber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08776" y="4617720"/>
            <a:ext cx="201168" cy="201168"/>
          </a:xfrm>
          <a:prstGeom prst="rect">
            <a:avLst/>
          </a:prstGeom>
        </p:spPr>
      </p:pic>
      <p:sp>
        <p:nvSpPr>
          <p:cNvPr id="33" name="Text 24"/>
          <p:cNvSpPr/>
          <p:nvPr/>
        </p:nvSpPr>
        <p:spPr>
          <a:xfrm>
            <a:off x="6391656" y="4480560"/>
            <a:ext cx="16916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Inference services</a:t>
            </a:r>
            <a:endParaRPr lang="en-US" sz="1050" dirty="0"/>
          </a:p>
        </p:txBody>
      </p:sp>
      <p:pic>
        <p:nvPicPr>
          <p:cNvPr id="34" name="Image 7" descr="/home/claude/build/icons/arrow_amber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065008" y="4617720"/>
            <a:ext cx="201168" cy="201168"/>
          </a:xfrm>
          <a:prstGeom prst="rect">
            <a:avLst/>
          </a:prstGeom>
        </p:spPr>
      </p:pic>
      <p:sp>
        <p:nvSpPr>
          <p:cNvPr id="35" name="Text 25"/>
          <p:cNvSpPr/>
          <p:nvPr/>
        </p:nvSpPr>
        <p:spPr>
          <a:xfrm>
            <a:off x="8247888" y="4480560"/>
            <a:ext cx="16916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Provenance</a:t>
            </a:r>
            <a:endParaRPr lang="en-US" sz="1050" dirty="0"/>
          </a:p>
        </p:txBody>
      </p:sp>
      <p:pic>
        <p:nvPicPr>
          <p:cNvPr id="36" name="Image 8" descr="/home/claude/build/icons/arrow_amber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921240" y="4617720"/>
            <a:ext cx="201168" cy="201168"/>
          </a:xfrm>
          <a:prstGeom prst="rect">
            <a:avLst/>
          </a:prstGeom>
        </p:spPr>
      </p:pic>
      <p:sp>
        <p:nvSpPr>
          <p:cNvPr id="37" name="Text 26"/>
          <p:cNvSpPr/>
          <p:nvPr/>
        </p:nvSpPr>
        <p:spPr>
          <a:xfrm>
            <a:off x="10104120" y="4480560"/>
            <a:ext cx="16916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Reproducible workflows</a:t>
            </a:r>
            <a:endParaRPr lang="en-US" sz="1050" dirty="0"/>
          </a:p>
        </p:txBody>
      </p:sp>
      <p:sp>
        <p:nvSpPr>
          <p:cNvPr id="38" name="Text 27"/>
          <p:cNvSpPr/>
          <p:nvPr/>
        </p:nvSpPr>
        <p:spPr>
          <a:xfrm>
            <a:off x="457200" y="6446520"/>
            <a:ext cx="8229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5B6B8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Rapporteur Summary  |  AI and Software in EOSC</a:t>
            </a:r>
            <a:endParaRPr lang="en-US" sz="900" dirty="0"/>
          </a:p>
        </p:txBody>
      </p:sp>
      <p:sp>
        <p:nvSpPr>
          <p:cNvPr id="39" name="Text 28"/>
          <p:cNvSpPr/>
          <p:nvPr/>
        </p:nvSpPr>
        <p:spPr>
          <a:xfrm>
            <a:off x="11002975" y="6446520"/>
            <a:ext cx="7315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5B6B8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</a:t>
            </a:r>
            <a:endParaRPr lang="en-US" sz="9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7F9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365760"/>
            <a:ext cx="73152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b="1" kern="0" spc="150" dirty="0">
                <a:solidFill>
                  <a:srgbClr val="F2A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PRESENTATION 2</a:t>
            </a:r>
            <a:endParaRPr lang="en-US" sz="1250" dirty="0"/>
          </a:p>
        </p:txBody>
      </p:sp>
      <p:sp>
        <p:nvSpPr>
          <p:cNvPr id="3" name="Text 1"/>
          <p:cNvSpPr/>
          <p:nvPr/>
        </p:nvSpPr>
        <p:spPr>
          <a:xfrm>
            <a:off x="548640" y="658368"/>
            <a:ext cx="105156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3000" b="1" dirty="0">
                <a:solidFill>
                  <a:srgbClr val="1E2761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AI models are software</a:t>
            </a:r>
            <a:endParaRPr lang="en-US" sz="3000" dirty="0"/>
          </a:p>
        </p:txBody>
      </p:sp>
      <p:sp>
        <p:nvSpPr>
          <p:cNvPr id="4" name="Text 2"/>
          <p:cNvSpPr/>
          <p:nvPr/>
        </p:nvSpPr>
        <p:spPr>
          <a:xfrm>
            <a:off x="548640" y="1298448"/>
            <a:ext cx="100584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i="1" dirty="0">
                <a:solidFill>
                  <a:srgbClr val="5B6B8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software layer is part of AI infrastructure</a:t>
            </a:r>
            <a:endParaRPr lang="en-US" sz="1400" dirty="0"/>
          </a:p>
        </p:txBody>
      </p:sp>
      <p:sp>
        <p:nvSpPr>
          <p:cNvPr id="5" name="Shape 3"/>
          <p:cNvSpPr/>
          <p:nvPr/>
        </p:nvSpPr>
        <p:spPr>
          <a:xfrm>
            <a:off x="548640" y="1874520"/>
            <a:ext cx="11091672" cy="640080"/>
          </a:xfrm>
          <a:prstGeom prst="roundRect">
            <a:avLst>
              <a:gd name="adj" fmla="val 10000"/>
            </a:avLst>
          </a:prstGeom>
          <a:solidFill>
            <a:srgbClr val="FFFFFF"/>
          </a:solidFill>
          <a:ln/>
          <a:effectLst>
            <a:outerShdw blurRad="101600" dist="38100" dir="5400000" algn="bl" rotWithShape="0">
              <a:srgbClr val="1E2761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6" name="Shape 4"/>
          <p:cNvSpPr/>
          <p:nvPr/>
        </p:nvSpPr>
        <p:spPr>
          <a:xfrm>
            <a:off x="777240" y="1943100"/>
            <a:ext cx="502920" cy="502920"/>
          </a:xfrm>
          <a:prstGeom prst="ellipse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7" name="Text 5"/>
          <p:cNvSpPr/>
          <p:nvPr/>
        </p:nvSpPr>
        <p:spPr>
          <a:xfrm>
            <a:off x="777240" y="1943100"/>
            <a:ext cx="5029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87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1</a:t>
            </a:r>
            <a:endParaRPr lang="en-US" sz="1870" dirty="0"/>
          </a:p>
        </p:txBody>
      </p:sp>
      <p:sp>
        <p:nvSpPr>
          <p:cNvPr id="8" name="Text 6"/>
          <p:cNvSpPr/>
          <p:nvPr/>
        </p:nvSpPr>
        <p:spPr>
          <a:xfrm>
            <a:off x="1508760" y="1874520"/>
            <a:ext cx="996696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222B4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Support and fund the open-source dependency layer of AI.</a:t>
            </a:r>
            <a:endParaRPr lang="en-US" sz="1400" dirty="0"/>
          </a:p>
        </p:txBody>
      </p:sp>
      <p:sp>
        <p:nvSpPr>
          <p:cNvPr id="9" name="Shape 7"/>
          <p:cNvSpPr/>
          <p:nvPr/>
        </p:nvSpPr>
        <p:spPr>
          <a:xfrm>
            <a:off x="548640" y="2651760"/>
            <a:ext cx="11091672" cy="640080"/>
          </a:xfrm>
          <a:prstGeom prst="roundRect">
            <a:avLst>
              <a:gd name="adj" fmla="val 10000"/>
            </a:avLst>
          </a:prstGeom>
          <a:solidFill>
            <a:srgbClr val="FFFFFF"/>
          </a:solidFill>
          <a:ln/>
          <a:effectLst>
            <a:outerShdw blurRad="101600" dist="38100" dir="5400000" algn="bl" rotWithShape="0">
              <a:srgbClr val="1E2761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0" name="Shape 8"/>
          <p:cNvSpPr/>
          <p:nvPr/>
        </p:nvSpPr>
        <p:spPr>
          <a:xfrm>
            <a:off x="777240" y="2720340"/>
            <a:ext cx="502920" cy="502920"/>
          </a:xfrm>
          <a:prstGeom prst="ellipse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1" name="Text 9"/>
          <p:cNvSpPr/>
          <p:nvPr/>
        </p:nvSpPr>
        <p:spPr>
          <a:xfrm>
            <a:off x="777240" y="2720340"/>
            <a:ext cx="5029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87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2</a:t>
            </a:r>
            <a:endParaRPr lang="en-US" sz="1870" dirty="0"/>
          </a:p>
        </p:txBody>
      </p:sp>
      <p:sp>
        <p:nvSpPr>
          <p:cNvPr id="12" name="Text 10"/>
          <p:cNvSpPr/>
          <p:nvPr/>
        </p:nvSpPr>
        <p:spPr>
          <a:xfrm>
            <a:off x="1508760" y="2651760"/>
            <a:ext cx="996696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222B4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Extend research software quality practices to AI model development.</a:t>
            </a:r>
            <a:endParaRPr lang="en-US" sz="1400" dirty="0"/>
          </a:p>
        </p:txBody>
      </p:sp>
      <p:sp>
        <p:nvSpPr>
          <p:cNvPr id="13" name="Shape 11"/>
          <p:cNvSpPr/>
          <p:nvPr/>
        </p:nvSpPr>
        <p:spPr>
          <a:xfrm>
            <a:off x="548640" y="3429000"/>
            <a:ext cx="11091672" cy="640080"/>
          </a:xfrm>
          <a:prstGeom prst="roundRect">
            <a:avLst>
              <a:gd name="adj" fmla="val 10000"/>
            </a:avLst>
          </a:prstGeom>
          <a:solidFill>
            <a:srgbClr val="FFFFFF"/>
          </a:solidFill>
          <a:ln/>
          <a:effectLst>
            <a:outerShdw blurRad="101600" dist="38100" dir="5400000" algn="bl" rotWithShape="0">
              <a:srgbClr val="1E2761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4" name="Shape 12"/>
          <p:cNvSpPr/>
          <p:nvPr/>
        </p:nvSpPr>
        <p:spPr>
          <a:xfrm>
            <a:off x="777240" y="3497580"/>
            <a:ext cx="502920" cy="502920"/>
          </a:xfrm>
          <a:prstGeom prst="ellipse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5" name="Text 13"/>
          <p:cNvSpPr/>
          <p:nvPr/>
        </p:nvSpPr>
        <p:spPr>
          <a:xfrm>
            <a:off x="777240" y="3497580"/>
            <a:ext cx="5029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87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3</a:t>
            </a:r>
            <a:endParaRPr lang="en-US" sz="1870" dirty="0"/>
          </a:p>
        </p:txBody>
      </p:sp>
      <p:sp>
        <p:nvSpPr>
          <p:cNvPr id="16" name="Text 14"/>
          <p:cNvSpPr/>
          <p:nvPr/>
        </p:nvSpPr>
        <p:spPr>
          <a:xfrm>
            <a:off x="1508760" y="3429000"/>
            <a:ext cx="996696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222B4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Regulate AI-generated code contributions and agentic coding workflows.</a:t>
            </a:r>
            <a:endParaRPr lang="en-US" sz="1400" dirty="0"/>
          </a:p>
        </p:txBody>
      </p:sp>
      <p:sp>
        <p:nvSpPr>
          <p:cNvPr id="17" name="Shape 15"/>
          <p:cNvSpPr/>
          <p:nvPr/>
        </p:nvSpPr>
        <p:spPr>
          <a:xfrm>
            <a:off x="548640" y="4206240"/>
            <a:ext cx="11091672" cy="640080"/>
          </a:xfrm>
          <a:prstGeom prst="roundRect">
            <a:avLst>
              <a:gd name="adj" fmla="val 10000"/>
            </a:avLst>
          </a:prstGeom>
          <a:solidFill>
            <a:srgbClr val="FFFFFF"/>
          </a:solidFill>
          <a:ln/>
          <a:effectLst>
            <a:outerShdw blurRad="101600" dist="38100" dir="5400000" algn="bl" rotWithShape="0">
              <a:srgbClr val="1E2761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8" name="Shape 16"/>
          <p:cNvSpPr/>
          <p:nvPr/>
        </p:nvSpPr>
        <p:spPr>
          <a:xfrm>
            <a:off x="777240" y="4274820"/>
            <a:ext cx="502920" cy="502920"/>
          </a:xfrm>
          <a:prstGeom prst="ellipse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9" name="Text 17"/>
          <p:cNvSpPr/>
          <p:nvPr/>
        </p:nvSpPr>
        <p:spPr>
          <a:xfrm>
            <a:off x="777240" y="4274820"/>
            <a:ext cx="5029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87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4</a:t>
            </a:r>
            <a:endParaRPr lang="en-US" sz="1870" dirty="0"/>
          </a:p>
        </p:txBody>
      </p:sp>
      <p:sp>
        <p:nvSpPr>
          <p:cNvPr id="20" name="Text 18"/>
          <p:cNvSpPr/>
          <p:nvPr/>
        </p:nvSpPr>
        <p:spPr>
          <a:xfrm>
            <a:off x="1508760" y="4206240"/>
            <a:ext cx="996696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222B4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Capture machine-readable provenance for human- and AI-generated artefacts.</a:t>
            </a:r>
            <a:endParaRPr lang="en-US" sz="1400" dirty="0"/>
          </a:p>
        </p:txBody>
      </p:sp>
      <p:sp>
        <p:nvSpPr>
          <p:cNvPr id="21" name="Shape 19"/>
          <p:cNvSpPr/>
          <p:nvPr/>
        </p:nvSpPr>
        <p:spPr>
          <a:xfrm>
            <a:off x="548640" y="5120640"/>
            <a:ext cx="11091672" cy="777240"/>
          </a:xfrm>
          <a:prstGeom prst="roundRect">
            <a:avLst>
              <a:gd name="adj" fmla="val 8235"/>
            </a:avLst>
          </a:prstGeom>
          <a:solidFill>
            <a:srgbClr val="FDF1DE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22" name="Image 0" descr="/home/claude/build/icons/warning_amber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7240" y="5321808"/>
            <a:ext cx="384048" cy="384048"/>
          </a:xfrm>
          <a:prstGeom prst="rect">
            <a:avLst/>
          </a:prstGeom>
        </p:spPr>
      </p:pic>
      <p:sp>
        <p:nvSpPr>
          <p:cNvPr id="23" name="Text 20"/>
          <p:cNvSpPr/>
          <p:nvPr/>
        </p:nvSpPr>
        <p:spPr>
          <a:xfrm>
            <a:off x="1325880" y="5120640"/>
            <a:ext cx="1005840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5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Warning from the session:  </a:t>
            </a:r>
            <a:r>
              <a:rPr lang="en-US" sz="1350" i="1" dirty="0">
                <a:solidFill>
                  <a:srgbClr val="222B4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 AI reproducibility crisis is often a software quality failure.</a:t>
            </a:r>
            <a:endParaRPr lang="en-US" sz="1350" dirty="0"/>
          </a:p>
        </p:txBody>
      </p:sp>
      <p:sp>
        <p:nvSpPr>
          <p:cNvPr id="24" name="Text 21"/>
          <p:cNvSpPr/>
          <p:nvPr/>
        </p:nvSpPr>
        <p:spPr>
          <a:xfrm>
            <a:off x="457200" y="6446520"/>
            <a:ext cx="8229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5B6B8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Rapporteur Summary  |  AI and Software in EOSC</a:t>
            </a:r>
            <a:endParaRPr lang="en-US" sz="900" dirty="0"/>
          </a:p>
        </p:txBody>
      </p:sp>
      <p:sp>
        <p:nvSpPr>
          <p:cNvPr id="25" name="Text 22"/>
          <p:cNvSpPr/>
          <p:nvPr/>
        </p:nvSpPr>
        <p:spPr>
          <a:xfrm>
            <a:off x="11002975" y="6446520"/>
            <a:ext cx="7315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5B6B8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</a:t>
            </a:r>
            <a:endParaRPr lang="en-US" sz="9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7F9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365760"/>
            <a:ext cx="73152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b="1" kern="0" spc="150" dirty="0">
                <a:solidFill>
                  <a:srgbClr val="F2A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CROSS-CUTTING MESSAGE</a:t>
            </a:r>
            <a:endParaRPr lang="en-US" sz="1250" dirty="0"/>
          </a:p>
        </p:txBody>
      </p:sp>
      <p:sp>
        <p:nvSpPr>
          <p:cNvPr id="3" name="Text 1"/>
          <p:cNvSpPr/>
          <p:nvPr/>
        </p:nvSpPr>
        <p:spPr>
          <a:xfrm>
            <a:off x="548640" y="658368"/>
            <a:ext cx="105156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3000" b="1" dirty="0">
                <a:solidFill>
                  <a:srgbClr val="1E2761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EOSC's contribution should go beyond hardware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548640" y="1508760"/>
            <a:ext cx="5440680" cy="1600200"/>
          </a:xfrm>
          <a:prstGeom prst="roundRect">
            <a:avLst>
              <a:gd name="adj" fmla="val 4571"/>
            </a:avLst>
          </a:prstGeom>
          <a:solidFill>
            <a:srgbClr val="FFFFFF"/>
          </a:solidFill>
          <a:ln/>
          <a:effectLst>
            <a:outerShdw blurRad="101600" dist="38100" dir="5400000" algn="bl" rotWithShape="0">
              <a:srgbClr val="1E2761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5" name="Shape 3"/>
          <p:cNvSpPr/>
          <p:nvPr/>
        </p:nvSpPr>
        <p:spPr>
          <a:xfrm>
            <a:off x="822960" y="1988820"/>
            <a:ext cx="640080" cy="640080"/>
          </a:xfrm>
          <a:prstGeom prst="ellipse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6" name="Image 0" descr="/home/claude/build/icons/gradcap_whit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6579" y="2142439"/>
            <a:ext cx="332842" cy="332842"/>
          </a:xfrm>
          <a:prstGeom prst="rect">
            <a:avLst/>
          </a:prstGeom>
        </p:spPr>
      </p:pic>
      <p:sp>
        <p:nvSpPr>
          <p:cNvPr id="7" name="Text 4"/>
          <p:cNvSpPr/>
          <p:nvPr/>
        </p:nvSpPr>
        <p:spPr>
          <a:xfrm>
            <a:off x="1600200" y="1709928"/>
            <a:ext cx="42062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5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Skills and competences</a:t>
            </a:r>
            <a:endParaRPr lang="en-US" sz="1350" dirty="0"/>
          </a:p>
        </p:txBody>
      </p:sp>
      <p:sp>
        <p:nvSpPr>
          <p:cNvPr id="8" name="Text 5"/>
          <p:cNvSpPr/>
          <p:nvPr/>
        </p:nvSpPr>
        <p:spPr>
          <a:xfrm>
            <a:off x="1600200" y="2057400"/>
            <a:ext cx="420624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100" dirty="0">
                <a:solidFill>
                  <a:srgbClr val="222B4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Europe may have GPUs, but lacks enough skilled people with resources and incentives to use AI responsibly.</a:t>
            </a:r>
            <a:endParaRPr lang="en-US" sz="1100" dirty="0"/>
          </a:p>
        </p:txBody>
      </p:sp>
      <p:sp>
        <p:nvSpPr>
          <p:cNvPr id="9" name="Shape 6"/>
          <p:cNvSpPr/>
          <p:nvPr/>
        </p:nvSpPr>
        <p:spPr>
          <a:xfrm>
            <a:off x="6199632" y="1508760"/>
            <a:ext cx="5440680" cy="1600200"/>
          </a:xfrm>
          <a:prstGeom prst="roundRect">
            <a:avLst>
              <a:gd name="adj" fmla="val 4571"/>
            </a:avLst>
          </a:prstGeom>
          <a:solidFill>
            <a:srgbClr val="FFFFFF"/>
          </a:solidFill>
          <a:ln/>
          <a:effectLst>
            <a:outerShdw blurRad="101600" dist="38100" dir="5400000" algn="bl" rotWithShape="0">
              <a:srgbClr val="1E2761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0" name="Shape 7"/>
          <p:cNvSpPr/>
          <p:nvPr/>
        </p:nvSpPr>
        <p:spPr>
          <a:xfrm>
            <a:off x="6473952" y="1988820"/>
            <a:ext cx="640080" cy="640080"/>
          </a:xfrm>
          <a:prstGeom prst="ellipse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11" name="Image 1" descr="/home/claude/build/icons/tools_whit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27571" y="2142439"/>
            <a:ext cx="332842" cy="332842"/>
          </a:xfrm>
          <a:prstGeom prst="rect">
            <a:avLst/>
          </a:prstGeom>
        </p:spPr>
      </p:pic>
      <p:sp>
        <p:nvSpPr>
          <p:cNvPr id="12" name="Text 8"/>
          <p:cNvSpPr/>
          <p:nvPr/>
        </p:nvSpPr>
        <p:spPr>
          <a:xfrm>
            <a:off x="7251192" y="1709928"/>
            <a:ext cx="42062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5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Maintenance as funded work</a:t>
            </a:r>
            <a:endParaRPr lang="en-US" sz="1350" dirty="0"/>
          </a:p>
        </p:txBody>
      </p:sp>
      <p:sp>
        <p:nvSpPr>
          <p:cNvPr id="13" name="Text 9"/>
          <p:cNvSpPr/>
          <p:nvPr/>
        </p:nvSpPr>
        <p:spPr>
          <a:xfrm>
            <a:off x="7251192" y="2057400"/>
            <a:ext cx="420624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100" dirty="0">
                <a:solidFill>
                  <a:srgbClr val="222B4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Software and model maintenance must be recognised as infrastructure, not invisible labour.</a:t>
            </a:r>
            <a:endParaRPr lang="en-US" sz="1100" dirty="0"/>
          </a:p>
        </p:txBody>
      </p:sp>
      <p:sp>
        <p:nvSpPr>
          <p:cNvPr id="14" name="Shape 10"/>
          <p:cNvSpPr/>
          <p:nvPr/>
        </p:nvSpPr>
        <p:spPr>
          <a:xfrm>
            <a:off x="548640" y="3291840"/>
            <a:ext cx="5440680" cy="1600200"/>
          </a:xfrm>
          <a:prstGeom prst="roundRect">
            <a:avLst>
              <a:gd name="adj" fmla="val 4571"/>
            </a:avLst>
          </a:prstGeom>
          <a:solidFill>
            <a:srgbClr val="FFFFFF"/>
          </a:solidFill>
          <a:ln/>
          <a:effectLst>
            <a:outerShdw blurRad="101600" dist="38100" dir="5400000" algn="bl" rotWithShape="0">
              <a:srgbClr val="1E2761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5" name="Shape 11"/>
          <p:cNvSpPr/>
          <p:nvPr/>
        </p:nvSpPr>
        <p:spPr>
          <a:xfrm>
            <a:off x="822960" y="3771900"/>
            <a:ext cx="640080" cy="640080"/>
          </a:xfrm>
          <a:prstGeom prst="ellipse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16" name="Image 2" descr="/home/claude/build/icons/userfriends_whit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6579" y="3925519"/>
            <a:ext cx="332842" cy="332842"/>
          </a:xfrm>
          <a:prstGeom prst="rect">
            <a:avLst/>
          </a:prstGeom>
        </p:spPr>
      </p:pic>
      <p:sp>
        <p:nvSpPr>
          <p:cNvPr id="17" name="Text 12"/>
          <p:cNvSpPr/>
          <p:nvPr/>
        </p:nvSpPr>
        <p:spPr>
          <a:xfrm>
            <a:off x="1600200" y="3493008"/>
            <a:ext cx="42062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5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Junior-to-senior pipeline</a:t>
            </a:r>
            <a:endParaRPr lang="en-US" sz="1350" dirty="0"/>
          </a:p>
        </p:txBody>
      </p:sp>
      <p:sp>
        <p:nvSpPr>
          <p:cNvPr id="18" name="Text 13"/>
          <p:cNvSpPr/>
          <p:nvPr/>
        </p:nvSpPr>
        <p:spPr>
          <a:xfrm>
            <a:off x="1600200" y="3840480"/>
            <a:ext cx="420624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100" dirty="0">
                <a:solidFill>
                  <a:srgbClr val="222B4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If AI automates junior tasks, how will the community train senior developers?</a:t>
            </a:r>
            <a:endParaRPr lang="en-US" sz="1100" dirty="0"/>
          </a:p>
        </p:txBody>
      </p:sp>
      <p:sp>
        <p:nvSpPr>
          <p:cNvPr id="19" name="Shape 14"/>
          <p:cNvSpPr/>
          <p:nvPr/>
        </p:nvSpPr>
        <p:spPr>
          <a:xfrm>
            <a:off x="6199632" y="3291840"/>
            <a:ext cx="5440680" cy="1600200"/>
          </a:xfrm>
          <a:prstGeom prst="roundRect">
            <a:avLst>
              <a:gd name="adj" fmla="val 4571"/>
            </a:avLst>
          </a:prstGeom>
          <a:solidFill>
            <a:srgbClr val="FFFFFF"/>
          </a:solidFill>
          <a:ln/>
          <a:effectLst>
            <a:outerShdw blurRad="101600" dist="38100" dir="5400000" algn="bl" rotWithShape="0">
              <a:srgbClr val="1E2761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20" name="Shape 15"/>
          <p:cNvSpPr/>
          <p:nvPr/>
        </p:nvSpPr>
        <p:spPr>
          <a:xfrm>
            <a:off x="6473952" y="3771900"/>
            <a:ext cx="640080" cy="640080"/>
          </a:xfrm>
          <a:prstGeom prst="ellipse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21" name="Image 3" descr="/home/claude/build/icons/book_white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27571" y="3925519"/>
            <a:ext cx="332842" cy="332842"/>
          </a:xfrm>
          <a:prstGeom prst="rect">
            <a:avLst/>
          </a:prstGeom>
        </p:spPr>
      </p:pic>
      <p:sp>
        <p:nvSpPr>
          <p:cNvPr id="22" name="Text 16"/>
          <p:cNvSpPr/>
          <p:nvPr/>
        </p:nvSpPr>
        <p:spPr>
          <a:xfrm>
            <a:off x="7251192" y="3493008"/>
            <a:ext cx="42062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5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Responsible usage</a:t>
            </a:r>
            <a:endParaRPr lang="en-US" sz="1350" dirty="0"/>
          </a:p>
        </p:txBody>
      </p:sp>
      <p:sp>
        <p:nvSpPr>
          <p:cNvPr id="23" name="Text 17"/>
          <p:cNvSpPr/>
          <p:nvPr/>
        </p:nvSpPr>
        <p:spPr>
          <a:xfrm>
            <a:off x="7251192" y="3840480"/>
            <a:ext cx="420624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100" dirty="0">
                <a:solidFill>
                  <a:srgbClr val="222B4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Playbooks and workflows are needed so users do the right thing and do not waste resources.</a:t>
            </a:r>
            <a:endParaRPr lang="en-US" sz="1100" dirty="0"/>
          </a:p>
        </p:txBody>
      </p:sp>
      <p:sp>
        <p:nvSpPr>
          <p:cNvPr id="24" name="Shape 18"/>
          <p:cNvSpPr/>
          <p:nvPr/>
        </p:nvSpPr>
        <p:spPr>
          <a:xfrm>
            <a:off x="548640" y="5074920"/>
            <a:ext cx="11091672" cy="868680"/>
          </a:xfrm>
          <a:prstGeom prst="roundRect">
            <a:avLst>
              <a:gd name="adj" fmla="val 8421"/>
            </a:avLst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25" name="Image 4" descr="/home/claude/build/icons/quote_amber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77240" y="5330952"/>
            <a:ext cx="365760" cy="365760"/>
          </a:xfrm>
          <a:prstGeom prst="rect">
            <a:avLst/>
          </a:prstGeom>
        </p:spPr>
      </p:pic>
      <p:sp>
        <p:nvSpPr>
          <p:cNvPr id="26" name="Text 19"/>
          <p:cNvSpPr/>
          <p:nvPr/>
        </p:nvSpPr>
        <p:spPr>
          <a:xfrm>
            <a:off x="1325880" y="5074920"/>
            <a:ext cx="1005840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50" i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We have enough GPU hardware — we miss skilled people with enough resources doing the right things.</a:t>
            </a:r>
            <a:endParaRPr lang="en-US" sz="1350" dirty="0"/>
          </a:p>
        </p:txBody>
      </p:sp>
      <p:sp>
        <p:nvSpPr>
          <p:cNvPr id="27" name="Text 20"/>
          <p:cNvSpPr/>
          <p:nvPr/>
        </p:nvSpPr>
        <p:spPr>
          <a:xfrm>
            <a:off x="457200" y="6446520"/>
            <a:ext cx="8229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5B6B8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Rapporteur Summary  |  AI and Software in EOSC</a:t>
            </a:r>
            <a:endParaRPr lang="en-US" sz="900" dirty="0"/>
          </a:p>
        </p:txBody>
      </p:sp>
      <p:sp>
        <p:nvSpPr>
          <p:cNvPr id="28" name="Text 21"/>
          <p:cNvSpPr/>
          <p:nvPr/>
        </p:nvSpPr>
        <p:spPr>
          <a:xfrm>
            <a:off x="11002975" y="6446520"/>
            <a:ext cx="7315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5B6B8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7</a:t>
            </a:r>
            <a:endParaRPr lang="en-US" sz="9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7F9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365760"/>
            <a:ext cx="73152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b="1" kern="0" spc="150" dirty="0">
                <a:solidFill>
                  <a:srgbClr val="F2A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STRATEGIC THEME</a:t>
            </a:r>
            <a:endParaRPr lang="en-US" sz="1250" dirty="0"/>
          </a:p>
        </p:txBody>
      </p:sp>
      <p:sp>
        <p:nvSpPr>
          <p:cNvPr id="3" name="Text 1"/>
          <p:cNvSpPr/>
          <p:nvPr/>
        </p:nvSpPr>
        <p:spPr>
          <a:xfrm>
            <a:off x="548640" y="658368"/>
            <a:ext cx="105156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3000" b="1" dirty="0">
                <a:solidFill>
                  <a:srgbClr val="1E2761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Sovereignty and data readiness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548640" y="1508760"/>
            <a:ext cx="5440680" cy="2331720"/>
          </a:xfrm>
          <a:prstGeom prst="roundRect">
            <a:avLst>
              <a:gd name="adj" fmla="val 3137"/>
            </a:avLst>
          </a:prstGeom>
          <a:solidFill>
            <a:srgbClr val="FFFFFF"/>
          </a:solidFill>
          <a:ln/>
          <a:effectLst>
            <a:outerShdw blurRad="101600" dist="38100" dir="5400000" algn="bl" rotWithShape="0">
              <a:srgbClr val="1E2761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5" name="Shape 3"/>
          <p:cNvSpPr/>
          <p:nvPr/>
        </p:nvSpPr>
        <p:spPr>
          <a:xfrm>
            <a:off x="754380" y="1714500"/>
            <a:ext cx="594360" cy="594360"/>
          </a:xfrm>
          <a:prstGeom prst="ellipse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6" name="Image 0" descr="/home/claude/build/icons/building_whit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026" y="1857146"/>
            <a:ext cx="309067" cy="309067"/>
          </a:xfrm>
          <a:prstGeom prst="rect">
            <a:avLst/>
          </a:prstGeom>
        </p:spPr>
      </p:pic>
      <p:sp>
        <p:nvSpPr>
          <p:cNvPr id="7" name="Text 4"/>
          <p:cNvSpPr/>
          <p:nvPr/>
        </p:nvSpPr>
        <p:spPr>
          <a:xfrm>
            <a:off x="1280160" y="1764792"/>
            <a:ext cx="39776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Dependence on big tech</a:t>
            </a:r>
            <a:endParaRPr lang="en-US" sz="1400" dirty="0"/>
          </a:p>
        </p:txBody>
      </p:sp>
      <p:sp>
        <p:nvSpPr>
          <p:cNvPr id="8" name="Text 5"/>
          <p:cNvSpPr/>
          <p:nvPr/>
        </p:nvSpPr>
        <p:spPr>
          <a:xfrm>
            <a:off x="777240" y="2377440"/>
            <a:ext cx="4983480" cy="1325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342900" indent="-342900">
              <a:lnSpc>
                <a:spcPct val="120000"/>
              </a:lnSpc>
              <a:spcAft>
                <a:spcPts val="600"/>
              </a:spcAft>
              <a:buSzPct val="100000"/>
              <a:buChar char="•"/>
            </a:pPr>
            <a:r>
              <a:rPr lang="en-US" sz="1100" dirty="0">
                <a:solidFill>
                  <a:srgbClr val="222B4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Scientific communities should not depend on a few companies for models, tools or access conditions</a:t>
            </a:r>
            <a:endParaRPr lang="en-US" sz="1100" dirty="0"/>
          </a:p>
          <a:p>
            <a:pPr marL="342900" indent="-342900">
              <a:lnSpc>
                <a:spcPct val="120000"/>
              </a:lnSpc>
              <a:spcAft>
                <a:spcPts val="600"/>
              </a:spcAft>
              <a:buSzPct val="100000"/>
              <a:buChar char="•"/>
            </a:pPr>
            <a:r>
              <a:rPr lang="en-US" sz="1100" dirty="0">
                <a:solidFill>
                  <a:srgbClr val="222B4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Industry can shape the research agenda by controlling models, infrastructure and data access</a:t>
            </a:r>
            <a:endParaRPr lang="en-US" sz="1100" dirty="0"/>
          </a:p>
          <a:p>
            <a:pPr marL="342900" indent="-342900">
              <a:lnSpc>
                <a:spcPct val="120000"/>
              </a:lnSpc>
              <a:spcAft>
                <a:spcPts val="600"/>
              </a:spcAft>
              <a:buSzPct val="100000"/>
              <a:buChar char="•"/>
            </a:pPr>
            <a:r>
              <a:rPr lang="en-US" sz="1100" dirty="0">
                <a:solidFill>
                  <a:srgbClr val="222B4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Small specialised models are common in science, but frontier models still influence the ecosystem</a:t>
            </a:r>
            <a:endParaRPr lang="en-US" sz="1100" dirty="0"/>
          </a:p>
        </p:txBody>
      </p:sp>
      <p:sp>
        <p:nvSpPr>
          <p:cNvPr id="9" name="Shape 6"/>
          <p:cNvSpPr/>
          <p:nvPr/>
        </p:nvSpPr>
        <p:spPr>
          <a:xfrm>
            <a:off x="6199632" y="1508760"/>
            <a:ext cx="5440680" cy="2331720"/>
          </a:xfrm>
          <a:prstGeom prst="roundRect">
            <a:avLst>
              <a:gd name="adj" fmla="val 3137"/>
            </a:avLst>
          </a:prstGeom>
          <a:solidFill>
            <a:srgbClr val="FFFFFF"/>
          </a:solidFill>
          <a:ln/>
          <a:effectLst>
            <a:outerShdw blurRad="101600" dist="38100" dir="5400000" algn="bl" rotWithShape="0">
              <a:srgbClr val="1E2761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0" name="Shape 7"/>
          <p:cNvSpPr/>
          <p:nvPr/>
        </p:nvSpPr>
        <p:spPr>
          <a:xfrm>
            <a:off x="6405372" y="1714500"/>
            <a:ext cx="594360" cy="594360"/>
          </a:xfrm>
          <a:prstGeom prst="ellipse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11" name="Image 1" descr="/home/claude/build/icons/database_whit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48018" y="1857146"/>
            <a:ext cx="309067" cy="309067"/>
          </a:xfrm>
          <a:prstGeom prst="rect">
            <a:avLst/>
          </a:prstGeom>
        </p:spPr>
      </p:pic>
      <p:sp>
        <p:nvSpPr>
          <p:cNvPr id="12" name="Text 8"/>
          <p:cNvSpPr/>
          <p:nvPr/>
        </p:nvSpPr>
        <p:spPr>
          <a:xfrm>
            <a:off x="6931152" y="1764792"/>
            <a:ext cx="45262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Data readiness and model consumption</a:t>
            </a:r>
            <a:endParaRPr lang="en-US" sz="1400" dirty="0"/>
          </a:p>
        </p:txBody>
      </p:sp>
      <p:sp>
        <p:nvSpPr>
          <p:cNvPr id="13" name="Text 9"/>
          <p:cNvSpPr/>
          <p:nvPr/>
        </p:nvSpPr>
        <p:spPr>
          <a:xfrm>
            <a:off x="6428232" y="2377440"/>
            <a:ext cx="4983480" cy="1325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342900" indent="-342900">
              <a:lnSpc>
                <a:spcPct val="120000"/>
              </a:lnSpc>
              <a:spcAft>
                <a:spcPts val="600"/>
              </a:spcAft>
              <a:buSzPct val="100000"/>
              <a:buChar char="•"/>
            </a:pPr>
            <a:r>
              <a:rPr lang="en-US" sz="1100" dirty="0">
                <a:solidFill>
                  <a:srgbClr val="222B4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Many research datasets are not AI-ready, well documented or easy to access</a:t>
            </a:r>
            <a:endParaRPr lang="en-US" sz="1100" dirty="0"/>
          </a:p>
          <a:p>
            <a:pPr marL="342900" indent="-342900">
              <a:lnSpc>
                <a:spcPct val="120000"/>
              </a:lnSpc>
              <a:spcAft>
                <a:spcPts val="600"/>
              </a:spcAft>
              <a:buSzPct val="100000"/>
              <a:buChar char="•"/>
            </a:pPr>
            <a:r>
              <a:rPr lang="en-US" sz="1100" dirty="0">
                <a:solidFill>
                  <a:srgbClr val="222B4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FAIR data may increasingly be consumed through models rather than directly</a:t>
            </a:r>
            <a:endParaRPr lang="en-US" sz="1100" dirty="0"/>
          </a:p>
          <a:p>
            <a:pPr marL="342900" indent="-342900">
              <a:lnSpc>
                <a:spcPct val="120000"/>
              </a:lnSpc>
              <a:spcAft>
                <a:spcPts val="600"/>
              </a:spcAft>
              <a:buSzPct val="100000"/>
              <a:buChar char="•"/>
            </a:pPr>
            <a:r>
              <a:rPr lang="en-US" sz="1100" dirty="0">
                <a:solidFill>
                  <a:srgbClr val="222B4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Open repositories, especially in health, can be crawled to train unknown private models</a:t>
            </a:r>
            <a:endParaRPr lang="en-US" sz="1100" dirty="0"/>
          </a:p>
        </p:txBody>
      </p:sp>
      <p:sp>
        <p:nvSpPr>
          <p:cNvPr id="14" name="Text 10"/>
          <p:cNvSpPr/>
          <p:nvPr/>
        </p:nvSpPr>
        <p:spPr>
          <a:xfrm>
            <a:off x="548640" y="4114800"/>
            <a:ext cx="3657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kern="0" spc="120" dirty="0">
                <a:solidFill>
                  <a:srgbClr val="5B6B8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EUROPEAN PILLARS</a:t>
            </a:r>
            <a:endParaRPr lang="en-US" sz="1100" dirty="0"/>
          </a:p>
        </p:txBody>
      </p:sp>
      <p:sp>
        <p:nvSpPr>
          <p:cNvPr id="15" name="Shape 11"/>
          <p:cNvSpPr/>
          <p:nvPr/>
        </p:nvSpPr>
        <p:spPr>
          <a:xfrm>
            <a:off x="640080" y="4572000"/>
            <a:ext cx="457200" cy="457200"/>
          </a:xfrm>
          <a:prstGeom prst="ellipse">
            <a:avLst/>
          </a:prstGeom>
          <a:solidFill>
            <a:srgbClr val="EEF3FC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16" name="Image 2" descr="/home/claude/build/icons/cloud_navy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9808" y="4681728"/>
            <a:ext cx="237744" cy="237744"/>
          </a:xfrm>
          <a:prstGeom prst="rect">
            <a:avLst/>
          </a:prstGeom>
        </p:spPr>
      </p:pic>
      <p:sp>
        <p:nvSpPr>
          <p:cNvPr id="17" name="Text 12"/>
          <p:cNvSpPr/>
          <p:nvPr/>
        </p:nvSpPr>
        <p:spPr>
          <a:xfrm>
            <a:off x="548640" y="5074920"/>
            <a:ext cx="21488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05000"/>
              </a:lnSpc>
              <a:buNone/>
            </a:pPr>
            <a:r>
              <a:rPr lang="en-US" sz="95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EOSC</a:t>
            </a:r>
            <a:endParaRPr lang="en-US" sz="950" dirty="0"/>
          </a:p>
        </p:txBody>
      </p:sp>
      <p:sp>
        <p:nvSpPr>
          <p:cNvPr id="18" name="Shape 13"/>
          <p:cNvSpPr/>
          <p:nvPr/>
        </p:nvSpPr>
        <p:spPr>
          <a:xfrm>
            <a:off x="2862072" y="4572000"/>
            <a:ext cx="457200" cy="457200"/>
          </a:xfrm>
          <a:prstGeom prst="ellipse">
            <a:avLst/>
          </a:prstGeom>
          <a:solidFill>
            <a:srgbClr val="EEF3FC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19" name="Image 3" descr="/home/claude/build/icons/bolt_navy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71800" y="4681728"/>
            <a:ext cx="237744" cy="237744"/>
          </a:xfrm>
          <a:prstGeom prst="rect">
            <a:avLst/>
          </a:prstGeom>
        </p:spPr>
      </p:pic>
      <p:sp>
        <p:nvSpPr>
          <p:cNvPr id="20" name="Text 14"/>
          <p:cNvSpPr/>
          <p:nvPr/>
        </p:nvSpPr>
        <p:spPr>
          <a:xfrm>
            <a:off x="2770632" y="5074920"/>
            <a:ext cx="21488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05000"/>
              </a:lnSpc>
              <a:buNone/>
            </a:pPr>
            <a:r>
              <a:rPr lang="en-US" sz="95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RAISE initiative</a:t>
            </a:r>
            <a:endParaRPr lang="en-US" sz="950" dirty="0"/>
          </a:p>
        </p:txBody>
      </p:sp>
      <p:sp>
        <p:nvSpPr>
          <p:cNvPr id="21" name="Shape 15"/>
          <p:cNvSpPr/>
          <p:nvPr/>
        </p:nvSpPr>
        <p:spPr>
          <a:xfrm>
            <a:off x="5084064" y="4572000"/>
            <a:ext cx="457200" cy="457200"/>
          </a:xfrm>
          <a:prstGeom prst="ellipse">
            <a:avLst/>
          </a:prstGeom>
          <a:solidFill>
            <a:srgbClr val="EEF3FC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22" name="Image 4" descr="/home/claude/build/icons/industry_navy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93792" y="4681728"/>
            <a:ext cx="237744" cy="237744"/>
          </a:xfrm>
          <a:prstGeom prst="rect">
            <a:avLst/>
          </a:prstGeom>
        </p:spPr>
      </p:pic>
      <p:sp>
        <p:nvSpPr>
          <p:cNvPr id="23" name="Text 16"/>
          <p:cNvSpPr/>
          <p:nvPr/>
        </p:nvSpPr>
        <p:spPr>
          <a:xfrm>
            <a:off x="4992624" y="5074920"/>
            <a:ext cx="21488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05000"/>
              </a:lnSpc>
              <a:buNone/>
            </a:pPr>
            <a:r>
              <a:rPr lang="en-US" sz="95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 Factories</a:t>
            </a:r>
            <a:endParaRPr lang="en-US" sz="950" dirty="0"/>
          </a:p>
        </p:txBody>
      </p:sp>
      <p:sp>
        <p:nvSpPr>
          <p:cNvPr id="24" name="Shape 17"/>
          <p:cNvSpPr/>
          <p:nvPr/>
        </p:nvSpPr>
        <p:spPr>
          <a:xfrm>
            <a:off x="7306056" y="4572000"/>
            <a:ext cx="457200" cy="457200"/>
          </a:xfrm>
          <a:prstGeom prst="ellipse">
            <a:avLst/>
          </a:prstGeom>
          <a:solidFill>
            <a:srgbClr val="EEF3FC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25" name="Image 5" descr="/home/claude/build/icons/database_navy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415784" y="4681728"/>
            <a:ext cx="237744" cy="237744"/>
          </a:xfrm>
          <a:prstGeom prst="rect">
            <a:avLst/>
          </a:prstGeom>
        </p:spPr>
      </p:pic>
      <p:sp>
        <p:nvSpPr>
          <p:cNvPr id="26" name="Text 18"/>
          <p:cNvSpPr/>
          <p:nvPr/>
        </p:nvSpPr>
        <p:spPr>
          <a:xfrm>
            <a:off x="7214616" y="5074920"/>
            <a:ext cx="21488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05000"/>
              </a:lnSpc>
              <a:buNone/>
            </a:pPr>
            <a:r>
              <a:rPr lang="en-US" sz="95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European data assets</a:t>
            </a:r>
            <a:endParaRPr lang="en-US" sz="950" dirty="0"/>
          </a:p>
        </p:txBody>
      </p:sp>
      <p:sp>
        <p:nvSpPr>
          <p:cNvPr id="27" name="Shape 19"/>
          <p:cNvSpPr/>
          <p:nvPr/>
        </p:nvSpPr>
        <p:spPr>
          <a:xfrm>
            <a:off x="9528048" y="4572000"/>
            <a:ext cx="457200" cy="457200"/>
          </a:xfrm>
          <a:prstGeom prst="ellipse">
            <a:avLst/>
          </a:prstGeom>
          <a:solidFill>
            <a:srgbClr val="EEF3FC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28" name="Image 6" descr="/home/claude/build/icons/clipboard_navy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637776" y="4681728"/>
            <a:ext cx="237744" cy="237744"/>
          </a:xfrm>
          <a:prstGeom prst="rect">
            <a:avLst/>
          </a:prstGeom>
        </p:spPr>
      </p:pic>
      <p:sp>
        <p:nvSpPr>
          <p:cNvPr id="29" name="Text 20"/>
          <p:cNvSpPr/>
          <p:nvPr/>
        </p:nvSpPr>
        <p:spPr>
          <a:xfrm>
            <a:off x="9436608" y="5074920"/>
            <a:ext cx="21488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05000"/>
              </a:lnSpc>
              <a:buNone/>
            </a:pPr>
            <a:r>
              <a:rPr lang="en-US" sz="95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Community standards</a:t>
            </a:r>
            <a:endParaRPr lang="en-US" sz="950" dirty="0"/>
          </a:p>
        </p:txBody>
      </p:sp>
      <p:sp>
        <p:nvSpPr>
          <p:cNvPr id="30" name="Text 21"/>
          <p:cNvSpPr/>
          <p:nvPr/>
        </p:nvSpPr>
        <p:spPr>
          <a:xfrm>
            <a:off x="457200" y="6446520"/>
            <a:ext cx="8229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5B6B8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Rapporteur Summary  |  AI and Software in EOSC</a:t>
            </a:r>
            <a:endParaRPr lang="en-US" sz="900" dirty="0"/>
          </a:p>
        </p:txBody>
      </p:sp>
      <p:sp>
        <p:nvSpPr>
          <p:cNvPr id="31" name="Text 22"/>
          <p:cNvSpPr/>
          <p:nvPr/>
        </p:nvSpPr>
        <p:spPr>
          <a:xfrm>
            <a:off x="11002975" y="6446520"/>
            <a:ext cx="7315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5B6B8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8</a:t>
            </a:r>
            <a:endParaRPr lang="en-US" sz="9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7F9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365760"/>
            <a:ext cx="73152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b="1" kern="0" spc="150" dirty="0">
                <a:solidFill>
                  <a:srgbClr val="F2A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EOSC CAN DO</a:t>
            </a:r>
            <a:endParaRPr lang="en-US" sz="1250" dirty="0"/>
          </a:p>
        </p:txBody>
      </p:sp>
      <p:sp>
        <p:nvSpPr>
          <p:cNvPr id="3" name="Text 1"/>
          <p:cNvSpPr/>
          <p:nvPr/>
        </p:nvSpPr>
        <p:spPr>
          <a:xfrm>
            <a:off x="548640" y="658368"/>
            <a:ext cx="105156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3000" b="1" dirty="0">
                <a:solidFill>
                  <a:srgbClr val="1E2761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Guidelines, standards and incentives</a:t>
            </a:r>
            <a:endParaRPr lang="en-US" sz="3000" dirty="0"/>
          </a:p>
        </p:txBody>
      </p:sp>
      <p:sp>
        <p:nvSpPr>
          <p:cNvPr id="4" name="Text 2"/>
          <p:cNvSpPr/>
          <p:nvPr/>
        </p:nvSpPr>
        <p:spPr>
          <a:xfrm>
            <a:off x="548640" y="1325880"/>
            <a:ext cx="110642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250" i="1" dirty="0">
                <a:solidFill>
                  <a:srgbClr val="5B6B8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session did not call for one generic AI guideline. It called for guidance that reflects different users, domains and risks.</a:t>
            </a:r>
            <a:endParaRPr lang="en-US" sz="1250" dirty="0"/>
          </a:p>
        </p:txBody>
      </p:sp>
      <p:sp>
        <p:nvSpPr>
          <p:cNvPr id="5" name="Shape 3"/>
          <p:cNvSpPr/>
          <p:nvPr/>
        </p:nvSpPr>
        <p:spPr>
          <a:xfrm>
            <a:off x="548640" y="1965960"/>
            <a:ext cx="3566160" cy="3246120"/>
          </a:xfrm>
          <a:prstGeom prst="roundRect">
            <a:avLst>
              <a:gd name="adj" fmla="val 2254"/>
            </a:avLst>
          </a:prstGeom>
          <a:solidFill>
            <a:srgbClr val="FFFFFF"/>
          </a:solidFill>
          <a:ln/>
          <a:effectLst>
            <a:outerShdw blurRad="101600" dist="38100" dir="5400000" algn="bl" rotWithShape="0">
              <a:srgbClr val="1E2761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6" name="Shape 4"/>
          <p:cNvSpPr/>
          <p:nvPr/>
        </p:nvSpPr>
        <p:spPr>
          <a:xfrm>
            <a:off x="2034540" y="2125980"/>
            <a:ext cx="594360" cy="594360"/>
          </a:xfrm>
          <a:prstGeom prst="ellipse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7" name="Image 0" descr="/home/claude/build/icons/userfriends_whit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77186" y="2268626"/>
            <a:ext cx="309067" cy="309067"/>
          </a:xfrm>
          <a:prstGeom prst="rect">
            <a:avLst/>
          </a:prstGeom>
        </p:spPr>
      </p:pic>
      <p:sp>
        <p:nvSpPr>
          <p:cNvPr id="8" name="Text 5"/>
          <p:cNvSpPr/>
          <p:nvPr/>
        </p:nvSpPr>
        <p:spPr>
          <a:xfrm>
            <a:off x="731520" y="2788920"/>
            <a:ext cx="32004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5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Different users</a:t>
            </a:r>
            <a:endParaRPr lang="en-US" sz="1350" dirty="0"/>
          </a:p>
        </p:txBody>
      </p:sp>
      <p:sp>
        <p:nvSpPr>
          <p:cNvPr id="9" name="Text 6"/>
          <p:cNvSpPr/>
          <p:nvPr/>
        </p:nvSpPr>
        <p:spPr>
          <a:xfrm>
            <a:off x="868680" y="3200400"/>
            <a:ext cx="2926080" cy="1874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342900" indent="-342900">
              <a:lnSpc>
                <a:spcPct val="125000"/>
              </a:lnSpc>
              <a:spcAft>
                <a:spcPts val="500"/>
              </a:spcAft>
              <a:buSzPct val="100000"/>
              <a:buChar char="•"/>
            </a:pPr>
            <a:r>
              <a:rPr lang="en-US" sz="1100" dirty="0">
                <a:solidFill>
                  <a:srgbClr val="222B4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Domain researchers</a:t>
            </a:r>
            <a:endParaRPr lang="en-US" sz="1100" dirty="0"/>
          </a:p>
          <a:p>
            <a:pPr marL="342900" indent="-342900">
              <a:lnSpc>
                <a:spcPct val="125000"/>
              </a:lnSpc>
              <a:spcAft>
                <a:spcPts val="500"/>
              </a:spcAft>
              <a:buSzPct val="100000"/>
              <a:buChar char="•"/>
            </a:pPr>
            <a:r>
              <a:rPr lang="en-US" sz="1100" dirty="0">
                <a:solidFill>
                  <a:srgbClr val="222B4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Software developers</a:t>
            </a:r>
            <a:endParaRPr lang="en-US" sz="1100" dirty="0"/>
          </a:p>
          <a:p>
            <a:pPr marL="342900" indent="-342900">
              <a:lnSpc>
                <a:spcPct val="125000"/>
              </a:lnSpc>
              <a:spcAft>
                <a:spcPts val="500"/>
              </a:spcAft>
              <a:buSzPct val="100000"/>
              <a:buChar char="•"/>
            </a:pPr>
            <a:r>
              <a:rPr lang="en-US" sz="1100" dirty="0">
                <a:solidFill>
                  <a:srgbClr val="222B4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 developers</a:t>
            </a:r>
            <a:endParaRPr lang="en-US" sz="1100" dirty="0"/>
          </a:p>
          <a:p>
            <a:pPr marL="342900" indent="-342900">
              <a:lnSpc>
                <a:spcPct val="125000"/>
              </a:lnSpc>
              <a:spcAft>
                <a:spcPts val="500"/>
              </a:spcAft>
              <a:buSzPct val="100000"/>
              <a:buChar char="•"/>
            </a:pPr>
            <a:r>
              <a:rPr lang="en-US" sz="1100" dirty="0">
                <a:solidFill>
                  <a:srgbClr val="222B4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Infrastructure providers</a:t>
            </a:r>
            <a:endParaRPr lang="en-US" sz="1100" dirty="0"/>
          </a:p>
          <a:p>
            <a:pPr marL="342900" indent="-342900">
              <a:lnSpc>
                <a:spcPct val="125000"/>
              </a:lnSpc>
              <a:spcAft>
                <a:spcPts val="500"/>
              </a:spcAft>
              <a:buSzPct val="100000"/>
              <a:buChar char="•"/>
            </a:pPr>
            <a:r>
              <a:rPr lang="en-US" sz="1100" dirty="0">
                <a:solidFill>
                  <a:srgbClr val="222B4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Policy and coordination bodies</a:t>
            </a:r>
            <a:endParaRPr lang="en-US" sz="1100" dirty="0"/>
          </a:p>
        </p:txBody>
      </p:sp>
      <p:sp>
        <p:nvSpPr>
          <p:cNvPr id="10" name="Shape 7"/>
          <p:cNvSpPr/>
          <p:nvPr/>
        </p:nvSpPr>
        <p:spPr>
          <a:xfrm>
            <a:off x="4297680" y="1965960"/>
            <a:ext cx="3566160" cy="3246120"/>
          </a:xfrm>
          <a:prstGeom prst="roundRect">
            <a:avLst>
              <a:gd name="adj" fmla="val 2254"/>
            </a:avLst>
          </a:prstGeom>
          <a:solidFill>
            <a:srgbClr val="FFFFFF"/>
          </a:solidFill>
          <a:ln/>
          <a:effectLst>
            <a:outerShdw blurRad="101600" dist="38100" dir="5400000" algn="bl" rotWithShape="0">
              <a:srgbClr val="1E2761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1" name="Shape 8"/>
          <p:cNvSpPr/>
          <p:nvPr/>
        </p:nvSpPr>
        <p:spPr>
          <a:xfrm>
            <a:off x="5783580" y="2125980"/>
            <a:ext cx="594360" cy="594360"/>
          </a:xfrm>
          <a:prstGeom prst="ellipse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12" name="Image 1" descr="/home/claude/build/icons/clipboard_whit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26226" y="2268626"/>
            <a:ext cx="309067" cy="309067"/>
          </a:xfrm>
          <a:prstGeom prst="rect">
            <a:avLst/>
          </a:prstGeom>
        </p:spPr>
      </p:pic>
      <p:sp>
        <p:nvSpPr>
          <p:cNvPr id="13" name="Text 9"/>
          <p:cNvSpPr/>
          <p:nvPr/>
        </p:nvSpPr>
        <p:spPr>
          <a:xfrm>
            <a:off x="4480560" y="2788920"/>
            <a:ext cx="32004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5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Different standards</a:t>
            </a:r>
            <a:endParaRPr lang="en-US" sz="1350" dirty="0"/>
          </a:p>
        </p:txBody>
      </p:sp>
      <p:sp>
        <p:nvSpPr>
          <p:cNvPr id="14" name="Text 10"/>
          <p:cNvSpPr/>
          <p:nvPr/>
        </p:nvSpPr>
        <p:spPr>
          <a:xfrm>
            <a:off x="4617720" y="3200400"/>
            <a:ext cx="2926080" cy="1874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342900" indent="-342900">
              <a:lnSpc>
                <a:spcPct val="125000"/>
              </a:lnSpc>
              <a:spcAft>
                <a:spcPts val="500"/>
              </a:spcAft>
              <a:buSzPct val="100000"/>
              <a:buChar char="•"/>
            </a:pPr>
            <a:r>
              <a:rPr lang="en-US" sz="1100" dirty="0">
                <a:solidFill>
                  <a:srgbClr val="222B4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Domain-specific practices</a:t>
            </a:r>
            <a:endParaRPr lang="en-US" sz="1100" dirty="0"/>
          </a:p>
          <a:p>
            <a:pPr marL="342900" indent="-342900">
              <a:lnSpc>
                <a:spcPct val="125000"/>
              </a:lnSpc>
              <a:spcAft>
                <a:spcPts val="500"/>
              </a:spcAft>
              <a:buSzPct val="100000"/>
              <a:buChar char="•"/>
            </a:pPr>
            <a:r>
              <a:rPr lang="en-US" sz="1100" dirty="0">
                <a:solidFill>
                  <a:srgbClr val="222B4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Horizontal provenance rules</a:t>
            </a:r>
            <a:endParaRPr lang="en-US" sz="1100" dirty="0"/>
          </a:p>
          <a:p>
            <a:pPr marL="342900" indent="-342900">
              <a:lnSpc>
                <a:spcPct val="125000"/>
              </a:lnSpc>
              <a:spcAft>
                <a:spcPts val="500"/>
              </a:spcAft>
              <a:buSzPct val="100000"/>
              <a:buChar char="•"/>
            </a:pPr>
            <a:r>
              <a:rPr lang="en-US" sz="1100" dirty="0">
                <a:solidFill>
                  <a:srgbClr val="222B4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Software quality methods</a:t>
            </a:r>
            <a:endParaRPr lang="en-US" sz="1100" dirty="0"/>
          </a:p>
          <a:p>
            <a:pPr marL="342900" indent="-342900">
              <a:lnSpc>
                <a:spcPct val="125000"/>
              </a:lnSpc>
              <a:spcAft>
                <a:spcPts val="500"/>
              </a:spcAft>
              <a:buSzPct val="100000"/>
              <a:buChar char="•"/>
            </a:pPr>
            <a:r>
              <a:rPr lang="en-US" sz="1100" dirty="0">
                <a:solidFill>
                  <a:srgbClr val="222B4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Model documentation</a:t>
            </a:r>
            <a:endParaRPr lang="en-US" sz="1100" dirty="0"/>
          </a:p>
          <a:p>
            <a:pPr marL="342900" indent="-342900">
              <a:lnSpc>
                <a:spcPct val="125000"/>
              </a:lnSpc>
              <a:spcAft>
                <a:spcPts val="500"/>
              </a:spcAft>
              <a:buSzPct val="100000"/>
              <a:buChar char="•"/>
            </a:pPr>
            <a:r>
              <a:rPr lang="en-US" sz="1100" dirty="0">
                <a:solidFill>
                  <a:srgbClr val="222B4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Interoperability profiles</a:t>
            </a:r>
            <a:endParaRPr lang="en-US" sz="1100" dirty="0"/>
          </a:p>
        </p:txBody>
      </p:sp>
      <p:sp>
        <p:nvSpPr>
          <p:cNvPr id="15" name="Shape 11"/>
          <p:cNvSpPr/>
          <p:nvPr/>
        </p:nvSpPr>
        <p:spPr>
          <a:xfrm>
            <a:off x="8046720" y="1965960"/>
            <a:ext cx="3566160" cy="3246120"/>
          </a:xfrm>
          <a:prstGeom prst="roundRect">
            <a:avLst>
              <a:gd name="adj" fmla="val 2254"/>
            </a:avLst>
          </a:prstGeom>
          <a:solidFill>
            <a:srgbClr val="FFFFFF"/>
          </a:solidFill>
          <a:ln/>
          <a:effectLst>
            <a:outerShdw blurRad="101600" dist="38100" dir="5400000" algn="bl" rotWithShape="0">
              <a:srgbClr val="1E2761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6" name="Shape 12"/>
          <p:cNvSpPr/>
          <p:nvPr/>
        </p:nvSpPr>
        <p:spPr>
          <a:xfrm>
            <a:off x="9532620" y="2125980"/>
            <a:ext cx="594360" cy="594360"/>
          </a:xfrm>
          <a:prstGeom prst="ellipse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17" name="Image 2" descr="/home/claude/build/icons/award_whit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75266" y="2268626"/>
            <a:ext cx="309067" cy="309067"/>
          </a:xfrm>
          <a:prstGeom prst="rect">
            <a:avLst/>
          </a:prstGeom>
        </p:spPr>
      </p:pic>
      <p:sp>
        <p:nvSpPr>
          <p:cNvPr id="18" name="Text 13"/>
          <p:cNvSpPr/>
          <p:nvPr/>
        </p:nvSpPr>
        <p:spPr>
          <a:xfrm>
            <a:off x="8229600" y="2788920"/>
            <a:ext cx="32004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5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Different incentives</a:t>
            </a:r>
            <a:endParaRPr lang="en-US" sz="1350" dirty="0"/>
          </a:p>
        </p:txBody>
      </p:sp>
      <p:sp>
        <p:nvSpPr>
          <p:cNvPr id="19" name="Text 14"/>
          <p:cNvSpPr/>
          <p:nvPr/>
        </p:nvSpPr>
        <p:spPr>
          <a:xfrm>
            <a:off x="8366760" y="3200400"/>
            <a:ext cx="2926080" cy="1874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342900" indent="-342900">
              <a:lnSpc>
                <a:spcPct val="125000"/>
              </a:lnSpc>
              <a:spcAft>
                <a:spcPts val="500"/>
              </a:spcAft>
              <a:buSzPct val="100000"/>
              <a:buChar char="•"/>
            </a:pPr>
            <a:r>
              <a:rPr lang="en-US" sz="1100" dirty="0">
                <a:solidFill>
                  <a:srgbClr val="222B4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Recognition for maintenance</a:t>
            </a:r>
            <a:endParaRPr lang="en-US" sz="1100" dirty="0"/>
          </a:p>
          <a:p>
            <a:pPr marL="342900" indent="-342900">
              <a:lnSpc>
                <a:spcPct val="125000"/>
              </a:lnSpc>
              <a:spcAft>
                <a:spcPts val="500"/>
              </a:spcAft>
              <a:buSzPct val="100000"/>
              <a:buChar char="•"/>
            </a:pPr>
            <a:r>
              <a:rPr lang="en-US" sz="1100" dirty="0">
                <a:solidFill>
                  <a:srgbClr val="222B4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Funding for reproducibility</a:t>
            </a:r>
            <a:endParaRPr lang="en-US" sz="1100" dirty="0"/>
          </a:p>
          <a:p>
            <a:pPr marL="342900" indent="-342900">
              <a:lnSpc>
                <a:spcPct val="125000"/>
              </a:lnSpc>
              <a:spcAft>
                <a:spcPts val="500"/>
              </a:spcAft>
              <a:buSzPct val="100000"/>
              <a:buChar char="•"/>
            </a:pPr>
            <a:r>
              <a:rPr lang="en-US" sz="1100" dirty="0">
                <a:solidFill>
                  <a:srgbClr val="222B4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Workshops and peer learning</a:t>
            </a:r>
            <a:endParaRPr lang="en-US" sz="1100" dirty="0"/>
          </a:p>
          <a:p>
            <a:pPr marL="342900" indent="-342900">
              <a:lnSpc>
                <a:spcPct val="125000"/>
              </a:lnSpc>
              <a:spcAft>
                <a:spcPts val="500"/>
              </a:spcAft>
              <a:buSzPct val="100000"/>
              <a:buChar char="•"/>
            </a:pPr>
            <a:r>
              <a:rPr lang="en-US" sz="1100" dirty="0">
                <a:solidFill>
                  <a:srgbClr val="222B4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Feedback loops from users</a:t>
            </a:r>
            <a:endParaRPr lang="en-US" sz="1100" dirty="0"/>
          </a:p>
          <a:p>
            <a:pPr marL="342900" indent="-342900">
              <a:lnSpc>
                <a:spcPct val="125000"/>
              </a:lnSpc>
              <a:spcAft>
                <a:spcPts val="500"/>
              </a:spcAft>
              <a:buSzPct val="100000"/>
              <a:buChar char="•"/>
            </a:pPr>
            <a:r>
              <a:rPr lang="en-US" sz="1100" dirty="0">
                <a:solidFill>
                  <a:srgbClr val="222B4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Rewards for good practice</a:t>
            </a:r>
            <a:endParaRPr lang="en-US" sz="1100" dirty="0"/>
          </a:p>
        </p:txBody>
      </p:sp>
      <p:sp>
        <p:nvSpPr>
          <p:cNvPr id="20" name="Shape 15"/>
          <p:cNvSpPr/>
          <p:nvPr/>
        </p:nvSpPr>
        <p:spPr>
          <a:xfrm>
            <a:off x="548640" y="5440680"/>
            <a:ext cx="11091672" cy="640080"/>
          </a:xfrm>
          <a:prstGeom prst="roundRect">
            <a:avLst>
              <a:gd name="adj" fmla="val 8571"/>
            </a:avLst>
          </a:prstGeom>
          <a:solidFill>
            <a:srgbClr val="1E276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21" name="Text 16"/>
          <p:cNvSpPr/>
          <p:nvPr/>
        </p:nvSpPr>
        <p:spPr>
          <a:xfrm>
            <a:off x="822960" y="5440680"/>
            <a:ext cx="105156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F2A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Principle:  </a:t>
            </a:r>
            <a:r>
              <a:rPr lang="en-US" sz="12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scientific communities should define standards; EOSC should help implement, federate and scale them.</a:t>
            </a:r>
            <a:endParaRPr lang="en-US" sz="1250" dirty="0"/>
          </a:p>
        </p:txBody>
      </p:sp>
      <p:sp>
        <p:nvSpPr>
          <p:cNvPr id="22" name="Text 17"/>
          <p:cNvSpPr/>
          <p:nvPr/>
        </p:nvSpPr>
        <p:spPr>
          <a:xfrm>
            <a:off x="457200" y="6446520"/>
            <a:ext cx="8229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5B6B8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Rapporteur Summary  |  AI and Software in EOSC</a:t>
            </a:r>
            <a:endParaRPr lang="en-US" sz="900" dirty="0"/>
          </a:p>
        </p:txBody>
      </p:sp>
      <p:sp>
        <p:nvSpPr>
          <p:cNvPr id="23" name="Text 18"/>
          <p:cNvSpPr/>
          <p:nvPr/>
        </p:nvSpPr>
        <p:spPr>
          <a:xfrm>
            <a:off x="11002975" y="6446520"/>
            <a:ext cx="7315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5B6B8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9</a:t>
            </a:r>
            <a:endParaRPr lang="en-US" sz="9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141B4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365760"/>
            <a:ext cx="73152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b="1" kern="0" spc="150" dirty="0">
                <a:solidFill>
                  <a:srgbClr val="F2A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TAKEAWAY</a:t>
            </a:r>
            <a:endParaRPr lang="en-US" sz="1250" dirty="0"/>
          </a:p>
        </p:txBody>
      </p:sp>
      <p:sp>
        <p:nvSpPr>
          <p:cNvPr id="3" name="Text 1"/>
          <p:cNvSpPr/>
          <p:nvPr/>
        </p:nvSpPr>
        <p:spPr>
          <a:xfrm>
            <a:off x="548640" y="658368"/>
            <a:ext cx="105156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30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Overall conclusion</a:t>
            </a:r>
            <a:endParaRPr lang="en-US" sz="3000" dirty="0"/>
          </a:p>
        </p:txBody>
      </p:sp>
      <p:sp>
        <p:nvSpPr>
          <p:cNvPr id="4" name="Text 2"/>
          <p:cNvSpPr/>
          <p:nvPr/>
        </p:nvSpPr>
        <p:spPr>
          <a:xfrm>
            <a:off x="548640" y="1371600"/>
            <a:ext cx="109728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i="1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EOSC has a strategic role in shaping trustworthy, reproducible and sovereign AI for science.</a:t>
            </a:r>
            <a:endParaRPr lang="en-US" sz="1400" dirty="0"/>
          </a:p>
        </p:txBody>
      </p:sp>
      <p:sp>
        <p:nvSpPr>
          <p:cNvPr id="5" name="Shape 3"/>
          <p:cNvSpPr/>
          <p:nvPr/>
        </p:nvSpPr>
        <p:spPr>
          <a:xfrm>
            <a:off x="548640" y="2057400"/>
            <a:ext cx="2697480" cy="1965960"/>
          </a:xfrm>
          <a:prstGeom prst="roundRect">
            <a:avLst>
              <a:gd name="adj" fmla="val 3721"/>
            </a:avLst>
          </a:prstGeom>
          <a:solidFill>
            <a:srgbClr val="232C5C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6" name="Shape 4"/>
          <p:cNvSpPr/>
          <p:nvPr/>
        </p:nvSpPr>
        <p:spPr>
          <a:xfrm>
            <a:off x="1554480" y="2263140"/>
            <a:ext cx="685800" cy="685800"/>
          </a:xfrm>
          <a:prstGeom prst="ellipse">
            <a:avLst/>
          </a:prstGeom>
          <a:solidFill>
            <a:srgbClr val="F2A93B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7" name="Image 0" descr="/home/claude/build/icons/link_navy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9072" y="2427732"/>
            <a:ext cx="356616" cy="356616"/>
          </a:xfrm>
          <a:prstGeom prst="rect">
            <a:avLst/>
          </a:prstGeom>
        </p:spPr>
      </p:pic>
      <p:sp>
        <p:nvSpPr>
          <p:cNvPr id="8" name="Text 5"/>
          <p:cNvSpPr/>
          <p:nvPr/>
        </p:nvSpPr>
        <p:spPr>
          <a:xfrm>
            <a:off x="685800" y="3017520"/>
            <a:ext cx="24231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Connect</a:t>
            </a:r>
            <a:endParaRPr lang="en-US" sz="1400" dirty="0"/>
          </a:p>
        </p:txBody>
      </p:sp>
      <p:sp>
        <p:nvSpPr>
          <p:cNvPr id="9" name="Text 6"/>
          <p:cNvSpPr/>
          <p:nvPr/>
        </p:nvSpPr>
        <p:spPr>
          <a:xfrm>
            <a:off x="731520" y="3355848"/>
            <a:ext cx="233172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15000"/>
              </a:lnSpc>
              <a:buNone/>
            </a:pPr>
            <a:r>
              <a:rPr lang="en-US" sz="10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high-quality data, software, models, workflows and communities</a:t>
            </a:r>
            <a:endParaRPr lang="en-US" sz="1000" dirty="0"/>
          </a:p>
        </p:txBody>
      </p:sp>
      <p:sp>
        <p:nvSpPr>
          <p:cNvPr id="10" name="Shape 7"/>
          <p:cNvSpPr/>
          <p:nvPr/>
        </p:nvSpPr>
        <p:spPr>
          <a:xfrm>
            <a:off x="3502152" y="2057400"/>
            <a:ext cx="2697480" cy="1965960"/>
          </a:xfrm>
          <a:prstGeom prst="roundRect">
            <a:avLst>
              <a:gd name="adj" fmla="val 3721"/>
            </a:avLst>
          </a:prstGeom>
          <a:solidFill>
            <a:srgbClr val="232C5C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1" name="Shape 8"/>
          <p:cNvSpPr/>
          <p:nvPr/>
        </p:nvSpPr>
        <p:spPr>
          <a:xfrm>
            <a:off x="4507992" y="2263140"/>
            <a:ext cx="685800" cy="685800"/>
          </a:xfrm>
          <a:prstGeom prst="ellipse">
            <a:avLst/>
          </a:prstGeom>
          <a:solidFill>
            <a:srgbClr val="F2A93B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12" name="Image 1" descr="/home/claude/build/icons/check_navy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72584" y="2427732"/>
            <a:ext cx="356616" cy="356616"/>
          </a:xfrm>
          <a:prstGeom prst="rect">
            <a:avLst/>
          </a:prstGeom>
        </p:spPr>
      </p:pic>
      <p:sp>
        <p:nvSpPr>
          <p:cNvPr id="13" name="Text 9"/>
          <p:cNvSpPr/>
          <p:nvPr/>
        </p:nvSpPr>
        <p:spPr>
          <a:xfrm>
            <a:off x="3639312" y="3017520"/>
            <a:ext cx="24231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Make FAIR</a:t>
            </a:r>
            <a:endParaRPr lang="en-US" sz="1400" dirty="0"/>
          </a:p>
        </p:txBody>
      </p:sp>
      <p:sp>
        <p:nvSpPr>
          <p:cNvPr id="14" name="Text 10"/>
          <p:cNvSpPr/>
          <p:nvPr/>
        </p:nvSpPr>
        <p:spPr>
          <a:xfrm>
            <a:off x="3685032" y="3355848"/>
            <a:ext cx="233172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15000"/>
              </a:lnSpc>
              <a:buNone/>
            </a:pPr>
            <a:r>
              <a:rPr lang="en-US" sz="10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 artefacts: datasets, models, software and workflows</a:t>
            </a:r>
            <a:endParaRPr lang="en-US" sz="1000" dirty="0"/>
          </a:p>
        </p:txBody>
      </p:sp>
      <p:sp>
        <p:nvSpPr>
          <p:cNvPr id="15" name="Shape 11"/>
          <p:cNvSpPr/>
          <p:nvPr/>
        </p:nvSpPr>
        <p:spPr>
          <a:xfrm>
            <a:off x="6455664" y="2057400"/>
            <a:ext cx="2697480" cy="1965960"/>
          </a:xfrm>
          <a:prstGeom prst="roundRect">
            <a:avLst>
              <a:gd name="adj" fmla="val 3721"/>
            </a:avLst>
          </a:prstGeom>
          <a:solidFill>
            <a:srgbClr val="232C5C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6" name="Shape 12"/>
          <p:cNvSpPr/>
          <p:nvPr/>
        </p:nvSpPr>
        <p:spPr>
          <a:xfrm>
            <a:off x="7461504" y="2263140"/>
            <a:ext cx="685800" cy="685800"/>
          </a:xfrm>
          <a:prstGeom prst="ellipse">
            <a:avLst/>
          </a:prstGeom>
          <a:solidFill>
            <a:srgbClr val="F2A93B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17" name="Image 2" descr="/home/claude/build/icons/chart_navy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26096" y="2427732"/>
            <a:ext cx="356616" cy="356616"/>
          </a:xfrm>
          <a:prstGeom prst="rect">
            <a:avLst/>
          </a:prstGeom>
        </p:spPr>
      </p:pic>
      <p:sp>
        <p:nvSpPr>
          <p:cNvPr id="18" name="Text 13"/>
          <p:cNvSpPr/>
          <p:nvPr/>
        </p:nvSpPr>
        <p:spPr>
          <a:xfrm>
            <a:off x="6592824" y="3017520"/>
            <a:ext cx="24231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Invest</a:t>
            </a:r>
            <a:endParaRPr lang="en-US" sz="1400" dirty="0"/>
          </a:p>
        </p:txBody>
      </p:sp>
      <p:sp>
        <p:nvSpPr>
          <p:cNvPr id="19" name="Text 14"/>
          <p:cNvSpPr/>
          <p:nvPr/>
        </p:nvSpPr>
        <p:spPr>
          <a:xfrm>
            <a:off x="6638544" y="3355848"/>
            <a:ext cx="233172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15000"/>
              </a:lnSpc>
              <a:buNone/>
            </a:pPr>
            <a:r>
              <a:rPr lang="en-US" sz="10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 skills, maintenance, provenance and reproducibility</a:t>
            </a:r>
            <a:endParaRPr lang="en-US" sz="1000" dirty="0"/>
          </a:p>
        </p:txBody>
      </p:sp>
      <p:sp>
        <p:nvSpPr>
          <p:cNvPr id="20" name="Shape 15"/>
          <p:cNvSpPr/>
          <p:nvPr/>
        </p:nvSpPr>
        <p:spPr>
          <a:xfrm>
            <a:off x="9409176" y="2057400"/>
            <a:ext cx="2697480" cy="1965960"/>
          </a:xfrm>
          <a:prstGeom prst="roundRect">
            <a:avLst>
              <a:gd name="adj" fmla="val 3721"/>
            </a:avLst>
          </a:prstGeom>
          <a:solidFill>
            <a:srgbClr val="232C5C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21" name="Shape 16"/>
          <p:cNvSpPr/>
          <p:nvPr/>
        </p:nvSpPr>
        <p:spPr>
          <a:xfrm>
            <a:off x="10415016" y="2263140"/>
            <a:ext cx="685800" cy="685800"/>
          </a:xfrm>
          <a:prstGeom prst="ellipse">
            <a:avLst/>
          </a:prstGeom>
          <a:solidFill>
            <a:srgbClr val="F2A93B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22" name="Image 3" descr="/home/claude/build/icons/shield_navy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579608" y="2427732"/>
            <a:ext cx="356616" cy="356616"/>
          </a:xfrm>
          <a:prstGeom prst="rect">
            <a:avLst/>
          </a:prstGeom>
        </p:spPr>
      </p:pic>
      <p:sp>
        <p:nvSpPr>
          <p:cNvPr id="23" name="Text 17"/>
          <p:cNvSpPr/>
          <p:nvPr/>
        </p:nvSpPr>
        <p:spPr>
          <a:xfrm>
            <a:off x="9546336" y="3017520"/>
            <a:ext cx="24231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Protect</a:t>
            </a:r>
            <a:endParaRPr lang="en-US" sz="1400" dirty="0"/>
          </a:p>
        </p:txBody>
      </p:sp>
      <p:sp>
        <p:nvSpPr>
          <p:cNvPr id="24" name="Text 18"/>
          <p:cNvSpPr/>
          <p:nvPr/>
        </p:nvSpPr>
        <p:spPr>
          <a:xfrm>
            <a:off x="9592056" y="3355848"/>
            <a:ext cx="233172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15000"/>
              </a:lnSpc>
              <a:buNone/>
            </a:pPr>
            <a:r>
              <a:rPr lang="en-US" sz="10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European scientific sovereignty and community-defined standards</a:t>
            </a:r>
            <a:endParaRPr lang="en-US" sz="1000" dirty="0"/>
          </a:p>
        </p:txBody>
      </p:sp>
      <p:sp>
        <p:nvSpPr>
          <p:cNvPr id="25" name="Shape 19"/>
          <p:cNvSpPr/>
          <p:nvPr/>
        </p:nvSpPr>
        <p:spPr>
          <a:xfrm>
            <a:off x="548640" y="4297680"/>
            <a:ext cx="11091672" cy="777240"/>
          </a:xfrm>
          <a:prstGeom prst="roundRect">
            <a:avLst>
              <a:gd name="adj" fmla="val 8235"/>
            </a:avLst>
          </a:prstGeom>
          <a:solidFill>
            <a:srgbClr val="F2A93B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26" name="Text 20"/>
          <p:cNvSpPr/>
          <p:nvPr/>
        </p:nvSpPr>
        <p:spPr>
          <a:xfrm>
            <a:off x="822960" y="4297680"/>
            <a:ext cx="1051560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15000"/>
              </a:lnSpc>
              <a:buNone/>
            </a:pPr>
            <a:r>
              <a:rPr lang="en-US" sz="1150" b="1" dirty="0">
                <a:solidFill>
                  <a:srgbClr val="141B4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Next steps:  </a:t>
            </a:r>
            <a:r>
              <a:rPr lang="en-US" sz="1150" dirty="0">
                <a:solidFill>
                  <a:srgbClr val="141B4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Strengthen knowledge exchange between projects  •  develop legal and governance building blocks  •  produce practical guidelines tailored to scientific fields and user groups</a:t>
            </a:r>
            <a:endParaRPr lang="en-US" sz="1150" dirty="0"/>
          </a:p>
        </p:txBody>
      </p:sp>
      <p:sp>
        <p:nvSpPr>
          <p:cNvPr id="27" name="Text 21"/>
          <p:cNvSpPr/>
          <p:nvPr/>
        </p:nvSpPr>
        <p:spPr>
          <a:xfrm>
            <a:off x="457200" y="6446520"/>
            <a:ext cx="8229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5B6B8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Rapporteur Summary  |  AI and Software in EOSC</a:t>
            </a:r>
            <a:endParaRPr lang="en-US" sz="900" dirty="0"/>
          </a:p>
        </p:txBody>
      </p:sp>
      <p:sp>
        <p:nvSpPr>
          <p:cNvPr id="28" name="Text 22"/>
          <p:cNvSpPr/>
          <p:nvPr/>
        </p:nvSpPr>
        <p:spPr>
          <a:xfrm>
            <a:off x="11002975" y="6446520"/>
            <a:ext cx="7315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5B6B8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11</a:t>
            </a:r>
            <a:endParaRPr lang="en-US" sz="9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1BA2657F33C78458957214F412992C5" ma:contentTypeVersion="17" ma:contentTypeDescription="Create a new document." ma:contentTypeScope="" ma:versionID="df0ee56cede248a9dd7bdde8f84231de">
  <xsd:schema xmlns:xsd="http://www.w3.org/2001/XMLSchema" xmlns:xs="http://www.w3.org/2001/XMLSchema" xmlns:p="http://schemas.microsoft.com/office/2006/metadata/properties" xmlns:ns2="496d62f4-75b2-40d8-99f4-e416e0428c04" xmlns:ns3="f0f4a6ae-13a5-4397-80f3-aea8e9f411f0" targetNamespace="http://schemas.microsoft.com/office/2006/metadata/properties" ma:root="true" ma:fieldsID="1bffa8149ff7cde30af9021f7dfec945" ns2:_="" ns3:_="">
    <xsd:import namespace="496d62f4-75b2-40d8-99f4-e416e0428c04"/>
    <xsd:import namespace="f0f4a6ae-13a5-4397-80f3-aea8e9f411f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Location" minOccurs="0"/>
                <xsd:element ref="ns3:_dlc_DocId" minOccurs="0"/>
                <xsd:element ref="ns3:_dlc_DocIdUrl" minOccurs="0"/>
                <xsd:element ref="ns3:_dlc_DocIdPersistId" minOccurs="0"/>
                <xsd:element ref="ns2:Permanentlink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96d62f4-75b2-40d8-99f4-e416e0428c0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8da2a577-abbe-4683-8229-b3bb4b575d3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2" nillable="true" ma:displayName="Location" ma:description="" ma:indexed="true" ma:internalName="MediaServiceLocation" ma:readOnly="true">
      <xsd:simpleType>
        <xsd:restriction base="dms:Text"/>
      </xsd:simpleType>
    </xsd:element>
    <xsd:element name="Permanentlink" ma:index="26" nillable="true" ma:displayName="Permanent link" ma:format="Dropdown" ma:internalName="Permanentlink">
      <xsd:simpleType>
        <xsd:restriction base="dms:Text">
          <xsd:maxLength value="255"/>
        </xsd:restriction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0f4a6ae-13a5-4397-80f3-aea8e9f411f0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99d882f0-47c2-44ed-bbac-0735b4e91be2}" ma:internalName="TaxCatchAll" ma:showField="CatchAllData" ma:web="f0f4a6ae-13a5-4397-80f3-aea8e9f411f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_dlc_DocId" ma:index="23" nillable="true" ma:displayName="Document ID Value" ma:description="The value of the document ID assigned to this item." ma:indexed="true" ma:internalName="_dlc_DocId" ma:readOnly="true">
      <xsd:simpleType>
        <xsd:restriction base="dms:Text"/>
      </xsd:simpleType>
    </xsd:element>
    <xsd:element name="_dlc_DocIdUrl" ma:index="24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25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f0f4a6ae-13a5-4397-80f3-aea8e9f411f0" xsi:nil="true"/>
    <lcf76f155ced4ddcb4097134ff3c332f xmlns="496d62f4-75b2-40d8-99f4-e416e0428c04">
      <Terms xmlns="http://schemas.microsoft.com/office/infopath/2007/PartnerControls"/>
    </lcf76f155ced4ddcb4097134ff3c332f>
    <Permanentlink xmlns="496d62f4-75b2-40d8-99f4-e416e0428c04" xsi:nil="true"/>
    <_dlc_DocId xmlns="f0f4a6ae-13a5-4397-80f3-aea8e9f411f0">EOSC-167323429-153752</_dlc_DocId>
    <_dlc_DocIdUrl xmlns="f0f4a6ae-13a5-4397-80f3-aea8e9f411f0">
      <Url>https://europeanopensciencecloud.sharepoint.com/sites/Data/_layouts/15/DocIdRedir.aspx?ID=EOSC-167323429-153752</Url>
      <Description>EOSC-167323429-153752</Description>
    </_dlc_DocIdUrl>
  </documentManagement>
</p:properties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5FE79BD9-009F-43F3-9C41-09B1AE535AEB}"/>
</file>

<file path=customXml/itemProps2.xml><?xml version="1.0" encoding="utf-8"?>
<ds:datastoreItem xmlns:ds="http://schemas.openxmlformats.org/officeDocument/2006/customXml" ds:itemID="{EEDE726E-513C-4408-86F6-A41CE65BE662}"/>
</file>

<file path=customXml/itemProps3.xml><?xml version="1.0" encoding="utf-8"?>
<ds:datastoreItem xmlns:ds="http://schemas.openxmlformats.org/officeDocument/2006/customXml" ds:itemID="{968F2476-B1A7-40D0-84D2-501BC77B8655}"/>
</file>

<file path=customXml/itemProps4.xml><?xml version="1.0" encoding="utf-8"?>
<ds:datastoreItem xmlns:ds="http://schemas.openxmlformats.org/officeDocument/2006/customXml" ds:itemID="{312E8885-C552-4289-9EA7-6CB581983395}"/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990</Words>
  <Application>Microsoft Office PowerPoint</Application>
  <PresentationFormat>Widescreen</PresentationFormat>
  <Paragraphs>167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Cambria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AI and Software in EOSC — Rapporteur Summary</dc:title>
  <dc:subject>PptxGenJS Presentation</dc:subject>
  <dc:creator>Manolis Terrovitis</dc:creator>
  <cp:lastModifiedBy>Manolis Terrovitis</cp:lastModifiedBy>
  <cp:revision>2</cp:revision>
  <dcterms:created xsi:type="dcterms:W3CDTF">2026-07-09T08:37:31Z</dcterms:created>
  <dcterms:modified xsi:type="dcterms:W3CDTF">2026-07-09T08:41:28Z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0x01010011BA2657F33C78458957214F412992C5</vt:lpwstr>
  </property>
  <property fmtid="{D5CDD505-2E9C-101B-9397-08002B2CF9AE}" pid="3" name="_dlc_DocIdItemGuid">
    <vt:lpwstr>5e46da93-5280-41d6-9e10-17264a1d1d2c</vt:lpwstr>
  </property>
</Properties>
</file>