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2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diagrams/drawing1.xml" ContentType="application/vnd.ms-office.drawingml.diagramDrawing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8" r:id="rId5"/>
    <p:sldMasterId id="2147483680" r:id="rId6"/>
  </p:sldMasterIdLst>
  <p:notesMasterIdLst>
    <p:notesMasterId r:id="rId17"/>
  </p:notesMasterIdLst>
  <p:sldIdLst>
    <p:sldId id="257" r:id="rId7"/>
    <p:sldId id="2134391827" r:id="rId8"/>
    <p:sldId id="2134391829" r:id="rId9"/>
    <p:sldId id="263" r:id="rId10"/>
    <p:sldId id="2134391828" r:id="rId11"/>
    <p:sldId id="266" r:id="rId12"/>
    <p:sldId id="2134391818" r:id="rId13"/>
    <p:sldId id="261" r:id="rId14"/>
    <p:sldId id="262" r:id="rId15"/>
    <p:sldId id="2134391817" r:id="rId1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61"/>
    <p:restoredTop sz="96405"/>
  </p:normalViewPr>
  <p:slideViewPr>
    <p:cSldViewPr snapToGrid="0" snapToObjects="1">
      <p:cViewPr>
        <p:scale>
          <a:sx n="112" d="100"/>
          <a:sy n="112" d="100"/>
        </p:scale>
        <p:origin x="216" y="2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ustomXml" Target="../customXml/item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3115F2-9395-0349-A274-5445002A5A69}" type="doc">
      <dgm:prSet loTypeId="urn:microsoft.com/office/officeart/2005/8/layout/cycle7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8F9497D-9FD1-7D44-A73F-07AC6D10EA42}">
      <dgm:prSet phldrT="[Text]"/>
      <dgm:spPr>
        <a:solidFill>
          <a:srgbClr val="A2C4C9"/>
        </a:solidFill>
        <a:ln>
          <a:solidFill>
            <a:srgbClr val="A2C4C9"/>
          </a:solidFill>
        </a:ln>
      </dgm:spPr>
      <dgm:t>
        <a:bodyPr/>
        <a:lstStyle/>
        <a:p>
          <a:r>
            <a:rPr lang="en-GB" dirty="0"/>
            <a:t>WP1: CDIF4EOSC Playbook</a:t>
          </a:r>
        </a:p>
      </dgm:t>
    </dgm:pt>
    <dgm:pt modelId="{17BEC83A-63C6-6747-A957-ACECD763CCA5}" type="parTrans" cxnId="{95F9E787-132A-4A48-B16F-9848795CC4BC}">
      <dgm:prSet/>
      <dgm:spPr/>
      <dgm:t>
        <a:bodyPr/>
        <a:lstStyle/>
        <a:p>
          <a:endParaRPr lang="en-GB"/>
        </a:p>
      </dgm:t>
    </dgm:pt>
    <dgm:pt modelId="{8D078AA8-3C89-BE4C-A5C5-2537EE2F9DCC}" type="sibTrans" cxnId="{95F9E787-132A-4A48-B16F-9848795CC4BC}">
      <dgm:prSet/>
      <dgm:spPr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5720C828-692D-6A40-9B7E-B90030E314CB}">
      <dgm:prSet phldrT="[Text]"/>
      <dgm:spPr>
        <a:solidFill>
          <a:srgbClr val="D5A6BD"/>
        </a:solidFill>
        <a:ln>
          <a:solidFill>
            <a:srgbClr val="D5A6BD"/>
          </a:solidFill>
        </a:ln>
      </dgm:spPr>
      <dgm:t>
        <a:bodyPr/>
        <a:lstStyle/>
        <a:p>
          <a:r>
            <a:rPr lang="en-GB" dirty="0"/>
            <a:t>WP2: Data Quality</a:t>
          </a:r>
        </a:p>
      </dgm:t>
    </dgm:pt>
    <dgm:pt modelId="{C1591028-8B4A-ED4A-89BC-FD7EC33AE7BF}" type="parTrans" cxnId="{D8F26E70-27DE-C44C-86DD-E31AAE96F737}">
      <dgm:prSet/>
      <dgm:spPr/>
      <dgm:t>
        <a:bodyPr/>
        <a:lstStyle/>
        <a:p>
          <a:endParaRPr lang="en-GB"/>
        </a:p>
      </dgm:t>
    </dgm:pt>
    <dgm:pt modelId="{1EA49EC6-079E-0743-A45A-4D6BCD658060}" type="sibTrans" cxnId="{D8F26E70-27DE-C44C-86DD-E31AAE96F737}">
      <dgm:prSet/>
      <dgm:spPr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608DF737-6BE1-D74E-BEAA-3EEA35393BE3}">
      <dgm:prSet phldrT="[Text]"/>
      <dgm:spPr>
        <a:solidFill>
          <a:srgbClr val="B6D7A8"/>
        </a:solidFill>
        <a:ln>
          <a:solidFill>
            <a:srgbClr val="B6D7A8"/>
          </a:solidFill>
        </a:ln>
      </dgm:spPr>
      <dgm:t>
        <a:bodyPr/>
        <a:lstStyle/>
        <a:p>
          <a:r>
            <a:rPr lang="en-GB" dirty="0"/>
            <a:t>WP3: Tools / Services</a:t>
          </a:r>
        </a:p>
      </dgm:t>
    </dgm:pt>
    <dgm:pt modelId="{0F645FB9-29C6-EA42-A268-93834F25A0D5}" type="parTrans" cxnId="{2D5A1126-46BE-0A47-B2CB-F6A3A43250AD}">
      <dgm:prSet/>
      <dgm:spPr/>
      <dgm:t>
        <a:bodyPr/>
        <a:lstStyle/>
        <a:p>
          <a:endParaRPr lang="en-GB"/>
        </a:p>
      </dgm:t>
    </dgm:pt>
    <dgm:pt modelId="{F1C127E0-5B52-E146-B560-095914882DF6}" type="sibTrans" cxnId="{2D5A1126-46BE-0A47-B2CB-F6A3A43250AD}">
      <dgm:prSet/>
      <dgm:spPr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9FA6A76F-2FB9-FC48-8AD7-892AD444555D}">
      <dgm:prSet phldrT="[Text]"/>
      <dgm:spPr>
        <a:solidFill>
          <a:srgbClr val="A4C2F5"/>
        </a:solidFill>
        <a:ln>
          <a:solidFill>
            <a:srgbClr val="A4C2F5"/>
          </a:solidFill>
        </a:ln>
      </dgm:spPr>
      <dgm:t>
        <a:bodyPr/>
        <a:lstStyle/>
        <a:p>
          <a:r>
            <a:rPr lang="en-GB" dirty="0"/>
            <a:t>WP5: Use Cases</a:t>
          </a:r>
        </a:p>
      </dgm:t>
    </dgm:pt>
    <dgm:pt modelId="{90F58165-3FFF-8C46-B541-305327D6362B}" type="parTrans" cxnId="{F2B10D22-1D79-624D-B280-868075E81776}">
      <dgm:prSet/>
      <dgm:spPr/>
      <dgm:t>
        <a:bodyPr/>
        <a:lstStyle/>
        <a:p>
          <a:endParaRPr lang="en-GB"/>
        </a:p>
      </dgm:t>
    </dgm:pt>
    <dgm:pt modelId="{58695D90-818C-9142-B3EA-B4B3B6CD14B7}" type="sibTrans" cxnId="{F2B10D22-1D79-624D-B280-868075E81776}">
      <dgm:prSet/>
      <dgm:spPr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2EE31EDB-0E95-0F49-B589-51B7ABB0FB7C}" type="pres">
      <dgm:prSet presAssocID="{523115F2-9395-0349-A274-5445002A5A69}" presName="Name0" presStyleCnt="0">
        <dgm:presLayoutVars>
          <dgm:dir/>
          <dgm:resizeHandles val="exact"/>
        </dgm:presLayoutVars>
      </dgm:prSet>
      <dgm:spPr/>
    </dgm:pt>
    <dgm:pt modelId="{2B848DDD-3E9C-D64F-9014-0A7709C8F309}" type="pres">
      <dgm:prSet presAssocID="{78F9497D-9FD1-7D44-A73F-07AC6D10EA42}" presName="node" presStyleLbl="node1" presStyleIdx="0" presStyleCnt="4">
        <dgm:presLayoutVars>
          <dgm:bulletEnabled val="1"/>
        </dgm:presLayoutVars>
      </dgm:prSet>
      <dgm:spPr/>
    </dgm:pt>
    <dgm:pt modelId="{5A9201A8-ED26-A540-B444-C6C6FC8C4F64}" type="pres">
      <dgm:prSet presAssocID="{8D078AA8-3C89-BE4C-A5C5-2537EE2F9DCC}" presName="sibTrans" presStyleLbl="sibTrans2D1" presStyleIdx="0" presStyleCnt="4"/>
      <dgm:spPr/>
    </dgm:pt>
    <dgm:pt modelId="{D42750E0-9B24-0E43-BCDB-E41974CE5446}" type="pres">
      <dgm:prSet presAssocID="{8D078AA8-3C89-BE4C-A5C5-2537EE2F9DCC}" presName="connectorText" presStyleLbl="sibTrans2D1" presStyleIdx="0" presStyleCnt="4"/>
      <dgm:spPr/>
    </dgm:pt>
    <dgm:pt modelId="{D8291031-B5A1-DE48-B570-6FEC738C9E37}" type="pres">
      <dgm:prSet presAssocID="{5720C828-692D-6A40-9B7E-B90030E314CB}" presName="node" presStyleLbl="node1" presStyleIdx="1" presStyleCnt="4">
        <dgm:presLayoutVars>
          <dgm:bulletEnabled val="1"/>
        </dgm:presLayoutVars>
      </dgm:prSet>
      <dgm:spPr/>
    </dgm:pt>
    <dgm:pt modelId="{AAA65A29-AE21-254B-A853-664884A01DF0}" type="pres">
      <dgm:prSet presAssocID="{1EA49EC6-079E-0743-A45A-4D6BCD658060}" presName="sibTrans" presStyleLbl="sibTrans2D1" presStyleIdx="1" presStyleCnt="4"/>
      <dgm:spPr/>
    </dgm:pt>
    <dgm:pt modelId="{DE10C258-518B-3A42-8CD8-9A70E541D656}" type="pres">
      <dgm:prSet presAssocID="{1EA49EC6-079E-0743-A45A-4D6BCD658060}" presName="connectorText" presStyleLbl="sibTrans2D1" presStyleIdx="1" presStyleCnt="4"/>
      <dgm:spPr/>
    </dgm:pt>
    <dgm:pt modelId="{5881DD7E-56D8-7A4E-9E10-17E6ADBAC5CB}" type="pres">
      <dgm:prSet presAssocID="{608DF737-6BE1-D74E-BEAA-3EEA35393BE3}" presName="node" presStyleLbl="node1" presStyleIdx="2" presStyleCnt="4">
        <dgm:presLayoutVars>
          <dgm:bulletEnabled val="1"/>
        </dgm:presLayoutVars>
      </dgm:prSet>
      <dgm:spPr/>
    </dgm:pt>
    <dgm:pt modelId="{667A500E-C1A2-2743-9A78-301B9503E6D4}" type="pres">
      <dgm:prSet presAssocID="{F1C127E0-5B52-E146-B560-095914882DF6}" presName="sibTrans" presStyleLbl="sibTrans2D1" presStyleIdx="2" presStyleCnt="4"/>
      <dgm:spPr/>
    </dgm:pt>
    <dgm:pt modelId="{9CF20672-E351-9F49-AB6C-8E0EF033A624}" type="pres">
      <dgm:prSet presAssocID="{F1C127E0-5B52-E146-B560-095914882DF6}" presName="connectorText" presStyleLbl="sibTrans2D1" presStyleIdx="2" presStyleCnt="4"/>
      <dgm:spPr/>
    </dgm:pt>
    <dgm:pt modelId="{7A851C9E-2658-FE4A-AB4D-0D8FB31D8933}" type="pres">
      <dgm:prSet presAssocID="{9FA6A76F-2FB9-FC48-8AD7-892AD444555D}" presName="node" presStyleLbl="node1" presStyleIdx="3" presStyleCnt="4">
        <dgm:presLayoutVars>
          <dgm:bulletEnabled val="1"/>
        </dgm:presLayoutVars>
      </dgm:prSet>
      <dgm:spPr/>
    </dgm:pt>
    <dgm:pt modelId="{57CC722C-95FF-374D-B5ED-92A548677172}" type="pres">
      <dgm:prSet presAssocID="{58695D90-818C-9142-B3EA-B4B3B6CD14B7}" presName="sibTrans" presStyleLbl="sibTrans2D1" presStyleIdx="3" presStyleCnt="4"/>
      <dgm:spPr/>
    </dgm:pt>
    <dgm:pt modelId="{930F1848-5690-CC40-94AE-5B3FCF2599B0}" type="pres">
      <dgm:prSet presAssocID="{58695D90-818C-9142-B3EA-B4B3B6CD14B7}" presName="connectorText" presStyleLbl="sibTrans2D1" presStyleIdx="3" presStyleCnt="4"/>
      <dgm:spPr/>
    </dgm:pt>
  </dgm:ptLst>
  <dgm:cxnLst>
    <dgm:cxn modelId="{F2B10D22-1D79-624D-B280-868075E81776}" srcId="{523115F2-9395-0349-A274-5445002A5A69}" destId="{9FA6A76F-2FB9-FC48-8AD7-892AD444555D}" srcOrd="3" destOrd="0" parTransId="{90F58165-3FFF-8C46-B541-305327D6362B}" sibTransId="{58695D90-818C-9142-B3EA-B4B3B6CD14B7}"/>
    <dgm:cxn modelId="{2D5A1126-46BE-0A47-B2CB-F6A3A43250AD}" srcId="{523115F2-9395-0349-A274-5445002A5A69}" destId="{608DF737-6BE1-D74E-BEAA-3EEA35393BE3}" srcOrd="2" destOrd="0" parTransId="{0F645FB9-29C6-EA42-A268-93834F25A0D5}" sibTransId="{F1C127E0-5B52-E146-B560-095914882DF6}"/>
    <dgm:cxn modelId="{59527536-FD10-6F41-A52D-194A03A89CB7}" type="presOf" srcId="{5720C828-692D-6A40-9B7E-B90030E314CB}" destId="{D8291031-B5A1-DE48-B570-6FEC738C9E37}" srcOrd="0" destOrd="0" presId="urn:microsoft.com/office/officeart/2005/8/layout/cycle7"/>
    <dgm:cxn modelId="{3497734E-9399-4743-967D-00A816829614}" type="presOf" srcId="{F1C127E0-5B52-E146-B560-095914882DF6}" destId="{667A500E-C1A2-2743-9A78-301B9503E6D4}" srcOrd="0" destOrd="0" presId="urn:microsoft.com/office/officeart/2005/8/layout/cycle7"/>
    <dgm:cxn modelId="{8CF16357-E95B-9D46-BFA6-FC652166FED9}" type="presOf" srcId="{523115F2-9395-0349-A274-5445002A5A69}" destId="{2EE31EDB-0E95-0F49-B589-51B7ABB0FB7C}" srcOrd="0" destOrd="0" presId="urn:microsoft.com/office/officeart/2005/8/layout/cycle7"/>
    <dgm:cxn modelId="{D8F26E70-27DE-C44C-86DD-E31AAE96F737}" srcId="{523115F2-9395-0349-A274-5445002A5A69}" destId="{5720C828-692D-6A40-9B7E-B90030E314CB}" srcOrd="1" destOrd="0" parTransId="{C1591028-8B4A-ED4A-89BC-FD7EC33AE7BF}" sibTransId="{1EA49EC6-079E-0743-A45A-4D6BCD658060}"/>
    <dgm:cxn modelId="{BECF6076-B7CF-0B4D-91C7-2CFA0CFCDDD0}" type="presOf" srcId="{58695D90-818C-9142-B3EA-B4B3B6CD14B7}" destId="{57CC722C-95FF-374D-B5ED-92A548677172}" srcOrd="0" destOrd="0" presId="urn:microsoft.com/office/officeart/2005/8/layout/cycle7"/>
    <dgm:cxn modelId="{2A6ECE7A-873E-C84B-9840-8EE635B975C3}" type="presOf" srcId="{8D078AA8-3C89-BE4C-A5C5-2537EE2F9DCC}" destId="{5A9201A8-ED26-A540-B444-C6C6FC8C4F64}" srcOrd="0" destOrd="0" presId="urn:microsoft.com/office/officeart/2005/8/layout/cycle7"/>
    <dgm:cxn modelId="{95F9E787-132A-4A48-B16F-9848795CC4BC}" srcId="{523115F2-9395-0349-A274-5445002A5A69}" destId="{78F9497D-9FD1-7D44-A73F-07AC6D10EA42}" srcOrd="0" destOrd="0" parTransId="{17BEC83A-63C6-6747-A957-ACECD763CCA5}" sibTransId="{8D078AA8-3C89-BE4C-A5C5-2537EE2F9DCC}"/>
    <dgm:cxn modelId="{B06E3E88-F3A8-E843-95BA-C64BC6611E75}" type="presOf" srcId="{58695D90-818C-9142-B3EA-B4B3B6CD14B7}" destId="{930F1848-5690-CC40-94AE-5B3FCF2599B0}" srcOrd="1" destOrd="0" presId="urn:microsoft.com/office/officeart/2005/8/layout/cycle7"/>
    <dgm:cxn modelId="{64735594-87AC-6F40-81F5-F78295D8012F}" type="presOf" srcId="{8D078AA8-3C89-BE4C-A5C5-2537EE2F9DCC}" destId="{D42750E0-9B24-0E43-BCDB-E41974CE5446}" srcOrd="1" destOrd="0" presId="urn:microsoft.com/office/officeart/2005/8/layout/cycle7"/>
    <dgm:cxn modelId="{AE6C909A-FD5D-7A45-BF45-78203F184B34}" type="presOf" srcId="{1EA49EC6-079E-0743-A45A-4D6BCD658060}" destId="{AAA65A29-AE21-254B-A853-664884A01DF0}" srcOrd="0" destOrd="0" presId="urn:microsoft.com/office/officeart/2005/8/layout/cycle7"/>
    <dgm:cxn modelId="{B174BA9C-301E-AE46-881B-79B464B414BE}" type="presOf" srcId="{9FA6A76F-2FB9-FC48-8AD7-892AD444555D}" destId="{7A851C9E-2658-FE4A-AB4D-0D8FB31D8933}" srcOrd="0" destOrd="0" presId="urn:microsoft.com/office/officeart/2005/8/layout/cycle7"/>
    <dgm:cxn modelId="{55C9EFAC-6EF9-3A43-BCB7-7FC1FB90C8C2}" type="presOf" srcId="{78F9497D-9FD1-7D44-A73F-07AC6D10EA42}" destId="{2B848DDD-3E9C-D64F-9014-0A7709C8F309}" srcOrd="0" destOrd="0" presId="urn:microsoft.com/office/officeart/2005/8/layout/cycle7"/>
    <dgm:cxn modelId="{C421A3BF-04DA-4949-B830-01676A832CFE}" type="presOf" srcId="{1EA49EC6-079E-0743-A45A-4D6BCD658060}" destId="{DE10C258-518B-3A42-8CD8-9A70E541D656}" srcOrd="1" destOrd="0" presId="urn:microsoft.com/office/officeart/2005/8/layout/cycle7"/>
    <dgm:cxn modelId="{1ACD51C3-58B5-0340-87A2-FE28263D925B}" type="presOf" srcId="{608DF737-6BE1-D74E-BEAA-3EEA35393BE3}" destId="{5881DD7E-56D8-7A4E-9E10-17E6ADBAC5CB}" srcOrd="0" destOrd="0" presId="urn:microsoft.com/office/officeart/2005/8/layout/cycle7"/>
    <dgm:cxn modelId="{E06733FE-0BF0-134F-BC18-630A1B2658FB}" type="presOf" srcId="{F1C127E0-5B52-E146-B560-095914882DF6}" destId="{9CF20672-E351-9F49-AB6C-8E0EF033A624}" srcOrd="1" destOrd="0" presId="urn:microsoft.com/office/officeart/2005/8/layout/cycle7"/>
    <dgm:cxn modelId="{941D6085-B0AC-EA48-97A3-A21B0BD1E4A8}" type="presParOf" srcId="{2EE31EDB-0E95-0F49-B589-51B7ABB0FB7C}" destId="{2B848DDD-3E9C-D64F-9014-0A7709C8F309}" srcOrd="0" destOrd="0" presId="urn:microsoft.com/office/officeart/2005/8/layout/cycle7"/>
    <dgm:cxn modelId="{2FB8F61C-CE72-E04E-8BB4-7628D2928F2F}" type="presParOf" srcId="{2EE31EDB-0E95-0F49-B589-51B7ABB0FB7C}" destId="{5A9201A8-ED26-A540-B444-C6C6FC8C4F64}" srcOrd="1" destOrd="0" presId="urn:microsoft.com/office/officeart/2005/8/layout/cycle7"/>
    <dgm:cxn modelId="{2153B600-524C-D44B-B6A6-6B71761AFA53}" type="presParOf" srcId="{5A9201A8-ED26-A540-B444-C6C6FC8C4F64}" destId="{D42750E0-9B24-0E43-BCDB-E41974CE5446}" srcOrd="0" destOrd="0" presId="urn:microsoft.com/office/officeart/2005/8/layout/cycle7"/>
    <dgm:cxn modelId="{4D66BB2E-A804-0F4E-868C-12936121FC12}" type="presParOf" srcId="{2EE31EDB-0E95-0F49-B589-51B7ABB0FB7C}" destId="{D8291031-B5A1-DE48-B570-6FEC738C9E37}" srcOrd="2" destOrd="0" presId="urn:microsoft.com/office/officeart/2005/8/layout/cycle7"/>
    <dgm:cxn modelId="{5AE6BBD3-7142-9045-BFA7-1D397279D826}" type="presParOf" srcId="{2EE31EDB-0E95-0F49-B589-51B7ABB0FB7C}" destId="{AAA65A29-AE21-254B-A853-664884A01DF0}" srcOrd="3" destOrd="0" presId="urn:microsoft.com/office/officeart/2005/8/layout/cycle7"/>
    <dgm:cxn modelId="{8EC5F678-7C91-6548-AAFA-3C622DB965D8}" type="presParOf" srcId="{AAA65A29-AE21-254B-A853-664884A01DF0}" destId="{DE10C258-518B-3A42-8CD8-9A70E541D656}" srcOrd="0" destOrd="0" presId="urn:microsoft.com/office/officeart/2005/8/layout/cycle7"/>
    <dgm:cxn modelId="{196137A2-3511-5644-99F4-253ABE1F80FF}" type="presParOf" srcId="{2EE31EDB-0E95-0F49-B589-51B7ABB0FB7C}" destId="{5881DD7E-56D8-7A4E-9E10-17E6ADBAC5CB}" srcOrd="4" destOrd="0" presId="urn:microsoft.com/office/officeart/2005/8/layout/cycle7"/>
    <dgm:cxn modelId="{454D8590-1970-0745-AC58-79D35E330C8E}" type="presParOf" srcId="{2EE31EDB-0E95-0F49-B589-51B7ABB0FB7C}" destId="{667A500E-C1A2-2743-9A78-301B9503E6D4}" srcOrd="5" destOrd="0" presId="urn:microsoft.com/office/officeart/2005/8/layout/cycle7"/>
    <dgm:cxn modelId="{CECB3F92-42B7-F74E-80FC-C1EDE4F398CA}" type="presParOf" srcId="{667A500E-C1A2-2743-9A78-301B9503E6D4}" destId="{9CF20672-E351-9F49-AB6C-8E0EF033A624}" srcOrd="0" destOrd="0" presId="urn:microsoft.com/office/officeart/2005/8/layout/cycle7"/>
    <dgm:cxn modelId="{FD5C53B7-9B25-9C4F-82B2-62E827ABAB87}" type="presParOf" srcId="{2EE31EDB-0E95-0F49-B589-51B7ABB0FB7C}" destId="{7A851C9E-2658-FE4A-AB4D-0D8FB31D8933}" srcOrd="6" destOrd="0" presId="urn:microsoft.com/office/officeart/2005/8/layout/cycle7"/>
    <dgm:cxn modelId="{1BE781B1-52F2-6A49-B717-6A69F9B708B4}" type="presParOf" srcId="{2EE31EDB-0E95-0F49-B589-51B7ABB0FB7C}" destId="{57CC722C-95FF-374D-B5ED-92A548677172}" srcOrd="7" destOrd="0" presId="urn:microsoft.com/office/officeart/2005/8/layout/cycle7"/>
    <dgm:cxn modelId="{B43C4B22-8EC7-484E-9756-B0AF77FC1D40}" type="presParOf" srcId="{57CC722C-95FF-374D-B5ED-92A548677172}" destId="{930F1848-5690-CC40-94AE-5B3FCF2599B0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3115F2-9395-0349-A274-5445002A5A69}" type="doc">
      <dgm:prSet loTypeId="urn:microsoft.com/office/officeart/2005/8/layout/cycle7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8F9497D-9FD1-7D44-A73F-07AC6D10EA42}">
      <dgm:prSet phldrT="[Text]"/>
      <dgm:spPr>
        <a:solidFill>
          <a:srgbClr val="F9CB9C"/>
        </a:solidFill>
        <a:ln>
          <a:solidFill>
            <a:srgbClr val="F9CB9C"/>
          </a:solidFill>
        </a:ln>
      </dgm:spPr>
      <dgm:t>
        <a:bodyPr/>
        <a:lstStyle/>
        <a:p>
          <a:r>
            <a:rPr lang="en-GB" dirty="0"/>
            <a:t>WP4: EOSC Nodes and CEDS</a:t>
          </a:r>
        </a:p>
      </dgm:t>
    </dgm:pt>
    <dgm:pt modelId="{17BEC83A-63C6-6747-A957-ACECD763CCA5}" type="parTrans" cxnId="{95F9E787-132A-4A48-B16F-9848795CC4BC}">
      <dgm:prSet/>
      <dgm:spPr/>
      <dgm:t>
        <a:bodyPr/>
        <a:lstStyle/>
        <a:p>
          <a:endParaRPr lang="en-GB"/>
        </a:p>
      </dgm:t>
    </dgm:pt>
    <dgm:pt modelId="{8D078AA8-3C89-BE4C-A5C5-2537EE2F9DCC}" type="sibTrans" cxnId="{95F9E787-132A-4A48-B16F-9848795CC4BC}">
      <dgm:prSet/>
      <dgm:spPr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608DF737-6BE1-D74E-BEAA-3EEA35393BE3}">
      <dgm:prSet phldrT="[Text]"/>
      <dgm:spPr>
        <a:solidFill>
          <a:srgbClr val="B4A7D6"/>
        </a:solidFill>
        <a:ln>
          <a:solidFill>
            <a:srgbClr val="B4A7D6"/>
          </a:solidFill>
        </a:ln>
      </dgm:spPr>
      <dgm:t>
        <a:bodyPr/>
        <a:lstStyle/>
        <a:p>
          <a:r>
            <a:rPr lang="en-GB" dirty="0"/>
            <a:t>WP6: EOSC Integration</a:t>
          </a:r>
        </a:p>
      </dgm:t>
    </dgm:pt>
    <dgm:pt modelId="{0F645FB9-29C6-EA42-A268-93834F25A0D5}" type="parTrans" cxnId="{2D5A1126-46BE-0A47-B2CB-F6A3A43250AD}">
      <dgm:prSet/>
      <dgm:spPr/>
      <dgm:t>
        <a:bodyPr/>
        <a:lstStyle/>
        <a:p>
          <a:endParaRPr lang="en-GB"/>
        </a:p>
      </dgm:t>
    </dgm:pt>
    <dgm:pt modelId="{F1C127E0-5B52-E146-B560-095914882DF6}" type="sibTrans" cxnId="{2D5A1126-46BE-0A47-B2CB-F6A3A43250AD}">
      <dgm:prSet/>
      <dgm:spPr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017F188B-C6A6-9A42-9DC6-E88B11FF637E}">
      <dgm:prSet phldrT="[Text]"/>
      <dgm:spPr>
        <a:solidFill>
          <a:srgbClr val="A4C2F5"/>
        </a:solidFill>
        <a:ln>
          <a:solidFill>
            <a:srgbClr val="A4C2F5"/>
          </a:solidFill>
        </a:ln>
      </dgm:spPr>
      <dgm:t>
        <a:bodyPr/>
        <a:lstStyle/>
        <a:p>
          <a:r>
            <a:rPr lang="en-GB" dirty="0"/>
            <a:t>WP5: Use Cases</a:t>
          </a:r>
        </a:p>
      </dgm:t>
    </dgm:pt>
    <dgm:pt modelId="{D1774238-AC23-FB43-829D-2BF57BF7CC86}" type="parTrans" cxnId="{310F8EE1-50E6-554B-A407-4B1C89F69087}">
      <dgm:prSet/>
      <dgm:spPr/>
      <dgm:t>
        <a:bodyPr/>
        <a:lstStyle/>
        <a:p>
          <a:endParaRPr lang="en-GB"/>
        </a:p>
      </dgm:t>
    </dgm:pt>
    <dgm:pt modelId="{581B06A3-6536-6C43-A09F-BF6BF7AB9987}" type="sibTrans" cxnId="{310F8EE1-50E6-554B-A407-4B1C89F69087}">
      <dgm:prSet/>
      <dgm:spPr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GB"/>
        </a:p>
      </dgm:t>
    </dgm:pt>
    <dgm:pt modelId="{2EE31EDB-0E95-0F49-B589-51B7ABB0FB7C}" type="pres">
      <dgm:prSet presAssocID="{523115F2-9395-0349-A274-5445002A5A69}" presName="Name0" presStyleCnt="0">
        <dgm:presLayoutVars>
          <dgm:dir/>
          <dgm:resizeHandles val="exact"/>
        </dgm:presLayoutVars>
      </dgm:prSet>
      <dgm:spPr/>
    </dgm:pt>
    <dgm:pt modelId="{2B848DDD-3E9C-D64F-9014-0A7709C8F309}" type="pres">
      <dgm:prSet presAssocID="{78F9497D-9FD1-7D44-A73F-07AC6D10EA42}" presName="node" presStyleLbl="node1" presStyleIdx="0" presStyleCnt="3">
        <dgm:presLayoutVars>
          <dgm:bulletEnabled val="1"/>
        </dgm:presLayoutVars>
      </dgm:prSet>
      <dgm:spPr/>
    </dgm:pt>
    <dgm:pt modelId="{5A9201A8-ED26-A540-B444-C6C6FC8C4F64}" type="pres">
      <dgm:prSet presAssocID="{8D078AA8-3C89-BE4C-A5C5-2537EE2F9DCC}" presName="sibTrans" presStyleLbl="sibTrans2D1" presStyleIdx="0" presStyleCnt="3"/>
      <dgm:spPr/>
    </dgm:pt>
    <dgm:pt modelId="{D42750E0-9B24-0E43-BCDB-E41974CE5446}" type="pres">
      <dgm:prSet presAssocID="{8D078AA8-3C89-BE4C-A5C5-2537EE2F9DCC}" presName="connectorText" presStyleLbl="sibTrans2D1" presStyleIdx="0" presStyleCnt="3"/>
      <dgm:spPr/>
    </dgm:pt>
    <dgm:pt modelId="{B293A244-ED2E-964D-A810-106DC9CBD498}" type="pres">
      <dgm:prSet presAssocID="{017F188B-C6A6-9A42-9DC6-E88B11FF637E}" presName="node" presStyleLbl="node1" presStyleIdx="1" presStyleCnt="3">
        <dgm:presLayoutVars>
          <dgm:bulletEnabled val="1"/>
        </dgm:presLayoutVars>
      </dgm:prSet>
      <dgm:spPr/>
    </dgm:pt>
    <dgm:pt modelId="{676538FB-F7BF-674D-A610-3D2A52C5CA5B}" type="pres">
      <dgm:prSet presAssocID="{581B06A3-6536-6C43-A09F-BF6BF7AB9987}" presName="sibTrans" presStyleLbl="sibTrans2D1" presStyleIdx="1" presStyleCnt="3"/>
      <dgm:spPr/>
    </dgm:pt>
    <dgm:pt modelId="{C53042B0-8CA5-7246-9B13-5FE41A034F9A}" type="pres">
      <dgm:prSet presAssocID="{581B06A3-6536-6C43-A09F-BF6BF7AB9987}" presName="connectorText" presStyleLbl="sibTrans2D1" presStyleIdx="1" presStyleCnt="3"/>
      <dgm:spPr/>
    </dgm:pt>
    <dgm:pt modelId="{5881DD7E-56D8-7A4E-9E10-17E6ADBAC5CB}" type="pres">
      <dgm:prSet presAssocID="{608DF737-6BE1-D74E-BEAA-3EEA35393BE3}" presName="node" presStyleLbl="node1" presStyleIdx="2" presStyleCnt="3">
        <dgm:presLayoutVars>
          <dgm:bulletEnabled val="1"/>
        </dgm:presLayoutVars>
      </dgm:prSet>
      <dgm:spPr/>
    </dgm:pt>
    <dgm:pt modelId="{667A500E-C1A2-2743-9A78-301B9503E6D4}" type="pres">
      <dgm:prSet presAssocID="{F1C127E0-5B52-E146-B560-095914882DF6}" presName="sibTrans" presStyleLbl="sibTrans2D1" presStyleIdx="2" presStyleCnt="3"/>
      <dgm:spPr/>
    </dgm:pt>
    <dgm:pt modelId="{9CF20672-E351-9F49-AB6C-8E0EF033A624}" type="pres">
      <dgm:prSet presAssocID="{F1C127E0-5B52-E146-B560-095914882DF6}" presName="connectorText" presStyleLbl="sibTrans2D1" presStyleIdx="2" presStyleCnt="3"/>
      <dgm:spPr/>
    </dgm:pt>
  </dgm:ptLst>
  <dgm:cxnLst>
    <dgm:cxn modelId="{AB926B16-D1E5-6A4F-821C-F503F251E7F9}" type="presOf" srcId="{581B06A3-6536-6C43-A09F-BF6BF7AB9987}" destId="{C53042B0-8CA5-7246-9B13-5FE41A034F9A}" srcOrd="1" destOrd="0" presId="urn:microsoft.com/office/officeart/2005/8/layout/cycle7"/>
    <dgm:cxn modelId="{2D5A1126-46BE-0A47-B2CB-F6A3A43250AD}" srcId="{523115F2-9395-0349-A274-5445002A5A69}" destId="{608DF737-6BE1-D74E-BEAA-3EEA35393BE3}" srcOrd="2" destOrd="0" parTransId="{0F645FB9-29C6-EA42-A268-93834F25A0D5}" sibTransId="{F1C127E0-5B52-E146-B560-095914882DF6}"/>
    <dgm:cxn modelId="{3497734E-9399-4743-967D-00A816829614}" type="presOf" srcId="{F1C127E0-5B52-E146-B560-095914882DF6}" destId="{667A500E-C1A2-2743-9A78-301B9503E6D4}" srcOrd="0" destOrd="0" presId="urn:microsoft.com/office/officeart/2005/8/layout/cycle7"/>
    <dgm:cxn modelId="{8CF16357-E95B-9D46-BFA6-FC652166FED9}" type="presOf" srcId="{523115F2-9395-0349-A274-5445002A5A69}" destId="{2EE31EDB-0E95-0F49-B589-51B7ABB0FB7C}" srcOrd="0" destOrd="0" presId="urn:microsoft.com/office/officeart/2005/8/layout/cycle7"/>
    <dgm:cxn modelId="{2A6ECE7A-873E-C84B-9840-8EE635B975C3}" type="presOf" srcId="{8D078AA8-3C89-BE4C-A5C5-2537EE2F9DCC}" destId="{5A9201A8-ED26-A540-B444-C6C6FC8C4F64}" srcOrd="0" destOrd="0" presId="urn:microsoft.com/office/officeart/2005/8/layout/cycle7"/>
    <dgm:cxn modelId="{D5F2A17C-0DD3-E543-BF2D-EEF7576C7608}" type="presOf" srcId="{017F188B-C6A6-9A42-9DC6-E88B11FF637E}" destId="{B293A244-ED2E-964D-A810-106DC9CBD498}" srcOrd="0" destOrd="0" presId="urn:microsoft.com/office/officeart/2005/8/layout/cycle7"/>
    <dgm:cxn modelId="{95F9E787-132A-4A48-B16F-9848795CC4BC}" srcId="{523115F2-9395-0349-A274-5445002A5A69}" destId="{78F9497D-9FD1-7D44-A73F-07AC6D10EA42}" srcOrd="0" destOrd="0" parTransId="{17BEC83A-63C6-6747-A957-ACECD763CCA5}" sibTransId="{8D078AA8-3C89-BE4C-A5C5-2537EE2F9DCC}"/>
    <dgm:cxn modelId="{9FDA0693-58AA-FC40-AFA4-5999A014DE1A}" type="presOf" srcId="{581B06A3-6536-6C43-A09F-BF6BF7AB9987}" destId="{676538FB-F7BF-674D-A610-3D2A52C5CA5B}" srcOrd="0" destOrd="0" presId="urn:microsoft.com/office/officeart/2005/8/layout/cycle7"/>
    <dgm:cxn modelId="{64735594-87AC-6F40-81F5-F78295D8012F}" type="presOf" srcId="{8D078AA8-3C89-BE4C-A5C5-2537EE2F9DCC}" destId="{D42750E0-9B24-0E43-BCDB-E41974CE5446}" srcOrd="1" destOrd="0" presId="urn:microsoft.com/office/officeart/2005/8/layout/cycle7"/>
    <dgm:cxn modelId="{55C9EFAC-6EF9-3A43-BCB7-7FC1FB90C8C2}" type="presOf" srcId="{78F9497D-9FD1-7D44-A73F-07AC6D10EA42}" destId="{2B848DDD-3E9C-D64F-9014-0A7709C8F309}" srcOrd="0" destOrd="0" presId="urn:microsoft.com/office/officeart/2005/8/layout/cycle7"/>
    <dgm:cxn modelId="{1ACD51C3-58B5-0340-87A2-FE28263D925B}" type="presOf" srcId="{608DF737-6BE1-D74E-BEAA-3EEA35393BE3}" destId="{5881DD7E-56D8-7A4E-9E10-17E6ADBAC5CB}" srcOrd="0" destOrd="0" presId="urn:microsoft.com/office/officeart/2005/8/layout/cycle7"/>
    <dgm:cxn modelId="{310F8EE1-50E6-554B-A407-4B1C89F69087}" srcId="{523115F2-9395-0349-A274-5445002A5A69}" destId="{017F188B-C6A6-9A42-9DC6-E88B11FF637E}" srcOrd="1" destOrd="0" parTransId="{D1774238-AC23-FB43-829D-2BF57BF7CC86}" sibTransId="{581B06A3-6536-6C43-A09F-BF6BF7AB9987}"/>
    <dgm:cxn modelId="{E06733FE-0BF0-134F-BC18-630A1B2658FB}" type="presOf" srcId="{F1C127E0-5B52-E146-B560-095914882DF6}" destId="{9CF20672-E351-9F49-AB6C-8E0EF033A624}" srcOrd="1" destOrd="0" presId="urn:microsoft.com/office/officeart/2005/8/layout/cycle7"/>
    <dgm:cxn modelId="{941D6085-B0AC-EA48-97A3-A21B0BD1E4A8}" type="presParOf" srcId="{2EE31EDB-0E95-0F49-B589-51B7ABB0FB7C}" destId="{2B848DDD-3E9C-D64F-9014-0A7709C8F309}" srcOrd="0" destOrd="0" presId="urn:microsoft.com/office/officeart/2005/8/layout/cycle7"/>
    <dgm:cxn modelId="{2FB8F61C-CE72-E04E-8BB4-7628D2928F2F}" type="presParOf" srcId="{2EE31EDB-0E95-0F49-B589-51B7ABB0FB7C}" destId="{5A9201A8-ED26-A540-B444-C6C6FC8C4F64}" srcOrd="1" destOrd="0" presId="urn:microsoft.com/office/officeart/2005/8/layout/cycle7"/>
    <dgm:cxn modelId="{2153B600-524C-D44B-B6A6-6B71761AFA53}" type="presParOf" srcId="{5A9201A8-ED26-A540-B444-C6C6FC8C4F64}" destId="{D42750E0-9B24-0E43-BCDB-E41974CE5446}" srcOrd="0" destOrd="0" presId="urn:microsoft.com/office/officeart/2005/8/layout/cycle7"/>
    <dgm:cxn modelId="{E93588C9-0394-754F-89EA-BAA8D6605DDC}" type="presParOf" srcId="{2EE31EDB-0E95-0F49-B589-51B7ABB0FB7C}" destId="{B293A244-ED2E-964D-A810-106DC9CBD498}" srcOrd="2" destOrd="0" presId="urn:microsoft.com/office/officeart/2005/8/layout/cycle7"/>
    <dgm:cxn modelId="{0B0734D8-6717-B643-AE23-AB4C211746B8}" type="presParOf" srcId="{2EE31EDB-0E95-0F49-B589-51B7ABB0FB7C}" destId="{676538FB-F7BF-674D-A610-3D2A52C5CA5B}" srcOrd="3" destOrd="0" presId="urn:microsoft.com/office/officeart/2005/8/layout/cycle7"/>
    <dgm:cxn modelId="{6DFC7E22-3132-1E43-81D0-36C8CFCA7B21}" type="presParOf" srcId="{676538FB-F7BF-674D-A610-3D2A52C5CA5B}" destId="{C53042B0-8CA5-7246-9B13-5FE41A034F9A}" srcOrd="0" destOrd="0" presId="urn:microsoft.com/office/officeart/2005/8/layout/cycle7"/>
    <dgm:cxn modelId="{196137A2-3511-5644-99F4-253ABE1F80FF}" type="presParOf" srcId="{2EE31EDB-0E95-0F49-B589-51B7ABB0FB7C}" destId="{5881DD7E-56D8-7A4E-9E10-17E6ADBAC5CB}" srcOrd="4" destOrd="0" presId="urn:microsoft.com/office/officeart/2005/8/layout/cycle7"/>
    <dgm:cxn modelId="{454D8590-1970-0745-AC58-79D35E330C8E}" type="presParOf" srcId="{2EE31EDB-0E95-0F49-B589-51B7ABB0FB7C}" destId="{667A500E-C1A2-2743-9A78-301B9503E6D4}" srcOrd="5" destOrd="0" presId="urn:microsoft.com/office/officeart/2005/8/layout/cycle7"/>
    <dgm:cxn modelId="{CECB3F92-42B7-F74E-80FC-C1EDE4F398CA}" type="presParOf" srcId="{667A500E-C1A2-2743-9A78-301B9503E6D4}" destId="{9CF20672-E351-9F49-AB6C-8E0EF033A624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848DDD-3E9C-D64F-9014-0A7709C8F309}">
      <dsp:nvSpPr>
        <dsp:cNvPr id="0" name=""/>
        <dsp:cNvSpPr/>
      </dsp:nvSpPr>
      <dsp:spPr>
        <a:xfrm>
          <a:off x="1644877" y="799"/>
          <a:ext cx="1557308" cy="778654"/>
        </a:xfrm>
        <a:prstGeom prst="roundRect">
          <a:avLst>
            <a:gd name="adj" fmla="val 10000"/>
          </a:avLst>
        </a:prstGeom>
        <a:solidFill>
          <a:srgbClr val="A2C4C9"/>
        </a:solidFill>
        <a:ln w="25400" cap="flat" cmpd="sng" algn="ctr">
          <a:solidFill>
            <a:srgbClr val="A2C4C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WP1: CDIF4EOSC Playbook</a:t>
          </a:r>
        </a:p>
      </dsp:txBody>
      <dsp:txXfrm>
        <a:off x="1667683" y="23605"/>
        <a:ext cx="1511696" cy="733042"/>
      </dsp:txXfrm>
    </dsp:sp>
    <dsp:sp modelId="{5A9201A8-ED26-A540-B444-C6C6FC8C4F64}">
      <dsp:nvSpPr>
        <dsp:cNvPr id="0" name=""/>
        <dsp:cNvSpPr/>
      </dsp:nvSpPr>
      <dsp:spPr>
        <a:xfrm rot="2700000">
          <a:off x="2765673" y="1002367"/>
          <a:ext cx="812727" cy="272529"/>
        </a:xfrm>
        <a:prstGeom prst="left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>
        <a:off x="2847432" y="1056873"/>
        <a:ext cx="649209" cy="163517"/>
      </dsp:txXfrm>
    </dsp:sp>
    <dsp:sp modelId="{D8291031-B5A1-DE48-B570-6FEC738C9E37}">
      <dsp:nvSpPr>
        <dsp:cNvPr id="0" name=""/>
        <dsp:cNvSpPr/>
      </dsp:nvSpPr>
      <dsp:spPr>
        <a:xfrm>
          <a:off x="3141888" y="1497810"/>
          <a:ext cx="1557308" cy="778654"/>
        </a:xfrm>
        <a:prstGeom prst="roundRect">
          <a:avLst>
            <a:gd name="adj" fmla="val 10000"/>
          </a:avLst>
        </a:prstGeom>
        <a:solidFill>
          <a:srgbClr val="D5A6BD"/>
        </a:solidFill>
        <a:ln w="25400" cap="flat" cmpd="sng" algn="ctr">
          <a:solidFill>
            <a:srgbClr val="D5A6B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WP2: Data Quality</a:t>
          </a:r>
        </a:p>
      </dsp:txBody>
      <dsp:txXfrm>
        <a:off x="3164694" y="1520616"/>
        <a:ext cx="1511696" cy="733042"/>
      </dsp:txXfrm>
    </dsp:sp>
    <dsp:sp modelId="{AAA65A29-AE21-254B-A853-664884A01DF0}">
      <dsp:nvSpPr>
        <dsp:cNvPr id="0" name=""/>
        <dsp:cNvSpPr/>
      </dsp:nvSpPr>
      <dsp:spPr>
        <a:xfrm rot="8100000">
          <a:off x="2765673" y="2499378"/>
          <a:ext cx="812727" cy="272529"/>
        </a:xfrm>
        <a:prstGeom prst="left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 rot="10800000">
        <a:off x="2847432" y="2553884"/>
        <a:ext cx="649209" cy="163517"/>
      </dsp:txXfrm>
    </dsp:sp>
    <dsp:sp modelId="{5881DD7E-56D8-7A4E-9E10-17E6ADBAC5CB}">
      <dsp:nvSpPr>
        <dsp:cNvPr id="0" name=""/>
        <dsp:cNvSpPr/>
      </dsp:nvSpPr>
      <dsp:spPr>
        <a:xfrm>
          <a:off x="1644877" y="2994821"/>
          <a:ext cx="1557308" cy="778654"/>
        </a:xfrm>
        <a:prstGeom prst="roundRect">
          <a:avLst>
            <a:gd name="adj" fmla="val 10000"/>
          </a:avLst>
        </a:prstGeom>
        <a:solidFill>
          <a:srgbClr val="B6D7A8"/>
        </a:solidFill>
        <a:ln w="25400" cap="flat" cmpd="sng" algn="ctr">
          <a:solidFill>
            <a:srgbClr val="B6D7A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WP3: Tools / Services</a:t>
          </a:r>
        </a:p>
      </dsp:txBody>
      <dsp:txXfrm>
        <a:off x="1667683" y="3017627"/>
        <a:ext cx="1511696" cy="733042"/>
      </dsp:txXfrm>
    </dsp:sp>
    <dsp:sp modelId="{667A500E-C1A2-2743-9A78-301B9503E6D4}">
      <dsp:nvSpPr>
        <dsp:cNvPr id="0" name=""/>
        <dsp:cNvSpPr/>
      </dsp:nvSpPr>
      <dsp:spPr>
        <a:xfrm rot="13500000">
          <a:off x="1268662" y="2499378"/>
          <a:ext cx="812727" cy="272529"/>
        </a:xfrm>
        <a:prstGeom prst="left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 rot="10800000">
        <a:off x="1350421" y="2553884"/>
        <a:ext cx="649209" cy="163517"/>
      </dsp:txXfrm>
    </dsp:sp>
    <dsp:sp modelId="{7A851C9E-2658-FE4A-AB4D-0D8FB31D8933}">
      <dsp:nvSpPr>
        <dsp:cNvPr id="0" name=""/>
        <dsp:cNvSpPr/>
      </dsp:nvSpPr>
      <dsp:spPr>
        <a:xfrm>
          <a:off x="147866" y="1497810"/>
          <a:ext cx="1557308" cy="778654"/>
        </a:xfrm>
        <a:prstGeom prst="roundRect">
          <a:avLst>
            <a:gd name="adj" fmla="val 10000"/>
          </a:avLst>
        </a:prstGeom>
        <a:solidFill>
          <a:srgbClr val="A4C2F5"/>
        </a:solidFill>
        <a:ln w="25400" cap="flat" cmpd="sng" algn="ctr">
          <a:solidFill>
            <a:srgbClr val="A4C2F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WP5: Use Cases</a:t>
          </a:r>
        </a:p>
      </dsp:txBody>
      <dsp:txXfrm>
        <a:off x="170672" y="1520616"/>
        <a:ext cx="1511696" cy="733042"/>
      </dsp:txXfrm>
    </dsp:sp>
    <dsp:sp modelId="{57CC722C-95FF-374D-B5ED-92A548677172}">
      <dsp:nvSpPr>
        <dsp:cNvPr id="0" name=""/>
        <dsp:cNvSpPr/>
      </dsp:nvSpPr>
      <dsp:spPr>
        <a:xfrm rot="18900000">
          <a:off x="1268662" y="1002367"/>
          <a:ext cx="812727" cy="272529"/>
        </a:xfrm>
        <a:prstGeom prst="left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>
        <a:off x="1350421" y="1056873"/>
        <a:ext cx="649209" cy="1635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848DDD-3E9C-D64F-9014-0A7709C8F309}">
      <dsp:nvSpPr>
        <dsp:cNvPr id="0" name=""/>
        <dsp:cNvSpPr/>
      </dsp:nvSpPr>
      <dsp:spPr>
        <a:xfrm>
          <a:off x="1316980" y="14989"/>
          <a:ext cx="1593587" cy="796793"/>
        </a:xfrm>
        <a:prstGeom prst="roundRect">
          <a:avLst>
            <a:gd name="adj" fmla="val 10000"/>
          </a:avLst>
        </a:prstGeom>
        <a:solidFill>
          <a:srgbClr val="F9CB9C"/>
        </a:solidFill>
        <a:ln w="25400" cap="flat" cmpd="sng" algn="ctr">
          <a:solidFill>
            <a:srgbClr val="F9CB9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WP4: EOSC Nodes and CEDS</a:t>
          </a:r>
        </a:p>
      </dsp:txBody>
      <dsp:txXfrm>
        <a:off x="1340317" y="38326"/>
        <a:ext cx="1546913" cy="750119"/>
      </dsp:txXfrm>
    </dsp:sp>
    <dsp:sp modelId="{5A9201A8-ED26-A540-B444-C6C6FC8C4F64}">
      <dsp:nvSpPr>
        <dsp:cNvPr id="0" name=""/>
        <dsp:cNvSpPr/>
      </dsp:nvSpPr>
      <dsp:spPr>
        <a:xfrm rot="3600000">
          <a:off x="2356180" y="1414297"/>
          <a:ext cx="831949" cy="278877"/>
        </a:xfrm>
        <a:prstGeom prst="left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>
        <a:off x="2439843" y="1470072"/>
        <a:ext cx="664623" cy="167327"/>
      </dsp:txXfrm>
    </dsp:sp>
    <dsp:sp modelId="{B293A244-ED2E-964D-A810-106DC9CBD498}">
      <dsp:nvSpPr>
        <dsp:cNvPr id="0" name=""/>
        <dsp:cNvSpPr/>
      </dsp:nvSpPr>
      <dsp:spPr>
        <a:xfrm>
          <a:off x="2633743" y="2295689"/>
          <a:ext cx="1593587" cy="796793"/>
        </a:xfrm>
        <a:prstGeom prst="roundRect">
          <a:avLst>
            <a:gd name="adj" fmla="val 10000"/>
          </a:avLst>
        </a:prstGeom>
        <a:solidFill>
          <a:srgbClr val="A4C2F5"/>
        </a:solidFill>
        <a:ln w="25400" cap="flat" cmpd="sng" algn="ctr">
          <a:solidFill>
            <a:srgbClr val="A4C2F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WP5: Use Cases</a:t>
          </a:r>
        </a:p>
      </dsp:txBody>
      <dsp:txXfrm>
        <a:off x="2657080" y="2319026"/>
        <a:ext cx="1546913" cy="750119"/>
      </dsp:txXfrm>
    </dsp:sp>
    <dsp:sp modelId="{676538FB-F7BF-674D-A610-3D2A52C5CA5B}">
      <dsp:nvSpPr>
        <dsp:cNvPr id="0" name=""/>
        <dsp:cNvSpPr/>
      </dsp:nvSpPr>
      <dsp:spPr>
        <a:xfrm rot="10800000">
          <a:off x="1697799" y="2554647"/>
          <a:ext cx="831949" cy="278877"/>
        </a:xfrm>
        <a:prstGeom prst="left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 rot="10800000">
        <a:off x="1781462" y="2610422"/>
        <a:ext cx="664623" cy="167327"/>
      </dsp:txXfrm>
    </dsp:sp>
    <dsp:sp modelId="{5881DD7E-56D8-7A4E-9E10-17E6ADBAC5CB}">
      <dsp:nvSpPr>
        <dsp:cNvPr id="0" name=""/>
        <dsp:cNvSpPr/>
      </dsp:nvSpPr>
      <dsp:spPr>
        <a:xfrm>
          <a:off x="217" y="2295689"/>
          <a:ext cx="1593587" cy="796793"/>
        </a:xfrm>
        <a:prstGeom prst="roundRect">
          <a:avLst>
            <a:gd name="adj" fmla="val 10000"/>
          </a:avLst>
        </a:prstGeom>
        <a:solidFill>
          <a:srgbClr val="B4A7D6"/>
        </a:solidFill>
        <a:ln w="25400" cap="flat" cmpd="sng" algn="ctr">
          <a:solidFill>
            <a:srgbClr val="B4A7D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WP6: EOSC Integration</a:t>
          </a:r>
        </a:p>
      </dsp:txBody>
      <dsp:txXfrm>
        <a:off x="23554" y="2319026"/>
        <a:ext cx="1546913" cy="750119"/>
      </dsp:txXfrm>
    </dsp:sp>
    <dsp:sp modelId="{667A500E-C1A2-2743-9A78-301B9503E6D4}">
      <dsp:nvSpPr>
        <dsp:cNvPr id="0" name=""/>
        <dsp:cNvSpPr/>
      </dsp:nvSpPr>
      <dsp:spPr>
        <a:xfrm rot="18000000">
          <a:off x="1039418" y="1414297"/>
          <a:ext cx="831949" cy="278877"/>
        </a:xfrm>
        <a:prstGeom prst="left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kern="1200"/>
        </a:p>
      </dsp:txBody>
      <dsp:txXfrm>
        <a:off x="1123081" y="1470072"/>
        <a:ext cx="664623" cy="1673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3BD50-DF1B-D14C-AFDA-9B3167AD3A48}" type="datetimeFigureOut">
              <a:rPr lang="nl-NL" smtClean="0"/>
              <a:t>09-07-2026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25721-C4BE-9640-9AC3-0C6434FE0F7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0389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9D912-1059-6433-9758-4576CDD10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F1D30C-5DA9-B15C-7125-D6041673D1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858017-A89A-EFA8-B503-C865002597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F6B181-165D-59E1-C085-7064069292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80B866-9E57-BF44-945A-C0F6117C580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4024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28F98-B220-B864-74FE-EFCA0D59C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E0C51D-EBC9-B20B-7B02-2F26219049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993978-7AF2-FE6E-6E5C-FDB059EC7D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Innovative feature of the discovery profile. This slide needs to be updated for v.1.1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87665-9817-4EAA-B076-846DC374FE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80B866-9E57-BF44-945A-C0F6117C580C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6885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918C1-C024-5DC9-C091-13E0D0985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AED396-D11D-5906-EB80-68FA6013B8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7816F8-24CE-2E5C-3591-AC1988A4B5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9EF862-616A-2CC4-729C-D57E551459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80B866-9E57-BF44-945A-C0F6117C580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8855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Here goes the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80ED38-AA7E-DCBC-3FF9-C229D96AE5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23013" y="6173787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53929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8104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7155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456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2803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9194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5301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04616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8585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86602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4"/>
            <a:ext cx="2743200" cy="4387851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4"/>
            <a:ext cx="8026400" cy="4387851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9361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5CFA3A-C5C8-38C4-26A8-5C0668FF6C1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09982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564E2-648D-1B70-19CC-C59F8A3EC0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280B0A-A0E9-AB78-25BB-94C422DACE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9E9AD-7F93-3144-D029-98224FA32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AABFF1-64FC-180E-9FE0-29F627106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F5E68-C234-AD53-6D13-55F454808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2359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1E030-AA25-A621-CF56-70358A1A7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AA44F-5E91-0FE8-5C75-9573A140F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36C8-B777-2C03-15F7-1C7844C31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D2940-184A-4049-0D03-74F2D53E5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222F5C-F870-E714-8E02-9B338A715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893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95887-F178-69B3-828A-33617ACB0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C77DDF-F38F-3DCD-E152-3C966DC25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EC5C05-C5A8-6170-CEC5-C935AB93B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B8A19-6012-CFE0-CC07-1E35D09B6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49E22-A5FF-B423-A019-511B2B6C1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0559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9F54-BF94-C784-B258-69879836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D9A04-36B8-34C8-8008-6C621BDB8B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5CC7EF-2DC8-4B57-5BA2-66EDCB35D1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A158B3-45C5-E158-5E94-B5E7CC0FE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19F69B-4762-700D-2D3A-2D7E0D702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02DD94-EA73-1127-2853-AD8F94B89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3044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330BD-AF5A-1CC8-F8A2-BB2C905BC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DBA2C-00BD-8520-3FBB-6A931A3560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9594E6-85A2-BC19-BCB7-26CD0B82EB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AA3B06-096F-E854-D9FE-77EDF6825B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180B62-C868-752E-97CE-9B42622EFE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72CEC2-12A7-7190-A207-5302A508D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59BA16-3A8A-02C5-7D5A-1AAC47819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F7E614-DCDB-57F1-12C9-CF6C54BC7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7660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A20FB-4DAC-A557-DCBB-C2BBD9B3F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985ED2-EC02-B148-0668-694B37B67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F0A4B-E8EA-4BDD-6CD0-E8AF57503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5C33B4-5919-313B-9BDC-20A1A2E00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7653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C0DBE7-763A-926F-7118-1AC2A6EE3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19D9B5-998D-B30C-1F1F-9257F5A9B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949854-133F-BB41-F463-28FAB6772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13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EF016-125E-45D6-A954-D1BE48159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1424BB-82E9-BD39-5363-2E463D812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31FAB8-DD21-685A-4C36-DC50CE40A5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6C5636-E235-DAE4-92A5-AD0F4C8DE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6004C4-5E44-B86E-37F3-496DCF034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D4855-6535-AD08-5C73-01B4EA8E1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98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7B4AC-FE79-4E31-4BC1-F308A4599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7EBED3-3163-7CDD-74E9-F9BE0503FA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A861DA-9819-E2DA-1321-E027F1DB77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8F99CE-81AF-6BC8-C8E7-E83585B4A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24995D-E564-F5AC-67A1-9944DF327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EF4912-9620-54A3-63B2-0D0A22658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1409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DF519-D642-228D-891E-B681CF52A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916F89-7E1A-4F38-9EAB-9C127F5AE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943BB7-1965-FCE8-9864-EFE21C2F1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93AB9-E44D-CBAD-B498-46F0B09A6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36D697-0B55-0177-40BF-048E4CC7D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27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  <a:p>
            <a:pPr lvl="0"/>
            <a:endParaRPr lang="nl-NL" dirty="0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6954A490-193E-E7E7-692B-771ED26045A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31FF53C9-60B4-F295-1222-39E0717E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69815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77A245-16B8-5F4D-AB6D-8300FA17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4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FF4496-C6D0-4CDA-97B1-E427AD9A68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4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8C1A82-849D-8AE7-18C8-AE58E2753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D159E-2B77-6B07-8E37-D8BE46C75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E219FF-1E9C-A48E-9C19-59F308E62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44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A53DB0E-862A-409E-ECA4-584E5036E5D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5C1272FE-4131-48EB-6E8E-368644F52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808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4BB8B0B-76AF-DF95-7D44-C993B219FA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FBF33EF8-2365-726E-1E6B-3294A325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524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76FE2DB8-521E-FDC5-730D-F627D33FC08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EF0CB116-1CCE-93D4-0267-1AD8CF48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37652" y="643947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7830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FF69F1B-2023-5CA3-335D-E4DE0B6D59D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225209" y="6363216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C461C2-EB7D-0C90-DDF2-1919EE8E9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703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139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6159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198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5" r:id="rId4"/>
    <p:sldLayoutId id="2147483657" r:id="rId5"/>
    <p:sldLayoutId id="2147483666" r:id="rId6"/>
    <p:sldLayoutId id="2147483667" r:id="rId7"/>
    <p:sldLayoutId id="214748365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 Light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AC59B-79BD-994B-9880-CB19644CA3F9}" type="datetimeFigureOut">
              <a:rPr lang="en-GB" smtClean="0"/>
              <a:pPr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98A56-7008-9545-ACAA-CEFD8499B5D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5525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40C872-FCAD-105B-C9F8-03323AF9A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0C6B1-6568-27A0-A3D9-229A00F15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BCB9DA-18BC-5636-7CD4-6485EAD343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68DAAD-3922-4601-80CA-5E33200D7C9B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BE9490-4579-AB82-0C42-929492A98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3B29E4-DDE4-FFA8-B76B-5D820E0251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AA867E7-A2B2-4452-BD80-870DA3997A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3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dif.codata.org/" TargetMode="External"/><Relationship Id="rId2" Type="http://schemas.openxmlformats.org/officeDocument/2006/relationships/hyperlink" Target="https://cdif4eosc.e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mailto:cdif-feedback@codata.org" TargetMode="External"/><Relationship Id="rId4" Type="http://schemas.openxmlformats.org/officeDocument/2006/relationships/hyperlink" Target="https://bit.ly/Join-CDIF-Community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jp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cdif.codata.org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3284F6-97AD-6571-5647-73F60AAF9A7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406469"/>
            <a:ext cx="9830179" cy="4382541"/>
          </a:xfrm>
        </p:spPr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IE" dirty="0"/>
              <a:t>Three years, 1 June 2026 to 31 May 2029.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IE" dirty="0"/>
              <a:t>Coordinator: Simon Hodson, Executive Director, CODATA, </a:t>
            </a:r>
            <a:r>
              <a:rPr lang="en-IE" dirty="0" err="1"/>
              <a:t>simon@codata.org</a:t>
            </a:r>
            <a:endParaRPr lang="en-IE" dirty="0"/>
          </a:p>
          <a:p>
            <a:pPr marL="285750" indent="-285750">
              <a:buFont typeface="Wingdings" pitchFamily="2" charset="2"/>
              <a:buChar char="§"/>
            </a:pPr>
            <a:r>
              <a:rPr lang="en-IE" dirty="0"/>
              <a:t>Participants: CODATA, France; TVS, UK; EUR-ODISSEI, The Netherlands; CESSDA ERIC, Norway; UESSEX, UK; </a:t>
            </a:r>
            <a:r>
              <a:rPr lang="en-IE" dirty="0" err="1"/>
              <a:t>Sikt</a:t>
            </a:r>
            <a:r>
              <a:rPr lang="en-IE" dirty="0"/>
              <a:t>, Norway; NCSRD, Greece; NOC, United Kingdom; MARIS, The Netherlands; 7P9-SI, Slovenia; 7P9-DE, Germany; SINTEF, Norway; UNIMAN, UK; IOPAN, Poland; CNRS, France; IRD, France; INRAE, France; EGI, The Netherlands; IFREMER, France; GFF, The Netherlands; GAC, France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IE" dirty="0">
                <a:hlinkClick r:id="rId2"/>
              </a:rPr>
              <a:t>https://cdif4eosc.eu</a:t>
            </a:r>
            <a:r>
              <a:rPr lang="en-IE" dirty="0"/>
              <a:t> | </a:t>
            </a:r>
            <a:r>
              <a:rPr lang="en-IE" dirty="0">
                <a:hlinkClick r:id="rId3"/>
              </a:rPr>
              <a:t>https://cdif.codata.org</a:t>
            </a:r>
            <a:endParaRPr lang="en-IE" dirty="0"/>
          </a:p>
          <a:p>
            <a:pPr marL="285750" indent="-285750">
              <a:buFont typeface="Wingdings" pitchFamily="2" charset="2"/>
              <a:buChar char="§"/>
            </a:pPr>
            <a:r>
              <a:rPr lang="en-IE" dirty="0"/>
              <a:t>Join CDIF Community List: </a:t>
            </a:r>
            <a:r>
              <a:rPr lang="en-IE" dirty="0">
                <a:hlinkClick r:id="rId4"/>
              </a:rPr>
              <a:t>https://bit.ly/Join-CDIF-Community</a:t>
            </a:r>
            <a:r>
              <a:rPr lang="en-IE" dirty="0"/>
              <a:t> | Feedback: </a:t>
            </a:r>
            <a:r>
              <a:rPr lang="en-IE" dirty="0">
                <a:hlinkClick r:id="rId5"/>
              </a:rPr>
              <a:t>cdif-feedback@codata.org</a:t>
            </a:r>
            <a:r>
              <a:rPr lang="en-IE" dirty="0"/>
              <a:t> </a:t>
            </a:r>
          </a:p>
          <a:p>
            <a:pPr marL="285750" indent="-285750">
              <a:buFont typeface="Wingdings" pitchFamily="2" charset="2"/>
              <a:buChar char="§"/>
            </a:pPr>
            <a:endParaRPr lang="en-IE" dirty="0"/>
          </a:p>
          <a:p>
            <a:pPr marL="285750" indent="-285750">
              <a:buFont typeface="Wingdings" pitchFamily="2" charset="2"/>
              <a:buChar char="§"/>
            </a:pPr>
            <a:endParaRPr lang="en-I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4255D8-9302-CD54-3126-E0A61691F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38" y="1"/>
            <a:ext cx="9830179" cy="895136"/>
          </a:xfrm>
        </p:spPr>
        <p:txBody>
          <a:bodyPr>
            <a:normAutofit/>
          </a:bodyPr>
          <a:lstStyle/>
          <a:p>
            <a:r>
              <a:rPr lang="en-GB" dirty="0"/>
              <a:t>CDIF4EOSC</a:t>
            </a:r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BFC920-A273-02F4-3F00-74ECEBE6178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5" y="6356350"/>
            <a:ext cx="11240491" cy="365125"/>
          </a:xfrm>
        </p:spPr>
        <p:txBody>
          <a:bodyPr/>
          <a:lstStyle/>
          <a:p>
            <a:r>
              <a:rPr lang="nl-NL" dirty="0"/>
              <a:t>09 | 07 | 2026, </a:t>
            </a:r>
            <a:r>
              <a:rPr lang="nl-NL" dirty="0" err="1"/>
              <a:t>Coordination</a:t>
            </a:r>
            <a:r>
              <a:rPr lang="nl-NL" dirty="0"/>
              <a:t> Meeting of EOSC-</a:t>
            </a:r>
            <a:r>
              <a:rPr lang="nl-NL" dirty="0" err="1"/>
              <a:t>related</a:t>
            </a:r>
            <a:r>
              <a:rPr lang="nl-NL" dirty="0"/>
              <a:t> </a:t>
            </a:r>
            <a:r>
              <a:rPr lang="nl-NL" dirty="0" err="1"/>
              <a:t>projects</a:t>
            </a:r>
            <a:r>
              <a:rPr lang="nl-NL" dirty="0"/>
              <a:t>, Brussels, Simon Hodson, Executive Director, CODATA, </a:t>
            </a:r>
            <a:r>
              <a:rPr lang="nl-NL" dirty="0" err="1"/>
              <a:t>simon@codata.org</a:t>
            </a:r>
            <a:endParaRPr lang="nl-NL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147AE0-B321-7574-E068-028DAC62F9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103" y="4372240"/>
            <a:ext cx="6571489" cy="1984110"/>
          </a:xfrm>
          <a:prstGeom prst="rect">
            <a:avLst/>
          </a:prstGeom>
        </p:spPr>
      </p:pic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C0EF6A1E-1E05-1B3C-F032-09C65888F8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21741" y="895137"/>
            <a:ext cx="9830176" cy="364765"/>
          </a:xfrm>
        </p:spPr>
        <p:txBody>
          <a:bodyPr>
            <a:noAutofit/>
          </a:bodyPr>
          <a:lstStyle/>
          <a:p>
            <a:r>
              <a:rPr lang="en-IE" dirty="0"/>
              <a:t>Developing and implementing the Cross-Domain Interoperability Framework for EOSC</a:t>
            </a:r>
          </a:p>
        </p:txBody>
      </p:sp>
    </p:spTree>
    <p:extLst>
      <p:ext uri="{BB962C8B-B14F-4D97-AF65-F5344CB8AC3E}">
        <p14:creationId xmlns:p14="http://schemas.microsoft.com/office/powerpoint/2010/main" val="1206420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B8036-4CB8-8F38-A741-969B226B0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8F76D76-9034-9D78-909B-B364DD52EC9C}"/>
              </a:ext>
            </a:extLst>
          </p:cNvPr>
          <p:cNvSpPr txBox="1"/>
          <p:nvPr/>
        </p:nvSpPr>
        <p:spPr>
          <a:xfrm>
            <a:off x="-136" y="38484"/>
            <a:ext cx="12192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defRPr/>
            </a:pPr>
            <a:r>
              <a:rPr lang="en-GB" sz="3733" dirty="0">
                <a:solidFill>
                  <a:srgbClr val="0D0D0D"/>
                </a:solidFill>
                <a:latin typeface="Calibri"/>
              </a:rPr>
              <a:t>CDIF4EOSC WP Clusters</a:t>
            </a:r>
            <a:endParaRPr lang="en-US" sz="3733" kern="0" dirty="0">
              <a:solidFill>
                <a:srgbClr val="0D0D0D"/>
              </a:solidFill>
              <a:latin typeface="Calibri"/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AA3A2893-EBB0-46BB-6DFF-B9381D89388B}"/>
              </a:ext>
            </a:extLst>
          </p:cNvPr>
          <p:cNvSpPr/>
          <p:nvPr/>
        </p:nvSpPr>
        <p:spPr>
          <a:xfrm>
            <a:off x="6095864" y="2560392"/>
            <a:ext cx="3776547" cy="278037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B235A66-4773-AF9D-171A-80E30A0CD280}"/>
              </a:ext>
            </a:extLst>
          </p:cNvPr>
          <p:cNvSpPr/>
          <p:nvPr/>
        </p:nvSpPr>
        <p:spPr>
          <a:xfrm>
            <a:off x="535259" y="2616820"/>
            <a:ext cx="3776547" cy="278037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41" name="Diagram 40">
            <a:extLst>
              <a:ext uri="{FF2B5EF4-FFF2-40B4-BE49-F238E27FC236}">
                <a16:creationId xmlns:a16="http://schemas.microsoft.com/office/drawing/2014/main" id="{A887EA40-43EE-C7A6-1F8A-7FEB46A35047}"/>
              </a:ext>
            </a:extLst>
          </p:cNvPr>
          <p:cNvGraphicFramePr/>
          <p:nvPr/>
        </p:nvGraphicFramePr>
        <p:xfrm>
          <a:off x="0" y="2066693"/>
          <a:ext cx="4847064" cy="3774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2" name="Diagram 41">
            <a:extLst>
              <a:ext uri="{FF2B5EF4-FFF2-40B4-BE49-F238E27FC236}">
                <a16:creationId xmlns:a16="http://schemas.microsoft.com/office/drawing/2014/main" id="{A5D11DC5-A098-95C8-70F1-58A2BE2826B9}"/>
              </a:ext>
            </a:extLst>
          </p:cNvPr>
          <p:cNvGraphicFramePr/>
          <p:nvPr/>
        </p:nvGraphicFramePr>
        <p:xfrm>
          <a:off x="5897756" y="2423533"/>
          <a:ext cx="4227549" cy="3107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92E5CE50-871F-131D-8928-A7AA7CA58101}"/>
              </a:ext>
            </a:extLst>
          </p:cNvPr>
          <p:cNvSpPr txBox="1"/>
          <p:nvPr/>
        </p:nvSpPr>
        <p:spPr>
          <a:xfrm>
            <a:off x="401445" y="1219201"/>
            <a:ext cx="4049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n-US" sz="2400" dirty="0">
                <a:solidFill>
                  <a:prstClr val="black"/>
                </a:solidFill>
                <a:latin typeface="Calibri"/>
              </a:rPr>
              <a:t>Development Cluster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EC4A002-4A85-59A9-BDD5-8ED55BC8625F}"/>
              </a:ext>
            </a:extLst>
          </p:cNvPr>
          <p:cNvSpPr txBox="1"/>
          <p:nvPr/>
        </p:nvSpPr>
        <p:spPr>
          <a:xfrm>
            <a:off x="5986966" y="1254626"/>
            <a:ext cx="4049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n-US" sz="2400" dirty="0">
                <a:solidFill>
                  <a:prstClr val="black"/>
                </a:solidFill>
                <a:latin typeface="Calibri"/>
              </a:rPr>
              <a:t>Implementation Cluster</a:t>
            </a:r>
          </a:p>
        </p:txBody>
      </p:sp>
      <p:sp>
        <p:nvSpPr>
          <p:cNvPr id="45" name="Left-right Arrow 44">
            <a:extLst>
              <a:ext uri="{FF2B5EF4-FFF2-40B4-BE49-F238E27FC236}">
                <a16:creationId xmlns:a16="http://schemas.microsoft.com/office/drawing/2014/main" id="{B2707D2D-25D5-57DF-4210-5ADF269825F3}"/>
              </a:ext>
            </a:extLst>
          </p:cNvPr>
          <p:cNvSpPr/>
          <p:nvPr/>
        </p:nvSpPr>
        <p:spPr>
          <a:xfrm>
            <a:off x="4787590" y="3746242"/>
            <a:ext cx="1169639" cy="415177"/>
          </a:xfrm>
          <a:prstGeom prst="leftRight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6" name="Pentagon 45">
            <a:extLst>
              <a:ext uri="{FF2B5EF4-FFF2-40B4-BE49-F238E27FC236}">
                <a16:creationId xmlns:a16="http://schemas.microsoft.com/office/drawing/2014/main" id="{A3F64063-F5BE-091E-E76A-2E5DC30E00AC}"/>
              </a:ext>
            </a:extLst>
          </p:cNvPr>
          <p:cNvSpPr/>
          <p:nvPr/>
        </p:nvSpPr>
        <p:spPr>
          <a:xfrm>
            <a:off x="163551" y="6096000"/>
            <a:ext cx="9961755" cy="535259"/>
          </a:xfrm>
          <a:prstGeom prst="homePlate">
            <a:avLst/>
          </a:prstGeom>
          <a:solidFill>
            <a:srgbClr val="EA9999"/>
          </a:solidFill>
          <a:ln>
            <a:solidFill>
              <a:srgbClr val="EA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Pentagon 46">
            <a:extLst>
              <a:ext uri="{FF2B5EF4-FFF2-40B4-BE49-F238E27FC236}">
                <a16:creationId xmlns:a16="http://schemas.microsoft.com/office/drawing/2014/main" id="{E158953D-1A8C-A8BE-76AC-EDC48F28FC64}"/>
              </a:ext>
            </a:extLst>
          </p:cNvPr>
          <p:cNvSpPr/>
          <p:nvPr/>
        </p:nvSpPr>
        <p:spPr>
          <a:xfrm>
            <a:off x="10229386" y="1903142"/>
            <a:ext cx="1962479" cy="4728117"/>
          </a:xfrm>
          <a:prstGeom prst="homePlate">
            <a:avLst>
              <a:gd name="adj" fmla="val 49242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CEAA755-7414-72C5-BB5B-564DA9152B52}"/>
              </a:ext>
            </a:extLst>
          </p:cNvPr>
          <p:cNvSpPr txBox="1"/>
          <p:nvPr/>
        </p:nvSpPr>
        <p:spPr>
          <a:xfrm>
            <a:off x="10378068" y="3643026"/>
            <a:ext cx="1813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dirty="0">
                <a:solidFill>
                  <a:prstClr val="white"/>
                </a:solidFill>
                <a:latin typeface="Calibri"/>
              </a:rPr>
              <a:t>Adoption and Impact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F91F884-0448-BFB2-C18B-BCA56D3EACCC}"/>
              </a:ext>
            </a:extLst>
          </p:cNvPr>
          <p:cNvSpPr txBox="1"/>
          <p:nvPr/>
        </p:nvSpPr>
        <p:spPr>
          <a:xfrm>
            <a:off x="401445" y="6200079"/>
            <a:ext cx="7895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1600" b="1" dirty="0">
                <a:solidFill>
                  <a:prstClr val="white"/>
                </a:solidFill>
                <a:latin typeface="Calibri"/>
              </a:rPr>
              <a:t>WP7: Dissemination, impact and training</a:t>
            </a:r>
          </a:p>
        </p:txBody>
      </p:sp>
    </p:spTree>
    <p:extLst>
      <p:ext uri="{BB962C8B-B14F-4D97-AF65-F5344CB8AC3E}">
        <p14:creationId xmlns:p14="http://schemas.microsoft.com/office/powerpoint/2010/main" val="152314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75C802-BF11-D8DA-1FC0-5DED467EA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logo of a company&#10;&#10;AI-generated content may be incorrect.">
            <a:extLst>
              <a:ext uri="{FF2B5EF4-FFF2-40B4-BE49-F238E27FC236}">
                <a16:creationId xmlns:a16="http://schemas.microsoft.com/office/drawing/2014/main" id="{0C20B6A6-CE69-3B93-0231-B1EAB5218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0541" y="-1"/>
            <a:ext cx="2241460" cy="1994127"/>
          </a:xfrm>
          <a:prstGeom prst="rect">
            <a:avLst/>
          </a:prstGeom>
        </p:spPr>
      </p:pic>
      <p:pic>
        <p:nvPicPr>
          <p:cNvPr id="3" name="Google Shape;652;p80" title="EN_FundedbytheEU_RGB_POS.png">
            <a:extLst>
              <a:ext uri="{FF2B5EF4-FFF2-40B4-BE49-F238E27FC236}">
                <a16:creationId xmlns:a16="http://schemas.microsoft.com/office/drawing/2014/main" id="{305EB462-D8A0-3DD5-077A-47BB866DF2A3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34126" y="6102781"/>
            <a:ext cx="3391945" cy="755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657;p80">
            <a:extLst>
              <a:ext uri="{FF2B5EF4-FFF2-40B4-BE49-F238E27FC236}">
                <a16:creationId xmlns:a16="http://schemas.microsoft.com/office/drawing/2014/main" id="{21ABD3A8-6CAC-FBB9-737E-E192F45961B9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72" y="-1"/>
            <a:ext cx="2884419" cy="1274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659;p80">
            <a:extLst>
              <a:ext uri="{FF2B5EF4-FFF2-40B4-BE49-F238E27FC236}">
                <a16:creationId xmlns:a16="http://schemas.microsoft.com/office/drawing/2014/main" id="{28D0544F-1C50-9131-6CC4-CE0FC3A48B2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4630" y="3490321"/>
            <a:ext cx="2146300" cy="62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660;p80">
            <a:extLst>
              <a:ext uri="{FF2B5EF4-FFF2-40B4-BE49-F238E27FC236}">
                <a16:creationId xmlns:a16="http://schemas.microsoft.com/office/drawing/2014/main" id="{2CD0661E-4C7A-4153-EA54-287E09532DE2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70719" y="2069939"/>
            <a:ext cx="1950757" cy="1569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661;p80">
            <a:extLst>
              <a:ext uri="{FF2B5EF4-FFF2-40B4-BE49-F238E27FC236}">
                <a16:creationId xmlns:a16="http://schemas.microsoft.com/office/drawing/2014/main" id="{310C62BE-5C6A-E8B7-E8FD-A2CD698B9E2D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513321" y="385674"/>
            <a:ext cx="3049711" cy="970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662;p80">
            <a:extLst>
              <a:ext uri="{FF2B5EF4-FFF2-40B4-BE49-F238E27FC236}">
                <a16:creationId xmlns:a16="http://schemas.microsoft.com/office/drawing/2014/main" id="{173DA53A-83CA-8799-BEE6-C219A45A50C3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039387" y="230063"/>
            <a:ext cx="2590613" cy="130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663;p80">
            <a:extLst>
              <a:ext uri="{FF2B5EF4-FFF2-40B4-BE49-F238E27FC236}">
                <a16:creationId xmlns:a16="http://schemas.microsoft.com/office/drawing/2014/main" id="{30BECE2B-CC8F-5C9E-7EAF-A301E91041EA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152615" y="1415409"/>
            <a:ext cx="2241461" cy="14915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664;p80">
            <a:extLst>
              <a:ext uri="{FF2B5EF4-FFF2-40B4-BE49-F238E27FC236}">
                <a16:creationId xmlns:a16="http://schemas.microsoft.com/office/drawing/2014/main" id="{7D2A28FC-FB90-3F79-C2AC-387B24BEAF66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-1" y="5994394"/>
            <a:ext cx="3600495" cy="95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665;p80">
            <a:extLst>
              <a:ext uri="{FF2B5EF4-FFF2-40B4-BE49-F238E27FC236}">
                <a16:creationId xmlns:a16="http://schemas.microsoft.com/office/drawing/2014/main" id="{F107F66D-8A98-12D0-D164-D27AF920AF73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9635456" y="2176682"/>
            <a:ext cx="2590613" cy="925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666;p80">
            <a:extLst>
              <a:ext uri="{FF2B5EF4-FFF2-40B4-BE49-F238E27FC236}">
                <a16:creationId xmlns:a16="http://schemas.microsoft.com/office/drawing/2014/main" id="{C4DDF9AA-029A-A28F-C5AA-5944CAEC3C3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563031" y="5847245"/>
            <a:ext cx="1771663" cy="101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667;p80">
            <a:extLst>
              <a:ext uri="{FF2B5EF4-FFF2-40B4-BE49-F238E27FC236}">
                <a16:creationId xmlns:a16="http://schemas.microsoft.com/office/drawing/2014/main" id="{773D4FD4-BC0F-2A1D-6A17-7F772F88A129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06230" y="4635208"/>
            <a:ext cx="894793" cy="840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668;p80">
            <a:extLst>
              <a:ext uri="{FF2B5EF4-FFF2-40B4-BE49-F238E27FC236}">
                <a16:creationId xmlns:a16="http://schemas.microsoft.com/office/drawing/2014/main" id="{CD11D9FB-F4F9-BD53-5D0F-45FAFE17FA18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9285401" y="3242993"/>
            <a:ext cx="2906599" cy="187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669;p80">
            <a:extLst>
              <a:ext uri="{FF2B5EF4-FFF2-40B4-BE49-F238E27FC236}">
                <a16:creationId xmlns:a16="http://schemas.microsoft.com/office/drawing/2014/main" id="{2291E6BB-7084-64B1-8956-A828961FDA71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4221369" y="6208074"/>
            <a:ext cx="1971924" cy="613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670;p80">
            <a:extLst>
              <a:ext uri="{FF2B5EF4-FFF2-40B4-BE49-F238E27FC236}">
                <a16:creationId xmlns:a16="http://schemas.microsoft.com/office/drawing/2014/main" id="{592E765F-4482-5E8A-853D-436892397F10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6441396" y="3037084"/>
            <a:ext cx="2564765" cy="654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671;p80">
            <a:extLst>
              <a:ext uri="{FF2B5EF4-FFF2-40B4-BE49-F238E27FC236}">
                <a16:creationId xmlns:a16="http://schemas.microsoft.com/office/drawing/2014/main" id="{44319AEA-1ACB-7682-D70F-39608C343A2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691325" y="4841910"/>
            <a:ext cx="1010759" cy="1010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672;p80">
            <a:extLst>
              <a:ext uri="{FF2B5EF4-FFF2-40B4-BE49-F238E27FC236}">
                <a16:creationId xmlns:a16="http://schemas.microsoft.com/office/drawing/2014/main" id="{783A04A5-6BF4-49EE-ADB7-F466679E537E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10728615" y="4776041"/>
            <a:ext cx="1299596" cy="107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673;p80">
            <a:extLst>
              <a:ext uri="{FF2B5EF4-FFF2-40B4-BE49-F238E27FC236}">
                <a16:creationId xmlns:a16="http://schemas.microsoft.com/office/drawing/2014/main" id="{E3EAA613-B936-260D-4D7D-DA23E8CD3F88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2698115" y="4057289"/>
            <a:ext cx="1771664" cy="46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674;p80">
            <a:extLst>
              <a:ext uri="{FF2B5EF4-FFF2-40B4-BE49-F238E27FC236}">
                <a16:creationId xmlns:a16="http://schemas.microsoft.com/office/drawing/2014/main" id="{6C986823-4607-BB9A-C031-6C4DC59F9451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4655191" y="3645719"/>
            <a:ext cx="1971931" cy="131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675;p80">
            <a:extLst>
              <a:ext uri="{FF2B5EF4-FFF2-40B4-BE49-F238E27FC236}">
                <a16:creationId xmlns:a16="http://schemas.microsoft.com/office/drawing/2014/main" id="{F388BBBB-207C-E0F3-BFEC-9EA67ECB96C6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389933" y="2081257"/>
            <a:ext cx="2222183" cy="758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676;p80">
            <a:extLst>
              <a:ext uri="{FF2B5EF4-FFF2-40B4-BE49-F238E27FC236}">
                <a16:creationId xmlns:a16="http://schemas.microsoft.com/office/drawing/2014/main" id="{F1E7D884-866E-BCFD-32BF-3B62B791B771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418699" y="5189421"/>
            <a:ext cx="2208423" cy="617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677;p80">
            <a:extLst>
              <a:ext uri="{FF2B5EF4-FFF2-40B4-BE49-F238E27FC236}">
                <a16:creationId xmlns:a16="http://schemas.microsoft.com/office/drawing/2014/main" id="{70E7C3FA-6B3D-7FF5-E55A-AD1CD3B41E2E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7274083" y="4086205"/>
            <a:ext cx="2152116" cy="755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6129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EC4D8-AE7A-291E-B158-CA5952ED6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94F7CE-2237-25D7-74DE-4A0E5385B3B5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975361"/>
            <a:ext cx="9830179" cy="5647006"/>
          </a:xfrm>
        </p:spPr>
        <p:txBody>
          <a:bodyPr>
            <a:normAutofit/>
          </a:bodyPr>
          <a:lstStyle/>
          <a:p>
            <a:r>
              <a:rPr lang="en-GB" b="1" dirty="0"/>
              <a:t>FRAMEWORKS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CDIF4EOSC: develop CDIF4EOSC as a FAIR-by-design approach to FAIR digital objects and FAIR integration.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CDIF4EOSC Playbook: a comprehensive and actionable playbook for FAIR integration in EOSC and beyond.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Data Quality Assessment: a comprehensive approach to data quality assessment and communication of data quality in metadata. </a:t>
            </a:r>
          </a:p>
          <a:p>
            <a:r>
              <a:rPr lang="en-GB" b="1" dirty="0"/>
              <a:t>SERVICES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FAIR-AI Tools and Services: in support of FAIR integration, for </a:t>
            </a:r>
            <a:r>
              <a:rPr lang="en-GB" dirty="0" err="1"/>
              <a:t>FAIRification</a:t>
            </a:r>
            <a:r>
              <a:rPr lang="en-GB" dirty="0"/>
              <a:t> at scale.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EOSC Deployment: implement the CDIF4EOSC Playbook, tools and services with EOSC Nodes, Federation and Common European Data Spaces.</a:t>
            </a:r>
          </a:p>
          <a:p>
            <a:r>
              <a:rPr lang="en-GB" b="1" dirty="0"/>
              <a:t>SOLUTIONS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Solutions: Evaluating and demonstrating the benefits of CDIF4EOSC Playbook, tools and services to maximise impact.</a:t>
            </a:r>
          </a:p>
          <a:p>
            <a:pPr marL="285750" indent="-285750">
              <a:buFont typeface="Wingdings" pitchFamily="2" charset="2"/>
              <a:buChar char="§"/>
            </a:pPr>
            <a:endParaRPr lang="en-GB" dirty="0"/>
          </a:p>
          <a:p>
            <a:pPr marL="285750" indent="-285750">
              <a:buFont typeface="Wingdings" pitchFamily="2" charset="2"/>
              <a:buChar char="§"/>
            </a:pPr>
            <a:endParaRPr lang="en-GB" dirty="0"/>
          </a:p>
          <a:p>
            <a:pPr marL="285750" indent="-285750">
              <a:buFont typeface="Wingdings" pitchFamily="2" charset="2"/>
              <a:buChar char="§"/>
            </a:pPr>
            <a:endParaRPr lang="en-GB" dirty="0"/>
          </a:p>
          <a:p>
            <a:pPr marL="285750" indent="-285750">
              <a:buFont typeface="Wingdings" pitchFamily="2" charset="2"/>
              <a:buChar char="§"/>
            </a:pPr>
            <a:endParaRPr lang="en-GB" dirty="0"/>
          </a:p>
          <a:p>
            <a:pPr marL="285750" indent="-285750">
              <a:buFont typeface="Wingdings" pitchFamily="2" charset="2"/>
              <a:buChar char="§"/>
            </a:pPr>
            <a:endParaRPr lang="en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F4856E-1243-E26A-A6BC-828305FB8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/>
              <a:t>Project objectives and contributions to EOSC</a:t>
            </a:r>
            <a:endParaRPr lang="en-BE" sz="27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9D9332-1197-23DC-B8AE-4A8FE32F1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7280" y="5425440"/>
            <a:ext cx="4744720" cy="143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886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954E5D-59CB-33A0-BD70-20080F2ACD4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975361"/>
            <a:ext cx="9830179" cy="5647006"/>
          </a:xfrm>
        </p:spPr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GB" b="1" dirty="0"/>
              <a:t>CDIF4EOSC </a:t>
            </a:r>
            <a:r>
              <a:rPr lang="en-BE" b="1"/>
              <a:t>will extend the CDIF recommendations, adding profiles and guidelines, and use case based examples, to form a comprehensive and actionable playbook for FAIR Integration in the European Open Science Cloud (EOSC) and beyond.</a:t>
            </a:r>
            <a:r>
              <a:rPr lang="en-GB" b="1" dirty="0"/>
              <a:t>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The project will work with three Use Cases (ocean sciences, climate adaptation and safe-and-sustainable by design materials development), to develop a suite of AI-assisted </a:t>
            </a:r>
            <a:r>
              <a:rPr lang="en-GB" dirty="0" err="1"/>
              <a:t>FAIRification</a:t>
            </a:r>
            <a:r>
              <a:rPr lang="en-GB" dirty="0"/>
              <a:t> tools and services, adapted to their requirements and to the needs of cross-domain research in EOSC.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Will implement CDIF with partner RIs and emergent EOSC Nodes (</a:t>
            </a:r>
            <a:r>
              <a:rPr lang="en-GB" dirty="0" err="1"/>
              <a:t>DataTerra</a:t>
            </a:r>
            <a:r>
              <a:rPr lang="en-GB" dirty="0"/>
              <a:t>, EGI, IOPAN/Polish Node, ocean science Ris, social science RIs), and in collaboration with other RIs and EOSC Nodes. Integration with EOSC Federation and Common European Data Spaces.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dirty="0"/>
              <a:t>Implementation guide, governance and sustainability plan for CDIF4EOSC Playbook, to ensure embedding in the heart of EOSC and European RI landscape.</a:t>
            </a:r>
          </a:p>
          <a:p>
            <a:pPr marL="285750" indent="-285750">
              <a:buFont typeface="Wingdings" pitchFamily="2" charset="2"/>
              <a:buChar char="§"/>
            </a:pPr>
            <a:endParaRPr lang="en-GB" dirty="0"/>
          </a:p>
          <a:p>
            <a:pPr marL="285750" indent="-285750">
              <a:buFont typeface="Wingdings" pitchFamily="2" charset="2"/>
              <a:buChar char="§"/>
            </a:pPr>
            <a:endParaRPr lang="en-GB" dirty="0"/>
          </a:p>
          <a:p>
            <a:pPr marL="285750" indent="-285750">
              <a:buFont typeface="Wingdings" pitchFamily="2" charset="2"/>
              <a:buChar char="§"/>
            </a:pPr>
            <a:endParaRPr lang="en-GB" dirty="0"/>
          </a:p>
          <a:p>
            <a:pPr marL="285750" indent="-285750">
              <a:buFont typeface="Wingdings" pitchFamily="2" charset="2"/>
              <a:buChar char="§"/>
            </a:pPr>
            <a:endParaRPr lang="en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92EFF1-3C79-7F03-889A-DF575EA50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/>
              <a:t>Project objectives and contributions to EOSC</a:t>
            </a:r>
            <a:endParaRPr lang="en-BE" sz="2700" dirty="0"/>
          </a:p>
        </p:txBody>
      </p:sp>
    </p:spTree>
    <p:extLst>
      <p:ext uri="{BB962C8B-B14F-4D97-AF65-F5344CB8AC3E}">
        <p14:creationId xmlns:p14="http://schemas.microsoft.com/office/powerpoint/2010/main" val="1094113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FF7BA-6656-D99C-A37C-A9E83049B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111A27D-C3C4-59B5-4EA0-708DC55322A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975361"/>
            <a:ext cx="9830179" cy="4977564"/>
          </a:xfrm>
        </p:spPr>
        <p:txBody>
          <a:bodyPr>
            <a:no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GB" sz="1400" dirty="0"/>
              <a:t>CDIF provides a practical and developer-friendly guide to implementing the FAIR principles, using existing domain neutral standards, in a way that enhances Interoperability and Reusability and conforms to current good web and data practices.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1400" dirty="0"/>
              <a:t>CDIF v.1.1 was released on 2 June 2026 to provide a baseline on which the CDIF4EOSC project will build: </a:t>
            </a:r>
            <a:r>
              <a:rPr lang="en-GB" sz="1400" dirty="0">
                <a:hlinkClick r:id="rId2"/>
              </a:rPr>
              <a:t>https://cdif.codata.org</a:t>
            </a:r>
            <a:r>
              <a:rPr lang="en-GB" sz="1400" dirty="0"/>
              <a:t>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1400" dirty="0"/>
              <a:t>CDIF adds essential detail to the EOSC Interoperability Framework and aligns with the recommendations of the EOSC Semantic Interoperability Task Force.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1400" dirty="0"/>
              <a:t>CDIF is not a new standard.</a:t>
            </a:r>
          </a:p>
          <a:p>
            <a:pPr marL="971550" lvl="1" indent="-285750">
              <a:buFont typeface="Wingdings" pitchFamily="2" charset="2"/>
              <a:buChar char="Ø"/>
            </a:pPr>
            <a:r>
              <a:rPr lang="en-GB" sz="1400" dirty="0"/>
              <a:t>CDIF is a framework that recommends and provides practical guidance for the use of existing, domain neutral standards to achieve functional requirements in support of FAIR.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1400" dirty="0"/>
              <a:t>CDIF is modular.</a:t>
            </a:r>
          </a:p>
          <a:p>
            <a:pPr marL="971550" lvl="1" indent="-285750">
              <a:buFont typeface="Wingdings" pitchFamily="2" charset="2"/>
              <a:buChar char="Ø"/>
            </a:pPr>
            <a:r>
              <a:rPr lang="en-GB" sz="1400" dirty="0"/>
              <a:t>Adopters can, of course, choose among the profiles according to requirements.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1400" dirty="0"/>
              <a:t>CDIF can work as a lingua franca, or an interoperability layer.</a:t>
            </a:r>
          </a:p>
          <a:p>
            <a:pPr marL="971550" lvl="1" indent="-285750">
              <a:buFont typeface="Wingdings" pitchFamily="2" charset="2"/>
              <a:buChar char="Ø"/>
            </a:pPr>
            <a:r>
              <a:rPr lang="en-GB" sz="1400" dirty="0"/>
              <a:t>Work in CDIF4XAS and Climate-Adapt4EOSC shows that we can map existing standards to CDIF and use CDIF as an interoperability layer to facilitate data combination and more efficient tools development.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sz="1400" dirty="0"/>
              <a:t>CDIF articulates a good practice approach.</a:t>
            </a:r>
          </a:p>
          <a:p>
            <a:pPr marL="971550" lvl="1" indent="-285750">
              <a:buFont typeface="Wingdings" pitchFamily="2" charset="2"/>
              <a:buChar char="Ø"/>
            </a:pPr>
            <a:r>
              <a:rPr lang="en-GB" sz="1400" dirty="0"/>
              <a:t>The CDIF approach corresponds to good practice viewed in many contexts. The articulation of a content model, JSON-LD serialization and validation methods helps with interoperability and FAIR implementation.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47541B4-851C-AB07-42EB-95370A24D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/>
              <a:t>Key messages about CDIF</a:t>
            </a:r>
            <a:endParaRPr lang="en-BE" sz="27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0273F2-495F-F809-75EC-7A5A7BFC0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1"/>
            <a:ext cx="3048000" cy="92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0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1CEFE-39A9-6670-B3D7-FFF598572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43920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Overview of CDIF Profiles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70B62DD-E758-9131-D5E4-8394C744AD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34533"/>
            <a:ext cx="10735264" cy="6038587"/>
          </a:xfrm>
          <a:prstGeom prst="rect">
            <a:avLst/>
          </a:prstGeom>
        </p:spPr>
      </p:pic>
      <p:pic>
        <p:nvPicPr>
          <p:cNvPr id="3" name="Picture 2" descr="A logo with blue letters&#10;&#10;AI-generated content may be incorrect.">
            <a:extLst>
              <a:ext uri="{FF2B5EF4-FFF2-40B4-BE49-F238E27FC236}">
                <a16:creationId xmlns:a16="http://schemas.microsoft.com/office/drawing/2014/main" id="{2437BB73-B4C3-8F83-5EFD-8C4C273DC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1035" y="-633"/>
            <a:ext cx="3310965" cy="102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493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05084-7CAC-D34F-A0CF-EE199F410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99A8B4-D6D0-25CC-AE65-36584C034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397" y="-247923"/>
            <a:ext cx="11549153" cy="757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429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09EDAE-0344-56DE-11EC-6C5A6FDDCB2B}"/>
              </a:ext>
            </a:extLst>
          </p:cNvPr>
          <p:cNvSpPr>
            <a:spLocks noGrp="1"/>
          </p:cNvSpPr>
          <p:nvPr>
            <p:ph sz="half" idx="15"/>
          </p:nvPr>
        </p:nvSpPr>
        <p:spPr/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CDIF4EOSC will collaborate closely with our sister project in the FAIR Integration strand, </a:t>
            </a:r>
            <a:r>
              <a:rPr lang="en-GB" b="1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RAISE Connect.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dirty="0">
                <a:solidFill>
                  <a:srgbClr val="000000"/>
                </a:solidFill>
              </a:rPr>
              <a:t>CDIF4EOSC will collaborate with the </a:t>
            </a:r>
            <a:r>
              <a:rPr lang="en-GB" b="1" dirty="0">
                <a:solidFill>
                  <a:srgbClr val="000000"/>
                </a:solidFill>
              </a:rPr>
              <a:t>AI4Social+</a:t>
            </a:r>
            <a:r>
              <a:rPr lang="en-GB" dirty="0">
                <a:solidFill>
                  <a:srgbClr val="000000"/>
                </a:solidFill>
              </a:rPr>
              <a:t> project and monitor the AI Framework and AI tools and services being developed in that project.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CDIF</a:t>
            </a:r>
            <a:r>
              <a:rPr lang="en-GB" dirty="0">
                <a:solidFill>
                  <a:srgbClr val="000000"/>
                </a:solidFill>
              </a:rPr>
              <a:t>4EOSC will build on technical work in the </a:t>
            </a:r>
            <a:r>
              <a:rPr lang="en-GB" b="1" dirty="0">
                <a:solidFill>
                  <a:srgbClr val="000000"/>
                </a:solidFill>
              </a:rPr>
              <a:t>Climate-Adapt4EOSC</a:t>
            </a:r>
            <a:r>
              <a:rPr lang="en-GB" dirty="0">
                <a:solidFill>
                  <a:srgbClr val="000000"/>
                </a:solidFill>
              </a:rPr>
              <a:t> project, which is already piloting CDIF and related standards, tools and services.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CDIF4EOSC will monitor developments in the </a:t>
            </a:r>
            <a:r>
              <a:rPr lang="en-GB" b="1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EOSC </a:t>
            </a:r>
            <a:r>
              <a:rPr lang="en-GB" b="1" dirty="0">
                <a:solidFill>
                  <a:srgbClr val="000000"/>
                </a:solidFill>
              </a:rPr>
              <a:t>Federation, EOSC Nodes and Common European Data Spaces </a:t>
            </a:r>
            <a:r>
              <a:rPr lang="en-GB" dirty="0">
                <a:solidFill>
                  <a:srgbClr val="000000"/>
                </a:solidFill>
              </a:rPr>
              <a:t>to ensure alignment and maximise the potential for seamless integration and adoption of CDIF, and CDIF tools and services, by EOSC Nodes and other Research Infrastructures.</a:t>
            </a:r>
            <a:endParaRPr lang="en-GB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endParaRPr lang="en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BB88A6-0636-22B7-7E9D-E6798F3CF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BE" dirty="0"/>
              <a:t>Collaborations</a:t>
            </a:r>
            <a:r>
              <a:rPr lang="en-IE" dirty="0"/>
              <a:t> and dependencies</a:t>
            </a:r>
            <a:endParaRPr lang="en-B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91D436-35B0-5074-DA22-96E732DF95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CDIF4EOSC</a:t>
            </a:r>
            <a:endParaRPr lang="en-BE" dirty="0"/>
          </a:p>
          <a:p>
            <a:endParaRPr lang="en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D4EC9C-8392-B45A-BFE0-41542DAA0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03473"/>
            <a:ext cx="8460740" cy="255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264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336B37F-AD4E-562F-97A6-B396EB8A4B89}"/>
              </a:ext>
            </a:extLst>
          </p:cNvPr>
          <p:cNvSpPr>
            <a:spLocks noGrp="1"/>
          </p:cNvSpPr>
          <p:nvPr>
            <p:ph sz="half" idx="1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1600" b="1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Vision and outcomes (project will have an outcome owner for each of these)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Improved </a:t>
            </a:r>
            <a:r>
              <a:rPr lang="en-GB" sz="1600" b="0" i="0" u="none" strike="noStrike" dirty="0" err="1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FAIRness</a:t>
            </a: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(through implementation of CDIF4EOSC profiles and tools). 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Wider uptake (by national and European RIs, EOSC nodes). 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Operationalisation of FAIR Digital Objects through entire research lifecycle (through CDIF4EOSC sustainable services).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Enhanced and mainstreamed specifications (FAIR-by-design through CDIF4EOSC)</a:t>
            </a:r>
          </a:p>
          <a:p>
            <a:r>
              <a:rPr lang="en-GB" sz="1600" b="1" dirty="0">
                <a:solidFill>
                  <a:srgbClr val="000000"/>
                </a:solidFill>
              </a:rPr>
              <a:t>Challenges</a:t>
            </a:r>
            <a:endParaRPr lang="en-GB" sz="1600" b="1" i="0" u="none" strike="noStrike" dirty="0">
              <a:solidFill>
                <a:srgbClr val="000000"/>
              </a:solidFill>
              <a:effectLst/>
              <a:latin typeface="Roboto" panose="02000000000000000000" pitchFamily="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Communicating what CDIF is, and what it is not.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Articulating and communicating the benefits of CDIF.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>
                <a:solidFill>
                  <a:srgbClr val="000000"/>
                </a:solidFill>
              </a:rPr>
              <a:t>Ensuring implementation is as easy as possible.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Maximising implementation among RIs and EOSC Nodes, specifically for management of sensitive data (Access), catalogue (Discovery) and inter-disciplinary use cases.</a:t>
            </a:r>
          </a:p>
          <a:p>
            <a:endParaRPr lang="en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04654E-AF1A-310F-C257-7D83602D5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Your vision</a:t>
            </a:r>
            <a:endParaRPr lang="en-B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D46473-65E1-5C70-8D40-40E69E33E1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CDIF4EOSC</a:t>
            </a:r>
            <a:endParaRPr lang="en-B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E32F01-6B7B-0FB0-2AD3-0FF95D47AB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9136" y="0"/>
            <a:ext cx="4172864" cy="125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3306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B91C56FE-5A9B-C24A-AFFA-133FB1C68414}" vid="{5FCD33CA-DC53-7B43-958E-3CD65528C4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EOSC-167323429-153738</_dlc_DocId>
    <_dlc_DocIdUrl xmlns="f0f4a6ae-13a5-4397-80f3-aea8e9f411f0">
      <Url>https://europeanopensciencecloud.sharepoint.com/sites/Data/_layouts/15/DocIdRedir.aspx?ID=EOSC-167323429-153738</Url>
      <Description>EOSC-167323429-153738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C43946C-2F83-42B0-9676-1630B68D62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17801E-0159-4BAD-A9A7-3AEFEFA8B9EF}"/>
</file>

<file path=customXml/itemProps3.xml><?xml version="1.0" encoding="utf-8"?>
<ds:datastoreItem xmlns:ds="http://schemas.openxmlformats.org/officeDocument/2006/customXml" ds:itemID="{ECBBEC31-C3BC-46EE-8416-46FB6E223D0D}">
  <ds:schemaRefs>
    <ds:schemaRef ds:uri="http://schemas.microsoft.com/office/infopath/2007/PartnerControls"/>
    <ds:schemaRef ds:uri="http://purl.org/dc/elements/1.1/"/>
    <ds:schemaRef ds:uri="http://purl.org/dc/terms/"/>
    <ds:schemaRef ds:uri="3e74049f-b8a9-4e32-b231-e16b3efc928a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40B3B983-FCDC-4DFB-892C-BA153244EB25}"/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4179</TotalTime>
  <Words>999</Words>
  <Application>Microsoft Macintosh PowerPoint</Application>
  <PresentationFormat>Widescreen</PresentationFormat>
  <Paragraphs>75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Aptos</vt:lpstr>
      <vt:lpstr>Aptos Display</vt:lpstr>
      <vt:lpstr>Arial</vt:lpstr>
      <vt:lpstr>Calibri</vt:lpstr>
      <vt:lpstr>Roboto</vt:lpstr>
      <vt:lpstr>Roboto Light</vt:lpstr>
      <vt:lpstr>Wingdings</vt:lpstr>
      <vt:lpstr>Kantoorthema</vt:lpstr>
      <vt:lpstr>Office Theme</vt:lpstr>
      <vt:lpstr>1_Office Theme</vt:lpstr>
      <vt:lpstr>CDIF4EOSC</vt:lpstr>
      <vt:lpstr>PowerPoint Presentation</vt:lpstr>
      <vt:lpstr>Project objectives and contributions to EOSC</vt:lpstr>
      <vt:lpstr>Project objectives and contributions to EOSC</vt:lpstr>
      <vt:lpstr>Key messages about CDIF</vt:lpstr>
      <vt:lpstr>Overview of CDIF Profiles</vt:lpstr>
      <vt:lpstr>PowerPoint Presentation</vt:lpstr>
      <vt:lpstr>Collaborations and dependencies</vt:lpstr>
      <vt:lpstr>Your vision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Ute Gusenheimer</dc:creator>
  <cp:lastModifiedBy>Simon Hodson</cp:lastModifiedBy>
  <cp:revision>18</cp:revision>
  <dcterms:created xsi:type="dcterms:W3CDTF">2023-06-05T12:30:30Z</dcterms:created>
  <dcterms:modified xsi:type="dcterms:W3CDTF">2026-07-09T08:55:17Z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2023-06-09T10:04:54Z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26090116-f8b9-4873-bd6a-93203bebac80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0x01010011BA2657F33C78458957214F412992C5</vt:lpwstr>
  </property>
  <property fmtid="{D5CDD505-2E9C-101B-9397-08002B2CF9AE}" pid="10" name="Order">
    <vt:r8>1255600</vt:r8>
  </property>
  <property fmtid="{D5CDD505-2E9C-101B-9397-08002B2CF9AE}" pid="11" name="_dlc_DocIdItemGuid">
    <vt:lpwstr>f7822751-712c-4839-bf56-42a0a6a2e759</vt:lpwstr>
  </property>
</Properties>
</file>