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3.xml" ContentType="application/vnd.openxmlformats-officedocument.presentationml.slideLayout+xml"/>
  <Override PartName="/ppt/notesSlides/notesSlide5.xml" ContentType="application/vnd.openxmlformats-officedocument.presentationml.notes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2.xml" ContentType="application/vnd.openxmlformats-officedocument.customXmlProperties+xml"/>
  <Override PartName="/customXml/itemProps1.xml" ContentType="application/vnd.openxmlformats-officedocument.customXml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57" r:id="rId5"/>
    <p:sldId id="264" r:id="rId6"/>
    <p:sldId id="263" r:id="rId7"/>
    <p:sldId id="261" r:id="rId8"/>
    <p:sldId id="262" r:id="rId9"/>
    <p:sldId id="265"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6DB5"/>
    <a:srgbClr val="EC619F"/>
    <a:srgbClr val="0086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45"/>
    <p:restoredTop sz="79974"/>
  </p:normalViewPr>
  <p:slideViewPr>
    <p:cSldViewPr snapToGrid="0" snapToObjects="1">
      <p:cViewPr varScale="1">
        <p:scale>
          <a:sx n="52" d="100"/>
          <a:sy n="52" d="100"/>
        </p:scale>
        <p:origin x="1328"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ustomXml" Target="../customXml/item4.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23BD50-DF1B-D14C-AFDA-9B3167AD3A48}" type="datetimeFigureOut">
              <a:rPr lang="nl-NL" smtClean="0"/>
              <a:t>8-7-2026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425721-C4BE-9640-9AC3-0C6434FE0F76}" type="slidenum">
              <a:rPr lang="nl-NL" smtClean="0"/>
              <a:t>‹#›</a:t>
            </a:fld>
            <a:endParaRPr lang="nl-NL"/>
          </a:p>
        </p:txBody>
      </p:sp>
    </p:spTree>
    <p:extLst>
      <p:ext uri="{BB962C8B-B14F-4D97-AF65-F5344CB8AC3E}">
        <p14:creationId xmlns:p14="http://schemas.microsoft.com/office/powerpoint/2010/main" val="3830389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Introduce STARDAST in one sentence: it is the project that professionalises and recognises the people who put FAIR and Open Science into daily practice. Note that it is the single project funded under its call, which positions it as EOSC's dedicated instrument for the data stewardship workforce.</a:t>
            </a:r>
          </a:p>
        </p:txBody>
      </p:sp>
      <p:sp>
        <p:nvSpPr>
          <p:cNvPr id="4" name="Slide Number Placeholder 3"/>
          <p:cNvSpPr>
            <a:spLocks noGrp="1"/>
          </p:cNvSpPr>
          <p:nvPr>
            <p:ph type="sldNum" sz="quarter" idx="5"/>
          </p:nvPr>
        </p:nvSpPr>
        <p:spPr/>
        <p:txBody>
          <a:bodyPr/>
          <a:lstStyle/>
          <a:p>
            <a:fld id="{7E425721-C4BE-9640-9AC3-0C6434FE0F76}" type="slidenum">
              <a:rPr lang="nl-NL" smtClean="0"/>
              <a:t>1</a:t>
            </a:fld>
            <a:endParaRPr lang="nl-NL"/>
          </a:p>
        </p:txBody>
      </p:sp>
    </p:spTree>
    <p:extLst>
      <p:ext uri="{BB962C8B-B14F-4D97-AF65-F5344CB8AC3E}">
        <p14:creationId xmlns:p14="http://schemas.microsoft.com/office/powerpoint/2010/main" val="333300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Lead with the argument rather than the list: data stewards translate FAIR and Open Science principles into daily practice, yet the role is rarely recognised as such. STARDAST's contribution to EOSC is therefore the workforce and recognition layer on which the technical layers depend. If the session leans towards tools and infrastructure, answer that framing implicitly: present the people who make those tools and services work in practice, and the registries and pilots as the point where the workforce meets the infrastructure.</a:t>
            </a:r>
          </a:p>
        </p:txBody>
      </p:sp>
      <p:sp>
        <p:nvSpPr>
          <p:cNvPr id="4" name="Slide Number Placeholder 3"/>
          <p:cNvSpPr>
            <a:spLocks noGrp="1"/>
          </p:cNvSpPr>
          <p:nvPr>
            <p:ph type="sldNum" sz="quarter" idx="5"/>
          </p:nvPr>
        </p:nvSpPr>
        <p:spPr/>
        <p:txBody>
          <a:bodyPr/>
          <a:lstStyle/>
          <a:p>
            <a:fld id="{7E425721-C4BE-9640-9AC3-0C6434FE0F76}" type="slidenum">
              <a:rPr lang="nl-NL" smtClean="0"/>
              <a:t>3</a:t>
            </a:fld>
            <a:endParaRPr lang="nl-NL"/>
          </a:p>
        </p:txBody>
      </p:sp>
    </p:spTree>
    <p:extLst>
      <p:ext uri="{BB962C8B-B14F-4D97-AF65-F5344CB8AC3E}">
        <p14:creationId xmlns:p14="http://schemas.microsoft.com/office/powerpoint/2010/main" val="267479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Emphasise complementarity rather than overlap. STARDAST's dependency line runs through Skills4EOSC and FAIR-IMPACT, whose outputs it operationalises in real institutional settings. Close the slide with an open invitation: other projects and initiatives are welcome to connect with STARDAST on the people and recognition dimension, which cuts across every technical work stream in the room.</a:t>
            </a:r>
          </a:p>
          <a:p>
            <a:endParaRPr lang="en-DE" dirty="0"/>
          </a:p>
          <a:p>
            <a:pPr marL="0" marR="0" lvl="0" indent="0" algn="l" defTabSz="914400" rtl="0" eaLnBrk="1" fontAlgn="auto" latinLnBrk="0" hangingPunct="1">
              <a:lnSpc>
                <a:spcPct val="100000"/>
              </a:lnSpc>
              <a:spcBef>
                <a:spcPts val="0"/>
              </a:spcBef>
              <a:spcAft>
                <a:spcPts val="0"/>
              </a:spcAft>
              <a:buClrTx/>
              <a:buSzTx/>
              <a:buFontTx/>
              <a:buNone/>
              <a:tabLst/>
              <a:defRPr/>
            </a:pPr>
            <a:r>
              <a:rPr lang="en-DE" dirty="0"/>
              <a:t>INFRA-EOSC-02: </a:t>
            </a:r>
            <a:r>
              <a:rPr lang="en-DE" sz="1200" b="1" i="0" u="none" strike="noStrike" kern="1200" dirty="0">
                <a:solidFill>
                  <a:schemeClr val="tx1"/>
                </a:solidFill>
                <a:effectLst/>
                <a:latin typeface="+mn-lt"/>
                <a:ea typeface="+mn-ea"/>
                <a:cs typeface="+mn-cs"/>
              </a:rPr>
              <a:t>FAIR Integration for Enhanced Research Data in the EOSC ecosystem and beyond</a:t>
            </a:r>
          </a:p>
          <a:p>
            <a:r>
              <a:rPr lang="en-DE"/>
              <a:t> </a:t>
            </a:r>
            <a:endParaRPr lang="en-DE" dirty="0"/>
          </a:p>
        </p:txBody>
      </p:sp>
      <p:sp>
        <p:nvSpPr>
          <p:cNvPr id="4" name="Slide Number Placeholder 3"/>
          <p:cNvSpPr>
            <a:spLocks noGrp="1"/>
          </p:cNvSpPr>
          <p:nvPr>
            <p:ph type="sldNum" sz="quarter" idx="5"/>
          </p:nvPr>
        </p:nvSpPr>
        <p:spPr/>
        <p:txBody>
          <a:bodyPr/>
          <a:lstStyle/>
          <a:p>
            <a:fld id="{7E425721-C4BE-9640-9AC3-0C6434FE0F76}" type="slidenum">
              <a:rPr lang="nl-NL" smtClean="0"/>
              <a:t>4</a:t>
            </a:fld>
            <a:endParaRPr lang="nl-NL"/>
          </a:p>
        </p:txBody>
      </p:sp>
    </p:spTree>
    <p:extLst>
      <p:ext uri="{BB962C8B-B14F-4D97-AF65-F5344CB8AC3E}">
        <p14:creationId xmlns:p14="http://schemas.microsoft.com/office/powerpoint/2010/main" val="1904329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DE" dirty="0"/>
              <a:t>Keep this slide short and warm. Open on the vision in one sentence, then make the ask explicit — STARDAST is beginning, and the priority is to listen and connect before it builds. Point to the email as the single, concrete call to action, and close on the note of excitement so the session ends on an invitation rather than a summary.</a:t>
            </a:r>
          </a:p>
        </p:txBody>
      </p:sp>
      <p:sp>
        <p:nvSpPr>
          <p:cNvPr id="4" name="Slide Number Placeholder 3"/>
          <p:cNvSpPr>
            <a:spLocks noGrp="1"/>
          </p:cNvSpPr>
          <p:nvPr>
            <p:ph type="sldNum" sz="quarter" idx="5"/>
          </p:nvPr>
        </p:nvSpPr>
        <p:spPr/>
        <p:txBody>
          <a:bodyPr/>
          <a:lstStyle/>
          <a:p>
            <a:fld id="{7E425721-C4BE-9640-9AC3-0C6434FE0F76}" type="slidenum">
              <a:rPr lang="nl-NL" smtClean="0"/>
              <a:t>5</a:t>
            </a:fld>
            <a:endParaRPr lang="nl-NL"/>
          </a:p>
        </p:txBody>
      </p:sp>
    </p:spTree>
    <p:extLst>
      <p:ext uri="{BB962C8B-B14F-4D97-AF65-F5344CB8AC3E}">
        <p14:creationId xmlns:p14="http://schemas.microsoft.com/office/powerpoint/2010/main" val="2915178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7E425721-C4BE-9640-9AC3-0C6434FE0F76}" type="slidenum">
              <a:rPr lang="nl-NL" smtClean="0"/>
              <a:t>6</a:t>
            </a:fld>
            <a:endParaRPr lang="nl-NL"/>
          </a:p>
        </p:txBody>
      </p:sp>
    </p:spTree>
    <p:extLst>
      <p:ext uri="{BB962C8B-B14F-4D97-AF65-F5344CB8AC3E}">
        <p14:creationId xmlns:p14="http://schemas.microsoft.com/office/powerpoint/2010/main" val="661835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age">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F34CEF8-D5AF-1EB2-8A65-D95E98FCB86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1CD3A17-2FD3-A6E8-AE64-84E688E64212}"/>
              </a:ext>
            </a:extLst>
          </p:cNvPr>
          <p:cNvSpPr>
            <a:spLocks noGrp="1"/>
          </p:cNvSpPr>
          <p:nvPr>
            <p:ph type="ctrTitle" hasCustomPrompt="1"/>
          </p:nvPr>
        </p:nvSpPr>
        <p:spPr>
          <a:xfrm>
            <a:off x="423013" y="1600200"/>
            <a:ext cx="9144000" cy="1006475"/>
          </a:xfrm>
          <a:prstGeom prst="rect">
            <a:avLst/>
          </a:prstGeom>
        </p:spPr>
        <p:txBody>
          <a:bodyPr anchor="b">
            <a:normAutofit/>
          </a:bodyPr>
          <a:lstStyle>
            <a:lvl1pPr algn="l">
              <a:defRPr sz="6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the title</a:t>
            </a:r>
          </a:p>
        </p:txBody>
      </p:sp>
      <p:sp>
        <p:nvSpPr>
          <p:cNvPr id="3" name="Ondertitel 2">
            <a:extLst>
              <a:ext uri="{FF2B5EF4-FFF2-40B4-BE49-F238E27FC236}">
                <a16:creationId xmlns:a16="http://schemas.microsoft.com/office/drawing/2014/main" id="{6AA24123-D2B8-3C6F-4F69-0B7797E85540}"/>
              </a:ext>
            </a:extLst>
          </p:cNvPr>
          <p:cNvSpPr>
            <a:spLocks noGrp="1"/>
          </p:cNvSpPr>
          <p:nvPr>
            <p:ph type="subTitle" idx="1" hasCustomPrompt="1"/>
          </p:nvPr>
        </p:nvSpPr>
        <p:spPr>
          <a:xfrm>
            <a:off x="423013" y="2825750"/>
            <a:ext cx="9144000" cy="1655762"/>
          </a:xfrm>
          <a:prstGeom prst="rect">
            <a:avLst/>
          </a:prstGeom>
        </p:spPr>
        <p:txBody>
          <a:bodyPr>
            <a:normAutofit/>
          </a:bodyPr>
          <a:lstStyle>
            <a:lvl1pPr marL="0" indent="0" algn="l">
              <a:buNone/>
              <a:defRPr sz="3000" b="0" i="0">
                <a:solidFill>
                  <a:schemeClr val="bg1"/>
                </a:solidFill>
                <a:latin typeface="Roboto" panose="02000000000000000000" pitchFamily="2" charset="0"/>
                <a:ea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Here goes the subtitle</a:t>
            </a:r>
          </a:p>
        </p:txBody>
      </p:sp>
      <p:sp>
        <p:nvSpPr>
          <p:cNvPr id="4" name="Footer Placeholder 3">
            <a:extLst>
              <a:ext uri="{FF2B5EF4-FFF2-40B4-BE49-F238E27FC236}">
                <a16:creationId xmlns:a16="http://schemas.microsoft.com/office/drawing/2014/main" id="{E680ED38-AA7E-DCBC-3FF9-C229D96AE53B}"/>
              </a:ext>
            </a:extLst>
          </p:cNvPr>
          <p:cNvSpPr>
            <a:spLocks noGrp="1"/>
          </p:cNvSpPr>
          <p:nvPr>
            <p:ph type="ftr" sz="quarter" idx="10"/>
          </p:nvPr>
        </p:nvSpPr>
        <p:spPr>
          <a:xfrm>
            <a:off x="423013" y="6173787"/>
            <a:ext cx="4114800" cy="365125"/>
          </a:xfrm>
        </p:spPr>
        <p:txBody>
          <a:bodyPr/>
          <a:lstStyle>
            <a:lvl1pPr>
              <a:defRPr>
                <a:solidFill>
                  <a:schemeClr val="bg1"/>
                </a:solidFill>
              </a:defRPr>
            </a:lvl1pPr>
          </a:lstStyle>
          <a:p>
            <a:r>
              <a:rPr lang="nl-NL"/>
              <a:t>01 | 01 | 2022 by Author</a:t>
            </a:r>
            <a:endParaRPr lang="nl-NL" dirty="0"/>
          </a:p>
        </p:txBody>
      </p:sp>
    </p:spTree>
    <p:extLst>
      <p:ext uri="{BB962C8B-B14F-4D97-AF65-F5344CB8AC3E}">
        <p14:creationId xmlns:p14="http://schemas.microsoft.com/office/powerpoint/2010/main" val="335392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age 3">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FEEE7FD-AC98-618B-4B33-B4CE3DC4C17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8" y="1570383"/>
            <a:ext cx="9830179" cy="4382541"/>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dirty="0"/>
              <a:t>Click here to insert text</a:t>
            </a:r>
          </a:p>
        </p:txBody>
      </p:sp>
      <p:sp>
        <p:nvSpPr>
          <p:cNvPr id="2" name="Titel 1">
            <a:extLst>
              <a:ext uri="{FF2B5EF4-FFF2-40B4-BE49-F238E27FC236}">
                <a16:creationId xmlns:a16="http://schemas.microsoft.com/office/drawing/2014/main" id="{69864CCA-ABA8-8CE0-F93C-570DFB1CB0FC}"/>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a headline</a:t>
            </a:r>
          </a:p>
        </p:txBody>
      </p:sp>
      <p:sp>
        <p:nvSpPr>
          <p:cNvPr id="6" name="Tijdelijke aanduiding voor dianummer 5">
            <a:extLst>
              <a:ext uri="{FF2B5EF4-FFF2-40B4-BE49-F238E27FC236}">
                <a16:creationId xmlns:a16="http://schemas.microsoft.com/office/drawing/2014/main" id="{7FC53E47-0E6A-DE16-0730-64C755DD75A0}"/>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
        <p:nvSpPr>
          <p:cNvPr id="16" name="Text Placeholder 4">
            <a:extLst>
              <a:ext uri="{FF2B5EF4-FFF2-40B4-BE49-F238E27FC236}">
                <a16:creationId xmlns:a16="http://schemas.microsoft.com/office/drawing/2014/main" id="{FAD285AC-4CA3-AE2B-DFBA-B38823142166}"/>
              </a:ext>
            </a:extLst>
          </p:cNvPr>
          <p:cNvSpPr>
            <a:spLocks noGrp="1"/>
          </p:cNvSpPr>
          <p:nvPr>
            <p:ph type="body" sz="quarter" idx="14"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dirty="0"/>
              <a:t>Here goes a sub-headline</a:t>
            </a:r>
          </a:p>
        </p:txBody>
      </p:sp>
      <p:sp>
        <p:nvSpPr>
          <p:cNvPr id="3" name="Footer Placeholder 2">
            <a:extLst>
              <a:ext uri="{FF2B5EF4-FFF2-40B4-BE49-F238E27FC236}">
                <a16:creationId xmlns:a16="http://schemas.microsoft.com/office/drawing/2014/main" id="{545CFA3A-C5C8-38C4-26A8-5C0668FF6C1D}"/>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r>
              <a:rPr lang="nl-NL"/>
              <a:t>01 | 01 | 2022 by Author</a:t>
            </a:r>
            <a:endParaRPr lang="nl-NL" dirty="0"/>
          </a:p>
        </p:txBody>
      </p:sp>
    </p:spTree>
    <p:extLst>
      <p:ext uri="{BB962C8B-B14F-4D97-AF65-F5344CB8AC3E}">
        <p14:creationId xmlns:p14="http://schemas.microsoft.com/office/powerpoint/2010/main" val="930998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 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8A8059C-26F4-E946-A41E-D6E31EB5FA7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ijdelijke aanduiding voor inhoud 3">
            <a:extLst>
              <a:ext uri="{FF2B5EF4-FFF2-40B4-BE49-F238E27FC236}">
                <a16:creationId xmlns:a16="http://schemas.microsoft.com/office/drawing/2014/main" id="{674B7DB3-B3E5-0FD2-089E-D9FBE9467714}"/>
              </a:ext>
            </a:extLst>
          </p:cNvPr>
          <p:cNvSpPr>
            <a:spLocks noGrp="1"/>
          </p:cNvSpPr>
          <p:nvPr>
            <p:ph sz="half" idx="15" hasCustomPrompt="1"/>
          </p:nvPr>
        </p:nvSpPr>
        <p:spPr>
          <a:xfrm>
            <a:off x="1721736" y="1570384"/>
            <a:ext cx="4658743" cy="4382570"/>
          </a:xfrm>
          <a:prstGeom prst="rect">
            <a:avLst/>
          </a:prstGeom>
        </p:spPr>
        <p:txBody>
          <a:bodyPr>
            <a:normAutofit/>
          </a:bodyPr>
          <a:lstStyle>
            <a:lvl1pPr marL="0" indent="0">
              <a:lnSpc>
                <a:spcPct val="130000"/>
              </a:lnSpc>
              <a:buNone/>
              <a:defRPr sz="1500" b="0" i="0" kern="1500" spc="0" baseline="0">
                <a:solidFill>
                  <a:schemeClr val="tx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dirty="0"/>
              <a:t>Click here to insert text</a:t>
            </a:r>
          </a:p>
          <a:p>
            <a:pPr lvl="0"/>
            <a:endParaRPr lang="nl-NL" dirty="0"/>
          </a:p>
        </p:txBody>
      </p:sp>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6624662" y="1570355"/>
            <a:ext cx="4927256"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dirty="0"/>
              <a:t>Insert Image  </a:t>
            </a:r>
          </a:p>
        </p:txBody>
      </p:sp>
      <p:sp>
        <p:nvSpPr>
          <p:cNvPr id="2" name="Titel 1">
            <a:extLst>
              <a:ext uri="{FF2B5EF4-FFF2-40B4-BE49-F238E27FC236}">
                <a16:creationId xmlns:a16="http://schemas.microsoft.com/office/drawing/2014/main" id="{40B5C96C-9F63-7043-62F1-6FFE70846A77}"/>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a headline</a:t>
            </a:r>
          </a:p>
        </p:txBody>
      </p:sp>
      <p:sp>
        <p:nvSpPr>
          <p:cNvPr id="3" name="Text Placeholder 4">
            <a:extLst>
              <a:ext uri="{FF2B5EF4-FFF2-40B4-BE49-F238E27FC236}">
                <a16:creationId xmlns:a16="http://schemas.microsoft.com/office/drawing/2014/main" id="{8C914087-1964-533C-A64A-45AABF8F83BA}"/>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dirty="0"/>
              <a:t>Here goes a sub-headline</a:t>
            </a:r>
          </a:p>
        </p:txBody>
      </p:sp>
      <p:sp>
        <p:nvSpPr>
          <p:cNvPr id="5" name="Footer Placeholder 2">
            <a:extLst>
              <a:ext uri="{FF2B5EF4-FFF2-40B4-BE49-F238E27FC236}">
                <a16:creationId xmlns:a16="http://schemas.microsoft.com/office/drawing/2014/main" id="{6954A490-193E-E7E7-692B-771ED26045AC}"/>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r>
              <a:rPr lang="nl-NL"/>
              <a:t>01 | 01 | 2022 by Author</a:t>
            </a:r>
            <a:endParaRPr lang="nl-NL" dirty="0"/>
          </a:p>
        </p:txBody>
      </p:sp>
      <p:sp>
        <p:nvSpPr>
          <p:cNvPr id="7" name="Tijdelijke aanduiding voor dianummer 5">
            <a:extLst>
              <a:ext uri="{FF2B5EF4-FFF2-40B4-BE49-F238E27FC236}">
                <a16:creationId xmlns:a16="http://schemas.microsoft.com/office/drawing/2014/main" id="{31FF53C9-60B4-F295-1222-39E0717E0014}"/>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1086981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007D1EB-30D1-0020-72FE-E993026AFBC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ijdelijke aanduiding voor afbeelding 2">
            <a:extLst>
              <a:ext uri="{FF2B5EF4-FFF2-40B4-BE49-F238E27FC236}">
                <a16:creationId xmlns:a16="http://schemas.microsoft.com/office/drawing/2014/main" id="{566BBDF6-7171-730B-A0C1-3D354D1F277E}"/>
              </a:ext>
            </a:extLst>
          </p:cNvPr>
          <p:cNvSpPr>
            <a:spLocks noGrp="1"/>
          </p:cNvSpPr>
          <p:nvPr>
            <p:ph type="pic" sz="quarter" idx="10" hasCustomPrompt="1"/>
          </p:nvPr>
        </p:nvSpPr>
        <p:spPr>
          <a:xfrm>
            <a:off x="1721736" y="1570354"/>
            <a:ext cx="9830180" cy="4382570"/>
          </a:xfrm>
          <a:prstGeom prst="rect">
            <a:avLst/>
          </a:prstGeom>
        </p:spPr>
        <p:txBody>
          <a:bodyPr>
            <a:normAutofit/>
          </a:bodyPr>
          <a:lstStyle>
            <a:lvl1pPr marL="0" indent="0" algn="ctr">
              <a:buNone/>
              <a:defRPr sz="1200">
                <a:solidFill>
                  <a:srgbClr val="008691"/>
                </a:solidFill>
                <a:latin typeface="Roboto" panose="02000000000000000000" pitchFamily="2" charset="0"/>
                <a:ea typeface="Roboto" panose="02000000000000000000" pitchFamily="2" charset="0"/>
              </a:defRPr>
            </a:lvl1pPr>
          </a:lstStyle>
          <a:p>
            <a:r>
              <a:rPr lang="en-GB" noProof="0"/>
              <a:t>Insert Image  </a:t>
            </a:r>
          </a:p>
        </p:txBody>
      </p:sp>
      <p:sp>
        <p:nvSpPr>
          <p:cNvPr id="2" name="Titel 1">
            <a:extLst>
              <a:ext uri="{FF2B5EF4-FFF2-40B4-BE49-F238E27FC236}">
                <a16:creationId xmlns:a16="http://schemas.microsoft.com/office/drawing/2014/main" id="{60B80E89-3DFC-FEDF-2D5A-74F3DB64093F}"/>
              </a:ext>
            </a:extLst>
          </p:cNvPr>
          <p:cNvSpPr>
            <a:spLocks noGrp="1"/>
          </p:cNvSpPr>
          <p:nvPr>
            <p:ph type="title" hasCustomPrompt="1"/>
          </p:nvPr>
        </p:nvSpPr>
        <p:spPr>
          <a:xfrm>
            <a:off x="1721738" y="235633"/>
            <a:ext cx="9830179" cy="603887"/>
          </a:xfrm>
          <a:prstGeom prst="rect">
            <a:avLst/>
          </a:prstGeom>
        </p:spPr>
        <p:txBody>
          <a:bodyPr>
            <a:normAutofit/>
          </a:bodyPr>
          <a:lstStyle>
            <a:lvl1pPr>
              <a:defRPr sz="3500" b="0" i="0">
                <a:solidFill>
                  <a:srgbClr val="00869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a headline</a:t>
            </a:r>
          </a:p>
        </p:txBody>
      </p:sp>
      <p:sp>
        <p:nvSpPr>
          <p:cNvPr id="3" name="Text Placeholder 4">
            <a:extLst>
              <a:ext uri="{FF2B5EF4-FFF2-40B4-BE49-F238E27FC236}">
                <a16:creationId xmlns:a16="http://schemas.microsoft.com/office/drawing/2014/main" id="{C46BE4D2-1F34-08DC-1FCF-6FD82EBB6334}"/>
              </a:ext>
            </a:extLst>
          </p:cNvPr>
          <p:cNvSpPr>
            <a:spLocks noGrp="1"/>
          </p:cNvSpPr>
          <p:nvPr>
            <p:ph type="body" sz="quarter" idx="16" hasCustomPrompt="1"/>
          </p:nvPr>
        </p:nvSpPr>
        <p:spPr>
          <a:xfrm>
            <a:off x="1721741" y="895137"/>
            <a:ext cx="9830176" cy="364765"/>
          </a:xfrm>
          <a:prstGeom prst="rect">
            <a:avLst/>
          </a:prstGeom>
        </p:spPr>
        <p:txBody>
          <a:bodyPr>
            <a:normAutofit/>
          </a:bodyPr>
          <a:lstStyle>
            <a:lvl1pPr marL="0" indent="0">
              <a:buNone/>
              <a:defRPr sz="1900" b="0" i="0" baseline="0">
                <a:solidFill>
                  <a:schemeClr val="tx1">
                    <a:lumMod val="95000"/>
                    <a:lumOff val="5000"/>
                  </a:schemeClr>
                </a:solidFill>
                <a:latin typeface="Roboto" panose="02000000000000000000" pitchFamily="2" charset="0"/>
                <a:ea typeface="Roboto" panose="02000000000000000000" pitchFamily="2" charset="0"/>
              </a:defRPr>
            </a:lvl1pPr>
          </a:lstStyle>
          <a:p>
            <a:r>
              <a:rPr lang="en-GB" noProof="0" dirty="0"/>
              <a:t>Here goes a sub-headline</a:t>
            </a:r>
          </a:p>
        </p:txBody>
      </p:sp>
      <p:sp>
        <p:nvSpPr>
          <p:cNvPr id="5" name="Footer Placeholder 2">
            <a:extLst>
              <a:ext uri="{FF2B5EF4-FFF2-40B4-BE49-F238E27FC236}">
                <a16:creationId xmlns:a16="http://schemas.microsoft.com/office/drawing/2014/main" id="{9A53DB0E-862A-409E-ECA4-584E5036E5D6}"/>
              </a:ext>
            </a:extLst>
          </p:cNvPr>
          <p:cNvSpPr>
            <a:spLocks noGrp="1"/>
          </p:cNvSpPr>
          <p:nvPr>
            <p:ph type="ftr" sz="quarter" idx="17"/>
          </p:nvPr>
        </p:nvSpPr>
        <p:spPr>
          <a:xfrm>
            <a:off x="311426" y="6356350"/>
            <a:ext cx="4114800" cy="365125"/>
          </a:xfrm>
        </p:spPr>
        <p:txBody>
          <a:bodyPr/>
          <a:lstStyle>
            <a:lvl1pPr>
              <a:defRPr sz="1200">
                <a:solidFill>
                  <a:srgbClr val="008691"/>
                </a:solidFill>
              </a:defRPr>
            </a:lvl1pPr>
          </a:lstStyle>
          <a:p>
            <a:r>
              <a:rPr lang="nl-NL"/>
              <a:t>01 | 01 | 2022 by Author</a:t>
            </a:r>
            <a:endParaRPr lang="nl-NL" dirty="0"/>
          </a:p>
        </p:txBody>
      </p:sp>
      <p:sp>
        <p:nvSpPr>
          <p:cNvPr id="7" name="Tijdelijke aanduiding voor dianummer 5">
            <a:extLst>
              <a:ext uri="{FF2B5EF4-FFF2-40B4-BE49-F238E27FC236}">
                <a16:creationId xmlns:a16="http://schemas.microsoft.com/office/drawing/2014/main" id="{5C1272FE-4131-48EB-6E8E-368644F522D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3598084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0"/>
            <a:ext cx="12192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pic>
        <p:nvPicPr>
          <p:cNvPr id="20" name="Afbeelding 19">
            <a:extLst>
              <a:ext uri="{FF2B5EF4-FFF2-40B4-BE49-F238E27FC236}">
                <a16:creationId xmlns:a16="http://schemas.microsoft.com/office/drawing/2014/main" id="{3493BA1C-54ED-085E-FE9B-4B19B2663F8B}"/>
              </a:ext>
            </a:extLst>
          </p:cNvPr>
          <p:cNvPicPr>
            <a:picLocks noChangeAspect="1"/>
          </p:cNvPicPr>
          <p:nvPr userDrawn="1"/>
        </p:nvPicPr>
        <p:blipFill>
          <a:blip r:embed="rId2"/>
          <a:stretch>
            <a:fillRect/>
          </a:stretch>
        </p:blipFill>
        <p:spPr>
          <a:xfrm>
            <a:off x="358140" y="360654"/>
            <a:ext cx="1196340" cy="340893"/>
          </a:xfrm>
          <a:prstGeom prst="rect">
            <a:avLst/>
          </a:prstGeom>
        </p:spPr>
      </p:pic>
      <p:sp>
        <p:nvSpPr>
          <p:cNvPr id="2" name="Platshållare för text 8">
            <a:extLst>
              <a:ext uri="{FF2B5EF4-FFF2-40B4-BE49-F238E27FC236}">
                <a16:creationId xmlns:a16="http://schemas.microsoft.com/office/drawing/2014/main" id="{84E629F0-B24B-DF29-FA55-A4534D397726}"/>
              </a:ext>
            </a:extLst>
          </p:cNvPr>
          <p:cNvSpPr>
            <a:spLocks noGrp="1" noChangeAspect="1"/>
          </p:cNvSpPr>
          <p:nvPr>
            <p:ph type="body" sz="quarter" idx="11"/>
          </p:nvPr>
        </p:nvSpPr>
        <p:spPr>
          <a:xfrm>
            <a:off x="311150" y="418955"/>
            <a:ext cx="1289043" cy="290035"/>
          </a:xfrm>
          <a:prstGeom prst="rect">
            <a:avLst/>
          </a:prstGeom>
          <a:blipFill>
            <a:blip r:embed="rId3"/>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6" name="Footer Placeholder 2">
            <a:extLst>
              <a:ext uri="{FF2B5EF4-FFF2-40B4-BE49-F238E27FC236}">
                <a16:creationId xmlns:a16="http://schemas.microsoft.com/office/drawing/2014/main" id="{54BB8B0B-76AF-DF95-7D44-C993B219FA0E}"/>
              </a:ext>
            </a:extLst>
          </p:cNvPr>
          <p:cNvSpPr>
            <a:spLocks noGrp="1"/>
          </p:cNvSpPr>
          <p:nvPr>
            <p:ph type="ftr" sz="quarter" idx="16"/>
          </p:nvPr>
        </p:nvSpPr>
        <p:spPr>
          <a:xfrm>
            <a:off x="311426" y="6356350"/>
            <a:ext cx="4114800" cy="365125"/>
          </a:xfrm>
        </p:spPr>
        <p:txBody>
          <a:bodyPr/>
          <a:lstStyle>
            <a:lvl1pPr>
              <a:defRPr sz="1200">
                <a:solidFill>
                  <a:srgbClr val="008691"/>
                </a:solidFill>
              </a:defRPr>
            </a:lvl1pPr>
          </a:lstStyle>
          <a:p>
            <a:r>
              <a:rPr lang="nl-NL"/>
              <a:t>01 | 01 | 2022 by Author</a:t>
            </a:r>
            <a:endParaRPr lang="nl-NL" dirty="0"/>
          </a:p>
        </p:txBody>
      </p:sp>
      <p:sp>
        <p:nvSpPr>
          <p:cNvPr id="7" name="Tijdelijke aanduiding voor dianummer 5">
            <a:extLst>
              <a:ext uri="{FF2B5EF4-FFF2-40B4-BE49-F238E27FC236}">
                <a16:creationId xmlns:a16="http://schemas.microsoft.com/office/drawing/2014/main" id="{FBF33EF8-2365-726E-1E6B-3294A32543E9}"/>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4185246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Page 1">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9A920F16-67B9-4B13-F015-E953919C3FDA}"/>
              </a:ext>
            </a:extLst>
          </p:cNvPr>
          <p:cNvPicPr>
            <a:picLocks noChangeAspect="1"/>
          </p:cNvPicPr>
          <p:nvPr userDrawn="1"/>
        </p:nvPicPr>
        <p:blipFill>
          <a:blip r:embed="rId2"/>
          <a:stretch>
            <a:fillRect/>
          </a:stretch>
        </p:blipFill>
        <p:spPr>
          <a:xfrm>
            <a:off x="0" y="0"/>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6096000" y="0"/>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6" name="Titel 1">
            <a:extLst>
              <a:ext uri="{FF2B5EF4-FFF2-40B4-BE49-F238E27FC236}">
                <a16:creationId xmlns:a16="http://schemas.microsoft.com/office/drawing/2014/main" id="{4EEF53FE-8D73-F338-C7BC-3BD523CBF7D1}"/>
              </a:ext>
            </a:extLst>
          </p:cNvPr>
          <p:cNvSpPr>
            <a:spLocks noGrp="1"/>
          </p:cNvSpPr>
          <p:nvPr>
            <p:ph type="title" hasCustomPrompt="1"/>
          </p:nvPr>
        </p:nvSpPr>
        <p:spPr>
          <a:xfrm>
            <a:off x="668192" y="940672"/>
            <a:ext cx="5082367" cy="603887"/>
          </a:xfrm>
          <a:prstGeom prst="rect">
            <a:avLst/>
          </a:prstGeom>
        </p:spPr>
        <p:txBody>
          <a:bodyPr>
            <a:normAutofit/>
          </a:bodyPr>
          <a:lstStyle>
            <a:lvl1pPr>
              <a:defRPr sz="3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a headline</a:t>
            </a:r>
          </a:p>
        </p:txBody>
      </p:sp>
      <p:sp>
        <p:nvSpPr>
          <p:cNvPr id="7" name="Text Placeholder 4">
            <a:extLst>
              <a:ext uri="{FF2B5EF4-FFF2-40B4-BE49-F238E27FC236}">
                <a16:creationId xmlns:a16="http://schemas.microsoft.com/office/drawing/2014/main" id="{F957915A-F087-78A5-3BC0-0FE86D78E560}"/>
              </a:ext>
            </a:extLst>
          </p:cNvPr>
          <p:cNvSpPr>
            <a:spLocks noGrp="1"/>
          </p:cNvSpPr>
          <p:nvPr>
            <p:ph type="body" sz="quarter" idx="14" hasCustomPrompt="1"/>
          </p:nvPr>
        </p:nvSpPr>
        <p:spPr>
          <a:xfrm>
            <a:off x="668192" y="1650367"/>
            <a:ext cx="5082368" cy="364765"/>
          </a:xfrm>
          <a:prstGeom prst="rect">
            <a:avLst/>
          </a:prstGeom>
        </p:spPr>
        <p:txBody>
          <a:bodyPr>
            <a:normAutofit/>
          </a:bodyPr>
          <a:lstStyle>
            <a:lvl1pPr marL="0" indent="0">
              <a:buNone/>
              <a:defRPr sz="2000" b="0" i="0" baseline="0">
                <a:solidFill>
                  <a:schemeClr val="bg1"/>
                </a:solidFill>
                <a:latin typeface="Roboto" panose="02000000000000000000" pitchFamily="2" charset="0"/>
                <a:ea typeface="Roboto" panose="02000000000000000000" pitchFamily="2" charset="0"/>
              </a:defRPr>
            </a:lvl1pPr>
          </a:lstStyle>
          <a:p>
            <a:r>
              <a:rPr lang="en-GB" noProof="0" dirty="0"/>
              <a:t>Here goes a sub-headline</a:t>
            </a:r>
          </a:p>
        </p:txBody>
      </p:sp>
      <p:sp>
        <p:nvSpPr>
          <p:cNvPr id="8" name="Tijdelijke aanduiding voor inhoud 3">
            <a:extLst>
              <a:ext uri="{FF2B5EF4-FFF2-40B4-BE49-F238E27FC236}">
                <a16:creationId xmlns:a16="http://schemas.microsoft.com/office/drawing/2014/main" id="{9452988D-DD8F-6942-0798-DC58681C28BB}"/>
              </a:ext>
            </a:extLst>
          </p:cNvPr>
          <p:cNvSpPr>
            <a:spLocks noGrp="1"/>
          </p:cNvSpPr>
          <p:nvPr>
            <p:ph sz="half" idx="15" hasCustomPrompt="1"/>
          </p:nvPr>
        </p:nvSpPr>
        <p:spPr>
          <a:xfrm>
            <a:off x="66819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dirty="0"/>
              <a:t>Click here to insert text</a:t>
            </a:r>
          </a:p>
        </p:txBody>
      </p:sp>
      <p:sp>
        <p:nvSpPr>
          <p:cNvPr id="2" name="Footer Placeholder 2">
            <a:extLst>
              <a:ext uri="{FF2B5EF4-FFF2-40B4-BE49-F238E27FC236}">
                <a16:creationId xmlns:a16="http://schemas.microsoft.com/office/drawing/2014/main" id="{76FE2DB8-521E-FDC5-730D-F627D33FC08D}"/>
              </a:ext>
            </a:extLst>
          </p:cNvPr>
          <p:cNvSpPr>
            <a:spLocks noGrp="1"/>
          </p:cNvSpPr>
          <p:nvPr>
            <p:ph type="ftr" sz="quarter" idx="16"/>
          </p:nvPr>
        </p:nvSpPr>
        <p:spPr>
          <a:xfrm>
            <a:off x="311426" y="6356350"/>
            <a:ext cx="4114800" cy="365125"/>
          </a:xfrm>
        </p:spPr>
        <p:txBody>
          <a:bodyPr/>
          <a:lstStyle>
            <a:lvl1pPr>
              <a:defRPr sz="1000">
                <a:solidFill>
                  <a:schemeClr val="bg1"/>
                </a:solidFill>
              </a:defRPr>
            </a:lvl1pPr>
          </a:lstStyle>
          <a:p>
            <a:r>
              <a:rPr lang="nl-NL"/>
              <a:t>01 | 01 | 2022 by Author</a:t>
            </a:r>
            <a:endParaRPr lang="nl-NL" dirty="0"/>
          </a:p>
        </p:txBody>
      </p:sp>
      <p:sp>
        <p:nvSpPr>
          <p:cNvPr id="4" name="Tijdelijke aanduiding voor dianummer 5">
            <a:extLst>
              <a:ext uri="{FF2B5EF4-FFF2-40B4-BE49-F238E27FC236}">
                <a16:creationId xmlns:a16="http://schemas.microsoft.com/office/drawing/2014/main" id="{EF0CB116-1CCE-93D4-0267-1AD8CF48D143}"/>
              </a:ext>
            </a:extLst>
          </p:cNvPr>
          <p:cNvSpPr>
            <a:spLocks noGrp="1"/>
          </p:cNvSpPr>
          <p:nvPr>
            <p:ph type="sldNum" sz="quarter" idx="12"/>
          </p:nvPr>
        </p:nvSpPr>
        <p:spPr>
          <a:xfrm>
            <a:off x="4737652" y="643947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4247830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age 2">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1D656E32-FFC6-4D84-D523-2D3E36344E42}"/>
              </a:ext>
            </a:extLst>
          </p:cNvPr>
          <p:cNvPicPr>
            <a:picLocks noChangeAspect="1"/>
          </p:cNvPicPr>
          <p:nvPr userDrawn="1"/>
        </p:nvPicPr>
        <p:blipFill>
          <a:blip r:embed="rId2"/>
          <a:stretch>
            <a:fillRect/>
          </a:stretch>
        </p:blipFill>
        <p:spPr>
          <a:xfrm>
            <a:off x="6096000" y="-1"/>
            <a:ext cx="6096000" cy="6858000"/>
          </a:xfrm>
          <a:prstGeom prst="rect">
            <a:avLst/>
          </a:prstGeom>
        </p:spPr>
      </p:pic>
      <p:sp>
        <p:nvSpPr>
          <p:cNvPr id="3" name="Tijdelijke aanduiding voor afbeelding 2">
            <a:extLst>
              <a:ext uri="{FF2B5EF4-FFF2-40B4-BE49-F238E27FC236}">
                <a16:creationId xmlns:a16="http://schemas.microsoft.com/office/drawing/2014/main" id="{A0A1AAEF-E0DD-FCD8-E2C6-D903DBA12BC4}"/>
              </a:ext>
            </a:extLst>
          </p:cNvPr>
          <p:cNvSpPr>
            <a:spLocks noGrp="1"/>
          </p:cNvSpPr>
          <p:nvPr>
            <p:ph type="pic" idx="1"/>
          </p:nvPr>
        </p:nvSpPr>
        <p:spPr>
          <a:xfrm>
            <a:off x="0" y="1"/>
            <a:ext cx="6096000" cy="685799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nl-NL"/>
          </a:p>
        </p:txBody>
      </p:sp>
      <p:sp>
        <p:nvSpPr>
          <p:cNvPr id="12" name="Titel 1">
            <a:extLst>
              <a:ext uri="{FF2B5EF4-FFF2-40B4-BE49-F238E27FC236}">
                <a16:creationId xmlns:a16="http://schemas.microsoft.com/office/drawing/2014/main" id="{72EB6A9A-0309-B84E-508E-B227E0731BD7}"/>
              </a:ext>
            </a:extLst>
          </p:cNvPr>
          <p:cNvSpPr>
            <a:spLocks noGrp="1"/>
          </p:cNvSpPr>
          <p:nvPr>
            <p:ph type="title" hasCustomPrompt="1"/>
          </p:nvPr>
        </p:nvSpPr>
        <p:spPr>
          <a:xfrm>
            <a:off x="6787052" y="940672"/>
            <a:ext cx="5082367" cy="603887"/>
          </a:xfrm>
          <a:prstGeom prst="rect">
            <a:avLst/>
          </a:prstGeom>
        </p:spPr>
        <p:txBody>
          <a:bodyPr>
            <a:normAutofit/>
          </a:bodyPr>
          <a:lstStyle>
            <a:lvl1pPr>
              <a:defRPr sz="3500" b="0" i="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r>
              <a:rPr lang="en-GB" noProof="0" dirty="0"/>
              <a:t>Here goes a headline</a:t>
            </a:r>
          </a:p>
        </p:txBody>
      </p:sp>
      <p:sp>
        <p:nvSpPr>
          <p:cNvPr id="13" name="Text Placeholder 4">
            <a:extLst>
              <a:ext uri="{FF2B5EF4-FFF2-40B4-BE49-F238E27FC236}">
                <a16:creationId xmlns:a16="http://schemas.microsoft.com/office/drawing/2014/main" id="{63CDDC73-2434-B276-FA2C-D1B633A27A4E}"/>
              </a:ext>
            </a:extLst>
          </p:cNvPr>
          <p:cNvSpPr>
            <a:spLocks noGrp="1"/>
          </p:cNvSpPr>
          <p:nvPr>
            <p:ph type="body" sz="quarter" idx="14" hasCustomPrompt="1"/>
          </p:nvPr>
        </p:nvSpPr>
        <p:spPr>
          <a:xfrm>
            <a:off x="6787052" y="1650367"/>
            <a:ext cx="5082368" cy="364765"/>
          </a:xfrm>
          <a:prstGeom prst="rect">
            <a:avLst/>
          </a:prstGeom>
        </p:spPr>
        <p:txBody>
          <a:bodyPr>
            <a:normAutofit/>
          </a:bodyPr>
          <a:lstStyle>
            <a:lvl1pPr marL="0" indent="0">
              <a:buNone/>
              <a:defRPr sz="2000" b="0" i="0" baseline="0">
                <a:solidFill>
                  <a:schemeClr val="bg1"/>
                </a:solidFill>
                <a:latin typeface="Roboto" panose="02000000000000000000" pitchFamily="2" charset="0"/>
                <a:ea typeface="Roboto" panose="02000000000000000000" pitchFamily="2" charset="0"/>
              </a:defRPr>
            </a:lvl1pPr>
          </a:lstStyle>
          <a:p>
            <a:r>
              <a:rPr lang="en-GB" noProof="0" dirty="0"/>
              <a:t>Here goes a sub-headline</a:t>
            </a:r>
          </a:p>
        </p:txBody>
      </p:sp>
      <p:sp>
        <p:nvSpPr>
          <p:cNvPr id="14" name="Tijdelijke aanduiding voor inhoud 3">
            <a:extLst>
              <a:ext uri="{FF2B5EF4-FFF2-40B4-BE49-F238E27FC236}">
                <a16:creationId xmlns:a16="http://schemas.microsoft.com/office/drawing/2014/main" id="{B6650B74-A9C0-63E3-4272-0EE83B5EE3E1}"/>
              </a:ext>
            </a:extLst>
          </p:cNvPr>
          <p:cNvSpPr>
            <a:spLocks noGrp="1"/>
          </p:cNvSpPr>
          <p:nvPr>
            <p:ph sz="half" idx="15" hasCustomPrompt="1"/>
          </p:nvPr>
        </p:nvSpPr>
        <p:spPr>
          <a:xfrm>
            <a:off x="6787052" y="2270760"/>
            <a:ext cx="5082367" cy="3682163"/>
          </a:xfrm>
          <a:prstGeom prst="rect">
            <a:avLst/>
          </a:prstGeom>
        </p:spPr>
        <p:txBody>
          <a:bodyPr>
            <a:normAutofit/>
          </a:bodyPr>
          <a:lstStyle>
            <a:lvl1pPr marL="0" indent="0">
              <a:lnSpc>
                <a:spcPct val="130000"/>
              </a:lnSpc>
              <a:buNone/>
              <a:defRPr sz="1500" b="0" i="0" kern="1500" spc="0" baseline="0">
                <a:solidFill>
                  <a:schemeClr val="bg1"/>
                </a:solidFill>
                <a:latin typeface="Roboto" panose="02000000000000000000" pitchFamily="2" charset="0"/>
                <a:ea typeface="Roboto" panose="02000000000000000000" pitchFamily="2" charset="0"/>
              </a:defRPr>
            </a:lvl1pPr>
            <a:lvl2pPr>
              <a:defRPr sz="1500" baseline="0">
                <a:solidFill>
                  <a:schemeClr val="bg2">
                    <a:lumMod val="25000"/>
                  </a:schemeClr>
                </a:solidFill>
                <a:latin typeface="Roboto Light" panose="02000000000000000000" pitchFamily="2" charset="0"/>
              </a:defRPr>
            </a:lvl2pPr>
            <a:lvl3pPr>
              <a:defRPr sz="1500" baseline="0">
                <a:solidFill>
                  <a:schemeClr val="bg2">
                    <a:lumMod val="25000"/>
                  </a:schemeClr>
                </a:solidFill>
                <a:latin typeface="Roboto Light" panose="02000000000000000000" pitchFamily="2" charset="0"/>
              </a:defRPr>
            </a:lvl3pPr>
            <a:lvl4pPr>
              <a:defRPr sz="1500" baseline="0">
                <a:solidFill>
                  <a:schemeClr val="bg2">
                    <a:lumMod val="25000"/>
                  </a:schemeClr>
                </a:solidFill>
                <a:latin typeface="Roboto Light" panose="02000000000000000000" pitchFamily="2" charset="0"/>
              </a:defRPr>
            </a:lvl4pPr>
            <a:lvl5pPr>
              <a:defRPr sz="1500" baseline="0">
                <a:solidFill>
                  <a:schemeClr val="bg2">
                    <a:lumMod val="25000"/>
                  </a:schemeClr>
                </a:solidFill>
                <a:latin typeface="Roboto Light" panose="02000000000000000000" pitchFamily="2" charset="0"/>
              </a:defRPr>
            </a:lvl5pPr>
          </a:lstStyle>
          <a:p>
            <a:pPr lvl="0"/>
            <a:r>
              <a:rPr lang="en-GB" noProof="0" dirty="0"/>
              <a:t>Click here to insert text</a:t>
            </a:r>
          </a:p>
        </p:txBody>
      </p:sp>
      <p:sp>
        <p:nvSpPr>
          <p:cNvPr id="2" name="Platshållare för text 8">
            <a:extLst>
              <a:ext uri="{FF2B5EF4-FFF2-40B4-BE49-F238E27FC236}">
                <a16:creationId xmlns:a16="http://schemas.microsoft.com/office/drawing/2014/main" id="{E1CDA03E-2B8A-F194-817F-29C4D2BF19E2}"/>
              </a:ext>
            </a:extLst>
          </p:cNvPr>
          <p:cNvSpPr>
            <a:spLocks noGrp="1" noChangeAspect="1"/>
          </p:cNvSpPr>
          <p:nvPr>
            <p:ph type="body" sz="quarter" idx="11"/>
          </p:nvPr>
        </p:nvSpPr>
        <p:spPr>
          <a:xfrm>
            <a:off x="311150" y="418955"/>
            <a:ext cx="1289043" cy="290035"/>
          </a:xfrm>
          <a:prstGeom prst="rect">
            <a:avLst/>
          </a:prstGeom>
          <a:blipFill>
            <a:blip r:embed="rId3"/>
            <a:stretch>
              <a:fillRect/>
            </a:stretch>
          </a:blipFill>
        </p:spPr>
        <p:txBody>
          <a:bodyPr>
            <a:normAutofit/>
          </a:bodyPr>
          <a:lstStyle>
            <a:lvl1pPr marL="0" indent="0">
              <a:buFontTx/>
              <a:buNone/>
              <a:defRPr sz="100">
                <a:noFill/>
              </a:defRPr>
            </a:lvl1pPr>
          </a:lstStyle>
          <a:p>
            <a:pPr lvl="0"/>
            <a:r>
              <a:rPr lang="en-GB"/>
              <a:t>Click to edit Master text styles</a:t>
            </a:r>
          </a:p>
        </p:txBody>
      </p:sp>
      <p:sp>
        <p:nvSpPr>
          <p:cNvPr id="5" name="Footer Placeholder 2">
            <a:extLst>
              <a:ext uri="{FF2B5EF4-FFF2-40B4-BE49-F238E27FC236}">
                <a16:creationId xmlns:a16="http://schemas.microsoft.com/office/drawing/2014/main" id="{EFF69F1B-2023-5CA3-335D-E4DE0B6D59DD}"/>
              </a:ext>
            </a:extLst>
          </p:cNvPr>
          <p:cNvSpPr>
            <a:spLocks noGrp="1"/>
          </p:cNvSpPr>
          <p:nvPr>
            <p:ph type="ftr" sz="quarter" idx="16"/>
          </p:nvPr>
        </p:nvSpPr>
        <p:spPr>
          <a:xfrm>
            <a:off x="6225209" y="6363216"/>
            <a:ext cx="4114800" cy="365125"/>
          </a:xfrm>
        </p:spPr>
        <p:txBody>
          <a:bodyPr/>
          <a:lstStyle>
            <a:lvl1pPr>
              <a:defRPr sz="1000">
                <a:solidFill>
                  <a:schemeClr val="bg1"/>
                </a:solidFill>
              </a:defRPr>
            </a:lvl1pPr>
          </a:lstStyle>
          <a:p>
            <a:r>
              <a:rPr lang="nl-NL"/>
              <a:t>01 | 01 | 2022 by Author</a:t>
            </a:r>
            <a:endParaRPr lang="nl-NL" dirty="0"/>
          </a:p>
        </p:txBody>
      </p:sp>
      <p:sp>
        <p:nvSpPr>
          <p:cNvPr id="6" name="Tijdelijke aanduiding voor dianummer 5">
            <a:extLst>
              <a:ext uri="{FF2B5EF4-FFF2-40B4-BE49-F238E27FC236}">
                <a16:creationId xmlns:a16="http://schemas.microsoft.com/office/drawing/2014/main" id="{C9C461C2-EB7D-0C90-DDF2-1919EE8E971A}"/>
              </a:ext>
            </a:extLst>
          </p:cNvPr>
          <p:cNvSpPr>
            <a:spLocks noGrp="1"/>
          </p:cNvSpPr>
          <p:nvPr>
            <p:ph type="sldNum" sz="quarter" idx="12"/>
          </p:nvPr>
        </p:nvSpPr>
        <p:spPr>
          <a:xfrm>
            <a:off x="10744200" y="6423497"/>
            <a:ext cx="1289222" cy="198870"/>
          </a:xfrm>
          <a:prstGeom prst="rect">
            <a:avLst/>
          </a:prstGeom>
        </p:spPr>
        <p:txBody>
          <a:bodyPr/>
          <a:lstStyle>
            <a:lvl1pPr>
              <a:defRPr sz="900">
                <a:solidFill>
                  <a:srgbClr val="008691"/>
                </a:solidFill>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3967035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B8C57D3-0CDD-55FA-1F7B-B6D5F5C123C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7315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D40A129-CB28-2478-0535-8A79294E9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6C1D7175-A070-FC1F-C253-34FEB28F3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a:extLst>
              <a:ext uri="{FF2B5EF4-FFF2-40B4-BE49-F238E27FC236}">
                <a16:creationId xmlns:a16="http://schemas.microsoft.com/office/drawing/2014/main" id="{05021F74-1CF2-CCDE-A252-6E87D5349E42}"/>
              </a:ext>
            </a:extLst>
          </p:cNvPr>
          <p:cNvSpPr>
            <a:spLocks noGrp="1"/>
          </p:cNvSpPr>
          <p:nvPr>
            <p:ph type="ftr" sz="quarter" idx="3"/>
          </p:nvPr>
        </p:nvSpPr>
        <p:spPr>
          <a:xfrm>
            <a:off x="838200" y="6361596"/>
            <a:ext cx="4114800" cy="365125"/>
          </a:xfrm>
          <a:prstGeom prst="rect">
            <a:avLst/>
          </a:prstGeom>
        </p:spPr>
        <p:txBody>
          <a:bodyPr vert="horz" lIns="91440" tIns="45720" rIns="91440" bIns="45720" rtlCol="0" anchor="ctr"/>
          <a:lstStyle>
            <a:lvl1pPr algn="l">
              <a:defRPr sz="1500" b="0" i="0">
                <a:solidFill>
                  <a:schemeClr val="tx1">
                    <a:tint val="75000"/>
                  </a:schemeClr>
                </a:solidFill>
                <a:latin typeface="Roboto Light" panose="02000000000000000000" pitchFamily="2" charset="0"/>
              </a:defRPr>
            </a:lvl1pPr>
          </a:lstStyle>
          <a:p>
            <a:r>
              <a:rPr lang="nl-NL"/>
              <a:t>01 | 01 | 2022 by Author</a:t>
            </a:r>
            <a:endParaRPr lang="nl-NL" dirty="0"/>
          </a:p>
        </p:txBody>
      </p:sp>
      <p:sp>
        <p:nvSpPr>
          <p:cNvPr id="6" name="Tijdelijke aanduiding voor dianummer 5">
            <a:extLst>
              <a:ext uri="{FF2B5EF4-FFF2-40B4-BE49-F238E27FC236}">
                <a16:creationId xmlns:a16="http://schemas.microsoft.com/office/drawing/2014/main" id="{0EA960BA-AE18-7043-11DF-A104719335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Roboto Light" panose="02000000000000000000" pitchFamily="2" charset="0"/>
              </a:defRPr>
            </a:lvl1pPr>
          </a:lstStyle>
          <a:p>
            <a:fld id="{41814595-6856-9B4E-BECB-F9B7E4876AE1}" type="slidenum">
              <a:rPr lang="nl-NL" smtClean="0"/>
              <a:pPr/>
              <a:t>‹#›</a:t>
            </a:fld>
            <a:endParaRPr lang="nl-NL" dirty="0"/>
          </a:p>
        </p:txBody>
      </p:sp>
    </p:spTree>
    <p:extLst>
      <p:ext uri="{BB962C8B-B14F-4D97-AF65-F5344CB8AC3E}">
        <p14:creationId xmlns:p14="http://schemas.microsoft.com/office/powerpoint/2010/main" val="921988831"/>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5" r:id="rId4"/>
    <p:sldLayoutId id="2147483657" r:id="rId5"/>
    <p:sldLayoutId id="2147483666" r:id="rId6"/>
    <p:sldLayoutId id="2147483667" r:id="rId7"/>
    <p:sldLayoutId id="2147483651" r:id="rId8"/>
  </p:sldLayoutIdLst>
  <p:hf hdr="0" dt="0"/>
  <p:txStyles>
    <p:titleStyle>
      <a:lvl1pPr algn="l" defTabSz="914400" rtl="0" eaLnBrk="1" latinLnBrk="0" hangingPunct="1">
        <a:lnSpc>
          <a:spcPct val="90000"/>
        </a:lnSpc>
        <a:spcBef>
          <a:spcPct val="0"/>
        </a:spcBef>
        <a:buNone/>
        <a:defRPr sz="4400" b="0" i="0" kern="1200">
          <a:solidFill>
            <a:schemeClr val="tx1"/>
          </a:solidFill>
          <a:latin typeface="Roboto Light" panose="020000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Light" panose="020000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Light"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Light"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stardast-coordination@embl.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hyperlink" Target="mailto:stardast-coordination@embl.org" TargetMode="External"/><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3284F6-97AD-6571-5647-73F60AAF9A77}"/>
              </a:ext>
            </a:extLst>
          </p:cNvPr>
          <p:cNvSpPr>
            <a:spLocks noGrp="1"/>
          </p:cNvSpPr>
          <p:nvPr>
            <p:ph sz="half" idx="15"/>
          </p:nvPr>
        </p:nvSpPr>
        <p:spPr>
          <a:xfrm>
            <a:off x="638827" y="1453020"/>
            <a:ext cx="10913090" cy="4798694"/>
          </a:xfrm>
        </p:spPr>
        <p:txBody>
          <a:bodyPr>
            <a:normAutofit/>
          </a:bodyPr>
          <a:lstStyle/>
          <a:p>
            <a:pPr marL="285750" indent="-285750">
              <a:buFont typeface="Arial" panose="020B0604020202020204" pitchFamily="34" charset="0"/>
              <a:buChar char="•"/>
            </a:pPr>
            <a:r>
              <a:rPr lang="en-DE" sz="1800" dirty="0"/>
              <a:t>Horizon Europe CSA; </a:t>
            </a:r>
            <a:r>
              <a:rPr lang="en-DE" sz="1800" dirty="0">
                <a:solidFill>
                  <a:srgbClr val="2B6DB5"/>
                </a:solidFill>
              </a:rPr>
              <a:t>the sole project</a:t>
            </a:r>
            <a:r>
              <a:rPr lang="en-DE" sz="1800" dirty="0"/>
              <a:t> funded under call HORIZON-INFRA-2025-01-EOSC-04, "Data stewards, skills and training for Open Science and FAIR practices". </a:t>
            </a:r>
          </a:p>
          <a:p>
            <a:pPr marL="285750" indent="-285750">
              <a:buFont typeface="Arial" panose="020B0604020202020204" pitchFamily="34" charset="0"/>
              <a:buChar char="•"/>
            </a:pPr>
            <a:r>
              <a:rPr lang="en-DE" sz="1800" dirty="0">
                <a:solidFill>
                  <a:srgbClr val="2B6DB5"/>
                </a:solidFill>
              </a:rPr>
              <a:t>Coordinator</a:t>
            </a:r>
            <a:r>
              <a:rPr lang="en-DE" sz="1800" b="1" dirty="0"/>
              <a:t>:</a:t>
            </a:r>
            <a:r>
              <a:rPr lang="en-DE" sz="1800" dirty="0"/>
              <a:t> European Molecular Biology Laboratory (EMBL), Germany.</a:t>
            </a:r>
          </a:p>
          <a:p>
            <a:pPr marL="285750" indent="-285750">
              <a:buFont typeface="Arial" panose="020B0604020202020204" pitchFamily="34" charset="0"/>
              <a:buChar char="•"/>
            </a:pPr>
            <a:r>
              <a:rPr lang="en-DE" sz="1800" dirty="0">
                <a:solidFill>
                  <a:srgbClr val="2B6DB5"/>
                </a:solidFill>
              </a:rPr>
              <a:t>Consortium</a:t>
            </a:r>
            <a:r>
              <a:rPr lang="en-DE" sz="1800" b="1" dirty="0"/>
              <a:t>:</a:t>
            </a:r>
            <a:r>
              <a:rPr lang="en-DE" sz="1800" dirty="0"/>
              <a:t> 19 partners across nine countries (Czech Republic, Finland, France, Germany, Italy, Netherlands, Switzerland, Turkey and the United Kingdom), spanning life sciences, particle physics, linguistics, digital humanities, translational medicine, biodiversity and private-sector research. </a:t>
            </a:r>
          </a:p>
          <a:p>
            <a:pPr marL="285750" indent="-285750">
              <a:buFont typeface="Arial" panose="020B0604020202020204" pitchFamily="34" charset="0"/>
              <a:buChar char="•"/>
            </a:pPr>
            <a:r>
              <a:rPr lang="en-DE" sz="1800" dirty="0">
                <a:solidFill>
                  <a:srgbClr val="2B6DB5"/>
                </a:solidFill>
              </a:rPr>
              <a:t>Duration and timeline</a:t>
            </a:r>
            <a:r>
              <a:rPr lang="en-DE" sz="1800" b="1" dirty="0"/>
              <a:t>:</a:t>
            </a:r>
            <a:r>
              <a:rPr lang="en-DE" sz="1800" dirty="0"/>
              <a:t> 48 months; starting on September 2026. </a:t>
            </a:r>
          </a:p>
          <a:p>
            <a:pPr marL="285750" indent="-285750">
              <a:buFont typeface="Arial" panose="020B0604020202020204" pitchFamily="34" charset="0"/>
              <a:buChar char="•"/>
            </a:pPr>
            <a:r>
              <a:rPr lang="en-DE" sz="1800" dirty="0">
                <a:solidFill>
                  <a:srgbClr val="2B6DB5"/>
                </a:solidFill>
              </a:rPr>
              <a:t>Focus</a:t>
            </a:r>
            <a:r>
              <a:rPr lang="en-DE" sz="1800" b="1" dirty="0"/>
              <a:t>:</a:t>
            </a:r>
            <a:r>
              <a:rPr lang="en-DE" sz="1800" dirty="0"/>
              <a:t> Professionalising data stewardship across the full research lifecycle through competency frameworks, career pathways, upskilling and cascading grants for data stewardship secondments. </a:t>
            </a:r>
          </a:p>
          <a:p>
            <a:pPr marL="285750" indent="-285750">
              <a:buFont typeface="Arial" panose="020B0604020202020204" pitchFamily="34" charset="0"/>
              <a:buChar char="•"/>
            </a:pPr>
            <a:r>
              <a:rPr lang="en-DE" sz="1800" dirty="0">
                <a:solidFill>
                  <a:srgbClr val="2B6DB5"/>
                </a:solidFill>
              </a:rPr>
              <a:t>Reach</a:t>
            </a:r>
            <a:r>
              <a:rPr lang="en-DE" sz="1800" b="1" dirty="0"/>
              <a:t>:</a:t>
            </a:r>
            <a:r>
              <a:rPr lang="en-DE" sz="1800" dirty="0"/>
              <a:t> Pan-European through partner ERICs and networks (more than 25 European countries, and 64 countries worldwide via the Global BioImaging network).</a:t>
            </a:r>
            <a:endParaRPr lang="en-BE" sz="1800" dirty="0"/>
          </a:p>
        </p:txBody>
      </p:sp>
      <p:sp>
        <p:nvSpPr>
          <p:cNvPr id="3" name="Title 2">
            <a:extLst>
              <a:ext uri="{FF2B5EF4-FFF2-40B4-BE49-F238E27FC236}">
                <a16:creationId xmlns:a16="http://schemas.microsoft.com/office/drawing/2014/main" id="{874255D8-9302-CD54-3126-E0A61691FDDD}"/>
              </a:ext>
            </a:extLst>
          </p:cNvPr>
          <p:cNvSpPr>
            <a:spLocks noGrp="1"/>
          </p:cNvSpPr>
          <p:nvPr>
            <p:ph type="title"/>
          </p:nvPr>
        </p:nvSpPr>
        <p:spPr/>
        <p:txBody>
          <a:bodyPr/>
          <a:lstStyle/>
          <a:p>
            <a:r>
              <a:rPr lang="en-GB" dirty="0"/>
              <a:t>STARDAST</a:t>
            </a:r>
            <a:endParaRPr lang="en-BE" dirty="0"/>
          </a:p>
        </p:txBody>
      </p:sp>
      <p:sp>
        <p:nvSpPr>
          <p:cNvPr id="4" name="Slide Number Placeholder 3">
            <a:extLst>
              <a:ext uri="{FF2B5EF4-FFF2-40B4-BE49-F238E27FC236}">
                <a16:creationId xmlns:a16="http://schemas.microsoft.com/office/drawing/2014/main" id="{E94B4F27-F26D-3A73-2FBE-C738F67125CF}"/>
              </a:ext>
            </a:extLst>
          </p:cNvPr>
          <p:cNvSpPr>
            <a:spLocks noGrp="1"/>
          </p:cNvSpPr>
          <p:nvPr>
            <p:ph type="sldNum" sz="quarter" idx="12"/>
          </p:nvPr>
        </p:nvSpPr>
        <p:spPr/>
        <p:txBody>
          <a:bodyPr/>
          <a:lstStyle/>
          <a:p>
            <a:fld id="{41814595-6856-9B4E-BECB-F9B7E4876AE1}" type="slidenum">
              <a:rPr lang="nl-NL" smtClean="0"/>
              <a:pPr/>
              <a:t>1</a:t>
            </a:fld>
            <a:endParaRPr lang="nl-NL" dirty="0"/>
          </a:p>
        </p:txBody>
      </p:sp>
      <p:sp>
        <p:nvSpPr>
          <p:cNvPr id="5" name="Text Placeholder 4">
            <a:extLst>
              <a:ext uri="{FF2B5EF4-FFF2-40B4-BE49-F238E27FC236}">
                <a16:creationId xmlns:a16="http://schemas.microsoft.com/office/drawing/2014/main" id="{A75EDFD4-036A-80A0-95A2-57FA4C9DED12}"/>
              </a:ext>
            </a:extLst>
          </p:cNvPr>
          <p:cNvSpPr>
            <a:spLocks noGrp="1"/>
          </p:cNvSpPr>
          <p:nvPr>
            <p:ph type="body" sz="quarter" idx="14"/>
          </p:nvPr>
        </p:nvSpPr>
        <p:spPr/>
        <p:txBody>
          <a:bodyPr/>
          <a:lstStyle/>
          <a:p>
            <a:r>
              <a:rPr lang="de-DE" dirty="0"/>
              <a:t>Stewardship And Recognition </a:t>
            </a:r>
            <a:r>
              <a:rPr lang="de-DE" dirty="0" err="1"/>
              <a:t>for</a:t>
            </a:r>
            <a:r>
              <a:rPr lang="de-DE" dirty="0"/>
              <a:t> </a:t>
            </a:r>
            <a:r>
              <a:rPr lang="de-DE" dirty="0" err="1"/>
              <a:t>DAta</a:t>
            </a:r>
            <a:r>
              <a:rPr lang="de-DE" dirty="0"/>
              <a:t> Science Talent</a:t>
            </a:r>
            <a:endParaRPr lang="en-BE" dirty="0"/>
          </a:p>
        </p:txBody>
      </p:sp>
      <p:sp>
        <p:nvSpPr>
          <p:cNvPr id="6" name="Footer Placeholder 5">
            <a:extLst>
              <a:ext uri="{FF2B5EF4-FFF2-40B4-BE49-F238E27FC236}">
                <a16:creationId xmlns:a16="http://schemas.microsoft.com/office/drawing/2014/main" id="{5FBFC920-A273-02F4-3F00-74ECEBE6178B}"/>
              </a:ext>
            </a:extLst>
          </p:cNvPr>
          <p:cNvSpPr>
            <a:spLocks noGrp="1"/>
          </p:cNvSpPr>
          <p:nvPr>
            <p:ph type="ftr" sz="quarter" idx="16"/>
          </p:nvPr>
        </p:nvSpPr>
        <p:spPr/>
        <p:txBody>
          <a:bodyPr/>
          <a:lstStyle/>
          <a:p>
            <a:r>
              <a:rPr lang="nl-NL" dirty="0"/>
              <a:t>01 | 07 | 2026 </a:t>
            </a:r>
            <a:r>
              <a:rPr lang="nl-NL" dirty="0" err="1"/>
              <a:t>by</a:t>
            </a:r>
            <a:r>
              <a:rPr lang="nl-NL" dirty="0"/>
              <a:t> Isabela Paredes Cisneros</a:t>
            </a:r>
          </a:p>
        </p:txBody>
      </p:sp>
      <p:pic>
        <p:nvPicPr>
          <p:cNvPr id="8" name="Picture 7">
            <a:extLst>
              <a:ext uri="{FF2B5EF4-FFF2-40B4-BE49-F238E27FC236}">
                <a16:creationId xmlns:a16="http://schemas.microsoft.com/office/drawing/2014/main" id="{A8D8A1A5-2471-E466-E788-180447C1D3A6}"/>
              </a:ext>
            </a:extLst>
          </p:cNvPr>
          <p:cNvPicPr>
            <a:picLocks noChangeAspect="1"/>
          </p:cNvPicPr>
          <p:nvPr/>
        </p:nvPicPr>
        <p:blipFill>
          <a:blip r:embed="rId3"/>
          <a:stretch>
            <a:fillRect/>
          </a:stretch>
        </p:blipFill>
        <p:spPr>
          <a:xfrm>
            <a:off x="9534008" y="0"/>
            <a:ext cx="2499414" cy="1631232"/>
          </a:xfrm>
          <a:prstGeom prst="rect">
            <a:avLst/>
          </a:prstGeom>
        </p:spPr>
      </p:pic>
      <p:pic>
        <p:nvPicPr>
          <p:cNvPr id="10" name="Picture 9">
            <a:extLst>
              <a:ext uri="{FF2B5EF4-FFF2-40B4-BE49-F238E27FC236}">
                <a16:creationId xmlns:a16="http://schemas.microsoft.com/office/drawing/2014/main" id="{DB60A8C7-7C7B-A37D-64F1-95DD95AF44BC}"/>
              </a:ext>
            </a:extLst>
          </p:cNvPr>
          <p:cNvPicPr>
            <a:picLocks noChangeAspect="1"/>
          </p:cNvPicPr>
          <p:nvPr/>
        </p:nvPicPr>
        <p:blipFill>
          <a:blip r:embed="rId4"/>
          <a:stretch>
            <a:fillRect/>
          </a:stretch>
        </p:blipFill>
        <p:spPr>
          <a:xfrm>
            <a:off x="8407277" y="2244732"/>
            <a:ext cx="1126731" cy="539290"/>
          </a:xfrm>
          <a:prstGeom prst="rect">
            <a:avLst/>
          </a:prstGeom>
        </p:spPr>
      </p:pic>
    </p:spTree>
    <p:extLst>
      <p:ext uri="{BB962C8B-B14F-4D97-AF65-F5344CB8AC3E}">
        <p14:creationId xmlns:p14="http://schemas.microsoft.com/office/powerpoint/2010/main" val="120642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824C1B-33CC-DB57-C7E8-0FD5A4AE3201}"/>
              </a:ext>
            </a:extLst>
          </p:cNvPr>
          <p:cNvSpPr>
            <a:spLocks noGrp="1"/>
          </p:cNvSpPr>
          <p:nvPr>
            <p:ph type="title"/>
          </p:nvPr>
        </p:nvSpPr>
        <p:spPr/>
        <p:txBody>
          <a:bodyPr/>
          <a:lstStyle/>
          <a:p>
            <a:r>
              <a:rPr lang="en-GB" dirty="0"/>
              <a:t>STARDAST</a:t>
            </a:r>
            <a:endParaRPr lang="en-DE" dirty="0"/>
          </a:p>
        </p:txBody>
      </p:sp>
      <p:sp>
        <p:nvSpPr>
          <p:cNvPr id="4" name="Slide Number Placeholder 3">
            <a:extLst>
              <a:ext uri="{FF2B5EF4-FFF2-40B4-BE49-F238E27FC236}">
                <a16:creationId xmlns:a16="http://schemas.microsoft.com/office/drawing/2014/main" id="{EB885C8C-BDA0-C0BA-2B7A-2DC7D07EFF05}"/>
              </a:ext>
            </a:extLst>
          </p:cNvPr>
          <p:cNvSpPr>
            <a:spLocks noGrp="1"/>
          </p:cNvSpPr>
          <p:nvPr>
            <p:ph type="sldNum" sz="quarter" idx="12"/>
          </p:nvPr>
        </p:nvSpPr>
        <p:spPr/>
        <p:txBody>
          <a:bodyPr/>
          <a:lstStyle/>
          <a:p>
            <a:fld id="{41814595-6856-9B4E-BECB-F9B7E4876AE1}" type="slidenum">
              <a:rPr lang="nl-NL" smtClean="0"/>
              <a:pPr/>
              <a:t>2</a:t>
            </a:fld>
            <a:endParaRPr lang="nl-NL" dirty="0"/>
          </a:p>
        </p:txBody>
      </p:sp>
      <p:sp>
        <p:nvSpPr>
          <p:cNvPr id="5" name="Text Placeholder 4">
            <a:extLst>
              <a:ext uri="{FF2B5EF4-FFF2-40B4-BE49-F238E27FC236}">
                <a16:creationId xmlns:a16="http://schemas.microsoft.com/office/drawing/2014/main" id="{5C819A40-1DF2-D715-D274-4297A9C4B61E}"/>
              </a:ext>
            </a:extLst>
          </p:cNvPr>
          <p:cNvSpPr>
            <a:spLocks noGrp="1"/>
          </p:cNvSpPr>
          <p:nvPr>
            <p:ph type="body" sz="quarter" idx="14"/>
          </p:nvPr>
        </p:nvSpPr>
        <p:spPr>
          <a:xfrm>
            <a:off x="1721741" y="895137"/>
            <a:ext cx="8021349" cy="1200363"/>
          </a:xfrm>
        </p:spPr>
        <p:txBody>
          <a:bodyPr>
            <a:normAutofit/>
          </a:bodyPr>
          <a:lstStyle/>
          <a:p>
            <a:r>
              <a:rPr lang="en-DE" sz="1600" dirty="0"/>
              <a:t>Pan-European consortium: reaching 25 European countries directly by partners, including associated partners worldwide 64 countries reached</a:t>
            </a:r>
          </a:p>
        </p:txBody>
      </p:sp>
      <p:pic>
        <p:nvPicPr>
          <p:cNvPr id="8" name="Picture 7">
            <a:extLst>
              <a:ext uri="{FF2B5EF4-FFF2-40B4-BE49-F238E27FC236}">
                <a16:creationId xmlns:a16="http://schemas.microsoft.com/office/drawing/2014/main" id="{7506643F-ABC1-ED9E-6CEF-591AEA054455}"/>
              </a:ext>
            </a:extLst>
          </p:cNvPr>
          <p:cNvPicPr>
            <a:picLocks noChangeAspect="1"/>
          </p:cNvPicPr>
          <p:nvPr/>
        </p:nvPicPr>
        <p:blipFill>
          <a:blip r:embed="rId2"/>
          <a:stretch>
            <a:fillRect/>
          </a:stretch>
        </p:blipFill>
        <p:spPr>
          <a:xfrm>
            <a:off x="9534008" y="0"/>
            <a:ext cx="2499414" cy="1631232"/>
          </a:xfrm>
          <a:prstGeom prst="rect">
            <a:avLst/>
          </a:prstGeom>
        </p:spPr>
      </p:pic>
      <p:pic>
        <p:nvPicPr>
          <p:cNvPr id="2" name="Picture 1">
            <a:extLst>
              <a:ext uri="{FF2B5EF4-FFF2-40B4-BE49-F238E27FC236}">
                <a16:creationId xmlns:a16="http://schemas.microsoft.com/office/drawing/2014/main" id="{5327C99E-2AA7-DF53-7F00-53FECE9865C0}"/>
              </a:ext>
            </a:extLst>
          </p:cNvPr>
          <p:cNvPicPr>
            <a:picLocks noChangeAspect="1"/>
          </p:cNvPicPr>
          <p:nvPr/>
        </p:nvPicPr>
        <p:blipFill>
          <a:blip r:embed="rId3"/>
          <a:srcRect l="59014" t="27613" r="522" b="1605"/>
          <a:stretch>
            <a:fillRect/>
          </a:stretch>
        </p:blipFill>
        <p:spPr>
          <a:xfrm>
            <a:off x="158578" y="1631232"/>
            <a:ext cx="5204254" cy="5120888"/>
          </a:xfrm>
          <a:prstGeom prst="rect">
            <a:avLst/>
          </a:prstGeom>
        </p:spPr>
      </p:pic>
      <p:graphicFrame>
        <p:nvGraphicFramePr>
          <p:cNvPr id="6" name="Table 5">
            <a:extLst>
              <a:ext uri="{FF2B5EF4-FFF2-40B4-BE49-F238E27FC236}">
                <a16:creationId xmlns:a16="http://schemas.microsoft.com/office/drawing/2014/main" id="{0A664E84-031E-8FA3-1CDE-0D9C0180917E}"/>
              </a:ext>
            </a:extLst>
          </p:cNvPr>
          <p:cNvGraphicFramePr>
            <a:graphicFrameLocks noGrp="1"/>
          </p:cNvGraphicFramePr>
          <p:nvPr>
            <p:extLst>
              <p:ext uri="{D42A27DB-BD31-4B8C-83A1-F6EECF244321}">
                <p14:modId xmlns:p14="http://schemas.microsoft.com/office/powerpoint/2010/main" val="2653470760"/>
              </p:ext>
            </p:extLst>
          </p:nvPr>
        </p:nvGraphicFramePr>
        <p:xfrm>
          <a:off x="5535827" y="1589426"/>
          <a:ext cx="6497595" cy="5225258"/>
        </p:xfrm>
        <a:graphic>
          <a:graphicData uri="http://schemas.openxmlformats.org/drawingml/2006/table">
            <a:tbl>
              <a:tblPr/>
              <a:tblGrid>
                <a:gridCol w="1594022">
                  <a:extLst>
                    <a:ext uri="{9D8B030D-6E8A-4147-A177-3AD203B41FA5}">
                      <a16:colId xmlns:a16="http://schemas.microsoft.com/office/drawing/2014/main" val="4003634317"/>
                    </a:ext>
                  </a:extLst>
                </a:gridCol>
                <a:gridCol w="4903573">
                  <a:extLst>
                    <a:ext uri="{9D8B030D-6E8A-4147-A177-3AD203B41FA5}">
                      <a16:colId xmlns:a16="http://schemas.microsoft.com/office/drawing/2014/main" val="3614463197"/>
                    </a:ext>
                  </a:extLst>
                </a:gridCol>
              </a:tblGrid>
              <a:tr h="404162">
                <a:tc>
                  <a:txBody>
                    <a:bodyPr/>
                    <a:lstStyle/>
                    <a:p>
                      <a:pPr algn="ctr" rtl="0" fontAlgn="t">
                        <a:buNone/>
                      </a:pPr>
                      <a:r>
                        <a:rPr lang="en-DE" sz="1400" b="1" i="0" u="none" strike="noStrike" dirty="0">
                          <a:solidFill>
                            <a:srgbClr val="000000"/>
                          </a:solidFill>
                          <a:effectLst/>
                          <a:latin typeface="IBM Plex Sans" panose="020B0503050203000203" pitchFamily="34" charset="0"/>
                        </a:rPr>
                        <a:t>Domain</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9525" cap="flat" cmpd="sng" algn="ctr">
                      <a:solidFill>
                        <a:srgbClr val="18974C"/>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algn="ctr" rtl="0" fontAlgn="t">
                        <a:buNone/>
                      </a:pPr>
                      <a:r>
                        <a:rPr lang="en-DE" sz="1400" b="1" i="0" u="none" strike="noStrike">
                          <a:solidFill>
                            <a:srgbClr val="000000"/>
                          </a:solidFill>
                          <a:effectLst/>
                          <a:latin typeface="IBM Plex Sans" panose="020B0503050203000203" pitchFamily="34" charset="0"/>
                        </a:rPr>
                        <a:t>Partners</a:t>
                      </a:r>
                      <a:endParaRPr lang="en-DE" sz="200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9525" cap="flat" cmpd="sng" algn="ctr">
                      <a:solidFill>
                        <a:srgbClr val="18974C"/>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2036556359"/>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Life Sciences</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EMBL, Euro-BioImaging, CNR (EuBI Med-Hub), CEITEC (via Masaryk Univ.)</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135456448"/>
                  </a:ext>
                </a:extLst>
              </a:tr>
              <a:tr h="526497">
                <a:tc>
                  <a:txBody>
                    <a:bodyPr/>
                    <a:lstStyle/>
                    <a:p>
                      <a:pPr rtl="0" fontAlgn="t">
                        <a:buNone/>
                      </a:pPr>
                      <a:r>
                        <a:rPr lang="en-DE" sz="1400" b="1" i="0" u="none" strike="noStrike" dirty="0">
                          <a:solidFill>
                            <a:srgbClr val="000000"/>
                          </a:solidFill>
                          <a:effectLst/>
                          <a:latin typeface="IBM Plex Sans" panose="020B0503050203000203" pitchFamily="34" charset="0"/>
                        </a:rPr>
                        <a:t>Particle Physics</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CERN</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2310063396"/>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Linguistics</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CLARIN, Leibniz Institute for the German Language (IDS, CLARIN associate)</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3542993355"/>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Translational Medicine</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EATRIS, Koç Univ. (KUTTAM, linked to EATRIS)</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3109167885"/>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Biodiversity &amp; Socio-Ecology</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UFZ Helmholtz Centre (eLTER), Univ. of Helsinki (eLTER)</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3633510599"/>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Digital Humanities</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DARIAH, Univ. of Hamburg (linked to DARIAH)</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1481283876"/>
                  </a:ext>
                </a:extLst>
              </a:tr>
              <a:tr h="628017">
                <a:tc>
                  <a:txBody>
                    <a:bodyPr/>
                    <a:lstStyle/>
                    <a:p>
                      <a:pPr rtl="0" fontAlgn="t">
                        <a:buNone/>
                      </a:pPr>
                      <a:r>
                        <a:rPr lang="en-DE" sz="1400" b="1" i="0" u="none" strike="noStrike" dirty="0">
                          <a:solidFill>
                            <a:srgbClr val="000000"/>
                          </a:solidFill>
                          <a:effectLst/>
                          <a:latin typeface="IBM Plex Sans" panose="020B0503050203000203" pitchFamily="34" charset="0"/>
                        </a:rPr>
                        <a:t>Universities</a:t>
                      </a:r>
                      <a:endParaRPr lang="en-DE" sz="2000" dirty="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Univ. of Freiburg, Univ. of Cambridge, Univ. of Heidelberg</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12700" cap="flat" cmpd="sng" algn="ctr">
                      <a:solidFill>
                        <a:srgbClr val="EC619F"/>
                      </a:solidFill>
                      <a:prstDash val="solid"/>
                      <a:round/>
                      <a:headEnd type="none" w="med" len="med"/>
                      <a:tailEnd type="none" w="med" len="med"/>
                    </a:lnB>
                    <a:noFill/>
                  </a:tcPr>
                </a:tc>
                <a:extLst>
                  <a:ext uri="{0D108BD9-81ED-4DB2-BD59-A6C34878D82A}">
                    <a16:rowId xmlns:a16="http://schemas.microsoft.com/office/drawing/2014/main" val="3199830592"/>
                  </a:ext>
                </a:extLst>
              </a:tr>
              <a:tr h="526497">
                <a:tc>
                  <a:txBody>
                    <a:bodyPr/>
                    <a:lstStyle/>
                    <a:p>
                      <a:pPr rtl="0" fontAlgn="t">
                        <a:buNone/>
                      </a:pPr>
                      <a:r>
                        <a:rPr lang="en-DE" sz="1400" b="1" i="0" u="none" strike="noStrike">
                          <a:solidFill>
                            <a:srgbClr val="000000"/>
                          </a:solidFill>
                          <a:effectLst/>
                          <a:latin typeface="IBM Plex Sans" panose="020B0503050203000203" pitchFamily="34" charset="0"/>
                        </a:rPr>
                        <a:t>Private Partners</a:t>
                      </a:r>
                      <a:endParaRPr lang="en-DE" sz="2000">
                        <a:effectLst/>
                      </a:endParaRPr>
                    </a:p>
                  </a:txBody>
                  <a:tcPr marL="94520" marR="94520" marT="85927" marB="85927">
                    <a:lnL w="9525" cap="flat" cmpd="sng" algn="ctr">
                      <a:solidFill>
                        <a:srgbClr val="18974C"/>
                      </a:solidFill>
                      <a:prstDash val="solid"/>
                      <a:round/>
                      <a:headEnd type="none" w="med" len="med"/>
                      <a:tailEnd type="none" w="med" len="med"/>
                    </a:lnL>
                    <a:lnR w="12700" cap="flat" cmpd="sng" algn="ctr">
                      <a:solidFill>
                        <a:srgbClr val="EC619F"/>
                      </a:solidFill>
                      <a:prstDash val="solid"/>
                      <a:round/>
                      <a:headEnd type="none" w="med" len="med"/>
                      <a:tailEnd type="none" w="med" len="med"/>
                    </a:lnR>
                    <a:lnT w="12700" cap="flat" cmpd="sng" algn="ctr">
                      <a:solidFill>
                        <a:srgbClr val="EC619F"/>
                      </a:solidFill>
                      <a:prstDash val="solid"/>
                      <a:round/>
                      <a:headEnd type="none" w="med" len="med"/>
                      <a:tailEnd type="none" w="med" len="med"/>
                    </a:lnT>
                    <a:lnB w="9525" cap="flat" cmpd="sng" algn="ctr">
                      <a:solidFill>
                        <a:srgbClr val="18974C"/>
                      </a:solidFill>
                      <a:prstDash val="solid"/>
                      <a:round/>
                      <a:headEnd type="none" w="med" len="med"/>
                      <a:tailEnd type="none" w="med" len="med"/>
                    </a:lnB>
                    <a:noFill/>
                  </a:tcPr>
                </a:tc>
                <a:tc>
                  <a:txBody>
                    <a:bodyPr/>
                    <a:lstStyle/>
                    <a:p>
                      <a:pPr rtl="0" fontAlgn="t">
                        <a:buNone/>
                      </a:pPr>
                      <a:r>
                        <a:rPr lang="en-DE" sz="1400" b="0" i="0" u="none" strike="noStrike" dirty="0">
                          <a:solidFill>
                            <a:srgbClr val="000000"/>
                          </a:solidFill>
                          <a:effectLst/>
                          <a:latin typeface="IBM Plex Sans" panose="020B0503050203000203" pitchFamily="34" charset="0"/>
                        </a:rPr>
                        <a:t>AstraZeneca, Merck, RICAPACITY (SME)</a:t>
                      </a:r>
                      <a:endParaRPr lang="en-DE" sz="2000" dirty="0">
                        <a:effectLst/>
                      </a:endParaRPr>
                    </a:p>
                  </a:txBody>
                  <a:tcPr marL="94520" marR="94520" marT="85927" marB="85927">
                    <a:lnL w="12700" cap="flat" cmpd="sng" algn="ctr">
                      <a:solidFill>
                        <a:srgbClr val="EC619F"/>
                      </a:solidFill>
                      <a:prstDash val="solid"/>
                      <a:round/>
                      <a:headEnd type="none" w="med" len="med"/>
                      <a:tailEnd type="none" w="med" len="med"/>
                    </a:lnL>
                    <a:lnR w="9525" cap="flat" cmpd="sng" algn="ctr">
                      <a:solidFill>
                        <a:srgbClr val="18974C"/>
                      </a:solidFill>
                      <a:prstDash val="solid"/>
                      <a:round/>
                      <a:headEnd type="none" w="med" len="med"/>
                      <a:tailEnd type="none" w="med" len="med"/>
                    </a:lnR>
                    <a:lnT w="12700" cap="flat" cmpd="sng" algn="ctr">
                      <a:solidFill>
                        <a:srgbClr val="EC619F"/>
                      </a:solidFill>
                      <a:prstDash val="solid"/>
                      <a:round/>
                      <a:headEnd type="none" w="med" len="med"/>
                      <a:tailEnd type="none" w="med" len="med"/>
                    </a:lnT>
                    <a:lnB w="9525" cap="flat" cmpd="sng" algn="ctr">
                      <a:solidFill>
                        <a:srgbClr val="18974C"/>
                      </a:solidFill>
                      <a:prstDash val="solid"/>
                      <a:round/>
                      <a:headEnd type="none" w="med" len="med"/>
                      <a:tailEnd type="none" w="med" len="med"/>
                    </a:lnB>
                    <a:noFill/>
                  </a:tcPr>
                </a:tc>
                <a:extLst>
                  <a:ext uri="{0D108BD9-81ED-4DB2-BD59-A6C34878D82A}">
                    <a16:rowId xmlns:a16="http://schemas.microsoft.com/office/drawing/2014/main" val="1837106621"/>
                  </a:ext>
                </a:extLst>
              </a:tr>
            </a:tbl>
          </a:graphicData>
        </a:graphic>
      </p:graphicFrame>
    </p:spTree>
    <p:extLst>
      <p:ext uri="{BB962C8B-B14F-4D97-AF65-F5344CB8AC3E}">
        <p14:creationId xmlns:p14="http://schemas.microsoft.com/office/powerpoint/2010/main" val="2401951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4954E5D-59CB-33A0-BD70-20080F2ACD4C}"/>
              </a:ext>
            </a:extLst>
          </p:cNvPr>
          <p:cNvSpPr>
            <a:spLocks noGrp="1"/>
          </p:cNvSpPr>
          <p:nvPr>
            <p:ph sz="half" idx="15"/>
          </p:nvPr>
        </p:nvSpPr>
        <p:spPr>
          <a:xfrm>
            <a:off x="566530" y="1580322"/>
            <a:ext cx="5068957" cy="4671391"/>
          </a:xfrm>
        </p:spPr>
        <p:txBody>
          <a:bodyPr>
            <a:normAutofit fontScale="92500" lnSpcReduction="20000"/>
          </a:bodyPr>
          <a:lstStyle/>
          <a:p>
            <a:pPr marL="342900" indent="-342900">
              <a:buAutoNum type="arabicPeriod"/>
            </a:pPr>
            <a:r>
              <a:rPr lang="en-DE" sz="1600" b="1" dirty="0"/>
              <a:t>O1.</a:t>
            </a:r>
            <a:r>
              <a:rPr lang="en-DE" sz="1600" dirty="0"/>
              <a:t> A modular, cross-sectoral, </a:t>
            </a:r>
            <a:r>
              <a:rPr lang="en-DE" sz="1600" dirty="0">
                <a:solidFill>
                  <a:srgbClr val="2B6DB5"/>
                </a:solidFill>
              </a:rPr>
              <a:t>FAIR- and Open-Science-aligned curriculum for data stewards</a:t>
            </a:r>
            <a:r>
              <a:rPr lang="en-DE" sz="1600" dirty="0"/>
              <a:t>, co-designed with practitioners. </a:t>
            </a:r>
          </a:p>
          <a:p>
            <a:pPr marL="342900" indent="-342900">
              <a:buAutoNum type="arabicPeriod"/>
            </a:pPr>
            <a:r>
              <a:rPr lang="en-DE" sz="1600" b="1" dirty="0"/>
              <a:t>O2.</a:t>
            </a:r>
            <a:r>
              <a:rPr lang="en-DE" sz="1600" dirty="0"/>
              <a:t> Upskilling of data stewards through </a:t>
            </a:r>
            <a:r>
              <a:rPr lang="en-DE" sz="1600" dirty="0">
                <a:solidFill>
                  <a:srgbClr val="2B6DB5"/>
                </a:solidFill>
              </a:rPr>
              <a:t>peer learning, mentorship and Train-the-Trainer</a:t>
            </a:r>
            <a:r>
              <a:rPr lang="en-DE" sz="1600" dirty="0"/>
              <a:t> programmes, building professional identity, mobility and community. </a:t>
            </a:r>
          </a:p>
          <a:p>
            <a:pPr marL="342900" indent="-342900">
              <a:buAutoNum type="arabicPeriod"/>
            </a:pPr>
            <a:r>
              <a:rPr lang="en-DE" sz="1600" b="1" dirty="0"/>
              <a:t>O3.</a:t>
            </a:r>
            <a:r>
              <a:rPr lang="en-DE" sz="1600" dirty="0"/>
              <a:t> Open Science and FAIR practice </a:t>
            </a:r>
            <a:r>
              <a:rPr lang="en-DE" sz="1600" dirty="0">
                <a:solidFill>
                  <a:srgbClr val="2B6DB5"/>
                </a:solidFill>
              </a:rPr>
              <a:t>education for researchers at all career stages </a:t>
            </a:r>
            <a:r>
              <a:rPr lang="en-DE" sz="1600" dirty="0"/>
              <a:t>and for broader audiences. </a:t>
            </a:r>
          </a:p>
          <a:p>
            <a:pPr marL="342900" indent="-342900">
              <a:buAutoNum type="arabicPeriod"/>
            </a:pPr>
            <a:r>
              <a:rPr lang="en-DE" sz="1600" b="1" dirty="0"/>
              <a:t>O4.</a:t>
            </a:r>
            <a:r>
              <a:rPr lang="en-DE" sz="1600" dirty="0"/>
              <a:t> Expansion and </a:t>
            </a:r>
            <a:r>
              <a:rPr lang="en-DE" sz="1600" dirty="0">
                <a:solidFill>
                  <a:srgbClr val="2B6DB5"/>
                </a:solidFill>
              </a:rPr>
              <a:t>strengthening of competence centres</a:t>
            </a:r>
            <a:r>
              <a:rPr lang="en-DE" sz="1600" dirty="0"/>
              <a:t> and greater institutional readiness through aligned roles, hiring and career development. </a:t>
            </a:r>
          </a:p>
          <a:p>
            <a:pPr marL="342900" indent="-342900">
              <a:buAutoNum type="arabicPeriod"/>
            </a:pPr>
            <a:r>
              <a:rPr lang="en-DE" sz="1600" b="1" dirty="0"/>
              <a:t>O5.</a:t>
            </a:r>
            <a:r>
              <a:rPr lang="en-DE" sz="1600" dirty="0"/>
              <a:t> FAIR and Open Science practices operationalised through </a:t>
            </a:r>
            <a:r>
              <a:rPr lang="en-DE" sz="1600" dirty="0">
                <a:solidFill>
                  <a:srgbClr val="2B6DB5"/>
                </a:solidFill>
              </a:rPr>
              <a:t>steward-led piloting of EOSC tools</a:t>
            </a:r>
            <a:r>
              <a:rPr lang="en-DE" sz="1600" dirty="0"/>
              <a:t> and population of registries.</a:t>
            </a:r>
            <a:endParaRPr lang="en-BE" sz="1600" dirty="0"/>
          </a:p>
        </p:txBody>
      </p:sp>
      <p:sp>
        <p:nvSpPr>
          <p:cNvPr id="3" name="Title 2">
            <a:extLst>
              <a:ext uri="{FF2B5EF4-FFF2-40B4-BE49-F238E27FC236}">
                <a16:creationId xmlns:a16="http://schemas.microsoft.com/office/drawing/2014/main" id="{0B92EFF1-3C79-7F03-889A-DF575EA50D9A}"/>
              </a:ext>
            </a:extLst>
          </p:cNvPr>
          <p:cNvSpPr>
            <a:spLocks noGrp="1"/>
          </p:cNvSpPr>
          <p:nvPr>
            <p:ph type="title"/>
          </p:nvPr>
        </p:nvSpPr>
        <p:spPr/>
        <p:txBody>
          <a:bodyPr>
            <a:normAutofit/>
          </a:bodyPr>
          <a:lstStyle/>
          <a:p>
            <a:r>
              <a:rPr lang="en-IE" dirty="0"/>
              <a:t>Project objectives &amp; Key contributions to EOSC</a:t>
            </a:r>
            <a:endParaRPr lang="en-BE" sz="2700" dirty="0"/>
          </a:p>
        </p:txBody>
      </p:sp>
      <p:sp>
        <p:nvSpPr>
          <p:cNvPr id="4" name="Slide Number Placeholder 3">
            <a:extLst>
              <a:ext uri="{FF2B5EF4-FFF2-40B4-BE49-F238E27FC236}">
                <a16:creationId xmlns:a16="http://schemas.microsoft.com/office/drawing/2014/main" id="{99D84C33-BE9A-4452-D888-4E27E8B3E3B4}"/>
              </a:ext>
            </a:extLst>
          </p:cNvPr>
          <p:cNvSpPr>
            <a:spLocks noGrp="1"/>
          </p:cNvSpPr>
          <p:nvPr>
            <p:ph type="sldNum" sz="quarter" idx="12"/>
          </p:nvPr>
        </p:nvSpPr>
        <p:spPr/>
        <p:txBody>
          <a:bodyPr/>
          <a:lstStyle/>
          <a:p>
            <a:fld id="{41814595-6856-9B4E-BECB-F9B7E4876AE1}" type="slidenum">
              <a:rPr lang="nl-NL" smtClean="0"/>
              <a:pPr/>
              <a:t>3</a:t>
            </a:fld>
            <a:endParaRPr lang="nl-NL" dirty="0"/>
          </a:p>
        </p:txBody>
      </p:sp>
      <p:sp>
        <p:nvSpPr>
          <p:cNvPr id="8" name="Text Placeholder 7">
            <a:extLst>
              <a:ext uri="{FF2B5EF4-FFF2-40B4-BE49-F238E27FC236}">
                <a16:creationId xmlns:a16="http://schemas.microsoft.com/office/drawing/2014/main" id="{4A8FADD7-A3DE-4D1C-EFDF-33229453A2BE}"/>
              </a:ext>
            </a:extLst>
          </p:cNvPr>
          <p:cNvSpPr>
            <a:spLocks noGrp="1"/>
          </p:cNvSpPr>
          <p:nvPr>
            <p:ph type="body" sz="quarter" idx="14"/>
          </p:nvPr>
        </p:nvSpPr>
        <p:spPr/>
        <p:txBody>
          <a:bodyPr/>
          <a:lstStyle/>
          <a:p>
            <a:r>
              <a:rPr lang="en-IE" dirty="0"/>
              <a:t>5 Objectives with 4 key contributions to EOSC</a:t>
            </a:r>
          </a:p>
        </p:txBody>
      </p:sp>
      <p:sp>
        <p:nvSpPr>
          <p:cNvPr id="5" name="Content Placeholder 1">
            <a:extLst>
              <a:ext uri="{FF2B5EF4-FFF2-40B4-BE49-F238E27FC236}">
                <a16:creationId xmlns:a16="http://schemas.microsoft.com/office/drawing/2014/main" id="{62A279F3-6E81-5ED7-46CD-C132A59F6AD6}"/>
              </a:ext>
            </a:extLst>
          </p:cNvPr>
          <p:cNvSpPr txBox="1">
            <a:spLocks/>
          </p:cNvSpPr>
          <p:nvPr/>
        </p:nvSpPr>
        <p:spPr>
          <a:xfrm>
            <a:off x="6182140" y="1606427"/>
            <a:ext cx="5782306" cy="4568268"/>
          </a:xfrm>
          <a:prstGeom prst="rect">
            <a:avLst/>
          </a:prstGeom>
        </p:spPr>
        <p:txBody>
          <a:bodyPr vert="horz" lIns="91440" tIns="45720" rIns="91440" bIns="45720" rtlCol="0">
            <a:normAutofit lnSpcReduction="10000"/>
          </a:bodyPr>
          <a:lstStyle>
            <a:lvl1pPr marL="0" indent="0" algn="l" defTabSz="914400" rtl="0" eaLnBrk="1" latinLnBrk="0" hangingPunct="1">
              <a:lnSpc>
                <a:spcPct val="130000"/>
              </a:lnSpc>
              <a:spcBef>
                <a:spcPts val="1000"/>
              </a:spcBef>
              <a:buFont typeface="Arial" panose="020B0604020202020204" pitchFamily="34" charset="0"/>
              <a:buNone/>
              <a:defRPr sz="1500" b="0" i="0" kern="1500" spc="0" baseline="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500" b="0" i="0" kern="1200" baseline="0">
                <a:solidFill>
                  <a:schemeClr val="bg2">
                    <a:lumMod val="25000"/>
                  </a:schemeClr>
                </a:solidFill>
                <a:latin typeface="Roboto Light" panose="020000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rabicPeriod"/>
            </a:pPr>
            <a:r>
              <a:rPr lang="en-DE" dirty="0"/>
              <a:t>Advancing </a:t>
            </a:r>
            <a:r>
              <a:rPr lang="en-DE" dirty="0">
                <a:solidFill>
                  <a:srgbClr val="2B6DB5"/>
                </a:solidFill>
              </a:rPr>
              <a:t>EOSC's three strategic goals</a:t>
            </a:r>
            <a:r>
              <a:rPr lang="en-DE" dirty="0"/>
              <a:t>: a federated Open Science infrastructure; shared standards, tools and services; and Open Science as the new normal. </a:t>
            </a:r>
          </a:p>
          <a:p>
            <a:pPr marL="342900" indent="-342900">
              <a:buFont typeface="Arial" panose="020B0604020202020204" pitchFamily="34" charset="0"/>
              <a:buAutoNum type="arabicPeriod"/>
            </a:pPr>
            <a:r>
              <a:rPr lang="en-DE" dirty="0"/>
              <a:t>Focused engagement in the </a:t>
            </a:r>
            <a:r>
              <a:rPr lang="en-DE" dirty="0">
                <a:solidFill>
                  <a:srgbClr val="2B6DB5"/>
                </a:solidFill>
              </a:rPr>
              <a:t>EOSC Opportunity Areas </a:t>
            </a:r>
            <a:r>
              <a:rPr lang="en-DE" dirty="0"/>
              <a:t>(collective focus on Opportunity Areas OA2 (Metadata, Ontologies and Interoperability), OA4 (User and Resource Environments) and OA5 (Skills, Training, Rewards, Recognition &amp; Upscaling)), with partners active in the Opportunity Area Expert Groups. </a:t>
            </a:r>
          </a:p>
          <a:p>
            <a:pPr marL="342900" indent="-342900">
              <a:buFont typeface="Arial" panose="020B0604020202020204" pitchFamily="34" charset="0"/>
              <a:buAutoNum type="arabicPeriod"/>
            </a:pPr>
            <a:r>
              <a:rPr lang="en-DE" dirty="0"/>
              <a:t>Steward-led </a:t>
            </a:r>
            <a:r>
              <a:rPr lang="en-DE" dirty="0">
                <a:solidFill>
                  <a:srgbClr val="2B6DB5"/>
                </a:solidFill>
              </a:rPr>
              <a:t>piloting of EOSC-aligned tools </a:t>
            </a:r>
            <a:r>
              <a:rPr lang="en-DE" dirty="0"/>
              <a:t>(F-UJI, RO-Crate, FAIR-Aware) and population of registries (FAIRsharing, re3data). </a:t>
            </a:r>
          </a:p>
          <a:p>
            <a:pPr marL="342900" indent="-342900">
              <a:buFont typeface="Arial" panose="020B0604020202020204" pitchFamily="34" charset="0"/>
              <a:buAutoNum type="arabicPeriod"/>
            </a:pPr>
            <a:r>
              <a:rPr lang="en-DE" dirty="0"/>
              <a:t>Operationalising the </a:t>
            </a:r>
            <a:r>
              <a:rPr lang="en-DE" dirty="0">
                <a:solidFill>
                  <a:srgbClr val="2B6DB5"/>
                </a:solidFill>
              </a:rPr>
              <a:t>Skills4EOSC recognition framework </a:t>
            </a:r>
            <a:r>
              <a:rPr lang="en-DE" dirty="0"/>
              <a:t>and minimum viable skills profiles in real institutional settings.</a:t>
            </a:r>
            <a:endParaRPr lang="en-BE" dirty="0"/>
          </a:p>
        </p:txBody>
      </p:sp>
      <p:pic>
        <p:nvPicPr>
          <p:cNvPr id="7" name="Picture 6">
            <a:extLst>
              <a:ext uri="{FF2B5EF4-FFF2-40B4-BE49-F238E27FC236}">
                <a16:creationId xmlns:a16="http://schemas.microsoft.com/office/drawing/2014/main" id="{221595D1-D8F7-CD9C-3031-7096AD4CB278}"/>
              </a:ext>
            </a:extLst>
          </p:cNvPr>
          <p:cNvPicPr>
            <a:picLocks noChangeAspect="1"/>
          </p:cNvPicPr>
          <p:nvPr/>
        </p:nvPicPr>
        <p:blipFill>
          <a:blip r:embed="rId3"/>
          <a:stretch>
            <a:fillRect/>
          </a:stretch>
        </p:blipFill>
        <p:spPr>
          <a:xfrm>
            <a:off x="10462976" y="606288"/>
            <a:ext cx="1570445" cy="1024944"/>
          </a:xfrm>
          <a:prstGeom prst="rect">
            <a:avLst/>
          </a:prstGeom>
        </p:spPr>
      </p:pic>
      <p:sp>
        <p:nvSpPr>
          <p:cNvPr id="9" name="Chevron 8">
            <a:extLst>
              <a:ext uri="{FF2B5EF4-FFF2-40B4-BE49-F238E27FC236}">
                <a16:creationId xmlns:a16="http://schemas.microsoft.com/office/drawing/2014/main" id="{B26984B6-55B6-66B7-E355-C6629A73969B}"/>
              </a:ext>
            </a:extLst>
          </p:cNvPr>
          <p:cNvSpPr/>
          <p:nvPr/>
        </p:nvSpPr>
        <p:spPr>
          <a:xfrm>
            <a:off x="5511452" y="1580321"/>
            <a:ext cx="670688" cy="4620480"/>
          </a:xfrm>
          <a:prstGeom prst="chevron">
            <a:avLst>
              <a:gd name="adj" fmla="val 72500"/>
            </a:avLst>
          </a:prstGeom>
          <a:solidFill>
            <a:srgbClr val="EC619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spTree>
    <p:extLst>
      <p:ext uri="{BB962C8B-B14F-4D97-AF65-F5344CB8AC3E}">
        <p14:creationId xmlns:p14="http://schemas.microsoft.com/office/powerpoint/2010/main" val="1094113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09EDAE-0344-56DE-11EC-6C5A6FDDCB2B}"/>
              </a:ext>
            </a:extLst>
          </p:cNvPr>
          <p:cNvSpPr>
            <a:spLocks noGrp="1"/>
          </p:cNvSpPr>
          <p:nvPr>
            <p:ph sz="half" idx="15"/>
          </p:nvPr>
        </p:nvSpPr>
        <p:spPr>
          <a:xfrm>
            <a:off x="939452" y="1686849"/>
            <a:ext cx="10612465" cy="4501009"/>
          </a:xfrm>
        </p:spPr>
        <p:txBody>
          <a:bodyPr>
            <a:normAutofit fontScale="92500" lnSpcReduction="10000"/>
          </a:bodyPr>
          <a:lstStyle/>
          <a:p>
            <a:pPr marL="285750" indent="-285750">
              <a:buFont typeface="Arial" panose="020B0604020202020204" pitchFamily="34" charset="0"/>
              <a:buChar char="•"/>
            </a:pPr>
            <a:r>
              <a:rPr lang="en-DE" sz="2000" dirty="0">
                <a:solidFill>
                  <a:srgbClr val="2B6DB5"/>
                </a:solidFill>
              </a:rPr>
              <a:t>Builds on</a:t>
            </a:r>
            <a:r>
              <a:rPr lang="en-DE" sz="2000" dirty="0"/>
              <a:t>: Skills4EOSC (skills profiles and recognition framework), FAIR-IMPACT (methods and policy outputs) and FAIRCORE4EOSC (standards). </a:t>
            </a:r>
          </a:p>
          <a:p>
            <a:pPr marL="285750" indent="-285750">
              <a:buFont typeface="Arial" panose="020B0604020202020204" pitchFamily="34" charset="0"/>
              <a:buChar char="•"/>
            </a:pPr>
            <a:r>
              <a:rPr lang="en-DE" sz="2000" dirty="0">
                <a:solidFill>
                  <a:srgbClr val="2B6DB5"/>
                </a:solidFill>
              </a:rPr>
              <a:t>Consortium track record: </a:t>
            </a:r>
            <a:r>
              <a:rPr lang="en-DE" sz="2000" dirty="0"/>
              <a:t>Partners with prior or ongoing roles in EOSC-Life, EOSC4Cancer, EOSC-Future, OSCARS, BY-COVID, EuroScienceGateway, AI4Life, foundingGIDE, OSTrails and EOSC Focus. </a:t>
            </a:r>
          </a:p>
          <a:p>
            <a:pPr marL="285750" indent="-285750">
              <a:buFont typeface="Arial" panose="020B0604020202020204" pitchFamily="34" charset="0"/>
              <a:buChar char="•"/>
            </a:pPr>
            <a:r>
              <a:rPr lang="en-DE" sz="2000" dirty="0">
                <a:solidFill>
                  <a:srgbClr val="2B6DB5"/>
                </a:solidFill>
              </a:rPr>
              <a:t>Research assessment reform</a:t>
            </a:r>
            <a:r>
              <a:rPr lang="en-DE" sz="2000" dirty="0"/>
              <a:t>: Alignment with CoARA and DORA, building directly on EMBL's CoARA Boost data stewardship pilot. </a:t>
            </a:r>
          </a:p>
          <a:p>
            <a:pPr marL="285750" indent="-285750">
              <a:buFont typeface="Arial" panose="020B0604020202020204" pitchFamily="34" charset="0"/>
              <a:buChar char="•"/>
            </a:pPr>
            <a:r>
              <a:rPr lang="en-DE" sz="2000" dirty="0">
                <a:solidFill>
                  <a:srgbClr val="2B6DB5"/>
                </a:solidFill>
              </a:rPr>
              <a:t>Infrastructures and communities</a:t>
            </a:r>
            <a:r>
              <a:rPr lang="en-DE" sz="2000" dirty="0"/>
              <a:t>: ELIXIR, de.NBI, NFDI, EIROforum, The Carpentries and UKRN. </a:t>
            </a:r>
          </a:p>
          <a:p>
            <a:pPr marL="285750" indent="-285750">
              <a:buFont typeface="Arial" panose="020B0604020202020204" pitchFamily="34" charset="0"/>
              <a:buChar char="•"/>
            </a:pPr>
            <a:r>
              <a:rPr lang="en-DE" sz="2000" dirty="0">
                <a:solidFill>
                  <a:srgbClr val="2B6DB5"/>
                </a:solidFill>
              </a:rPr>
              <a:t>EOSC Federation</a:t>
            </a:r>
            <a:r>
              <a:rPr lang="en-DE" sz="2000" dirty="0"/>
              <a:t>: Partners represented in the Opportunity Area Expert Groups; intention to coordinate with INFRA-EOSC-02 projects to avoid duplication. </a:t>
            </a:r>
            <a:r>
              <a:rPr lang="en-US" sz="2000" dirty="0"/>
              <a:t>EMBL is a member of </a:t>
            </a:r>
            <a:r>
              <a:rPr lang="en-DE" sz="2000" dirty="0"/>
              <a:t>the Life Science Connect Node.</a:t>
            </a:r>
            <a:endParaRPr lang="en-BE" sz="1800" dirty="0"/>
          </a:p>
        </p:txBody>
      </p:sp>
      <p:sp>
        <p:nvSpPr>
          <p:cNvPr id="3" name="Title 2">
            <a:extLst>
              <a:ext uri="{FF2B5EF4-FFF2-40B4-BE49-F238E27FC236}">
                <a16:creationId xmlns:a16="http://schemas.microsoft.com/office/drawing/2014/main" id="{B9BB88A6-0636-22B7-7E9D-E6798F3CF3E9}"/>
              </a:ext>
            </a:extLst>
          </p:cNvPr>
          <p:cNvSpPr>
            <a:spLocks noGrp="1"/>
          </p:cNvSpPr>
          <p:nvPr>
            <p:ph type="title"/>
          </p:nvPr>
        </p:nvSpPr>
        <p:spPr/>
        <p:txBody>
          <a:bodyPr/>
          <a:lstStyle/>
          <a:p>
            <a:r>
              <a:rPr lang="en-BE" dirty="0"/>
              <a:t>Collaborations</a:t>
            </a:r>
            <a:r>
              <a:rPr lang="en-IE" dirty="0"/>
              <a:t> and dependencies</a:t>
            </a:r>
            <a:endParaRPr lang="en-BE" dirty="0"/>
          </a:p>
        </p:txBody>
      </p:sp>
      <p:sp>
        <p:nvSpPr>
          <p:cNvPr id="4" name="Slide Number Placeholder 3">
            <a:extLst>
              <a:ext uri="{FF2B5EF4-FFF2-40B4-BE49-F238E27FC236}">
                <a16:creationId xmlns:a16="http://schemas.microsoft.com/office/drawing/2014/main" id="{5BE33610-ECF1-D75D-D2A8-4F40BDF2644C}"/>
              </a:ext>
            </a:extLst>
          </p:cNvPr>
          <p:cNvSpPr>
            <a:spLocks noGrp="1"/>
          </p:cNvSpPr>
          <p:nvPr>
            <p:ph type="sldNum" sz="quarter" idx="12"/>
          </p:nvPr>
        </p:nvSpPr>
        <p:spPr/>
        <p:txBody>
          <a:bodyPr/>
          <a:lstStyle/>
          <a:p>
            <a:fld id="{41814595-6856-9B4E-BECB-F9B7E4876AE1}" type="slidenum">
              <a:rPr lang="nl-NL" smtClean="0"/>
              <a:pPr/>
              <a:t>4</a:t>
            </a:fld>
            <a:endParaRPr lang="nl-NL" dirty="0"/>
          </a:p>
        </p:txBody>
      </p:sp>
      <p:sp>
        <p:nvSpPr>
          <p:cNvPr id="5" name="Text Placeholder 4">
            <a:extLst>
              <a:ext uri="{FF2B5EF4-FFF2-40B4-BE49-F238E27FC236}">
                <a16:creationId xmlns:a16="http://schemas.microsoft.com/office/drawing/2014/main" id="{4B91D436-35B0-5074-DA22-96E732DF95BB}"/>
              </a:ext>
            </a:extLst>
          </p:cNvPr>
          <p:cNvSpPr>
            <a:spLocks noGrp="1"/>
          </p:cNvSpPr>
          <p:nvPr>
            <p:ph type="body" sz="quarter" idx="14"/>
          </p:nvPr>
        </p:nvSpPr>
        <p:spPr/>
        <p:txBody>
          <a:bodyPr/>
          <a:lstStyle/>
          <a:p>
            <a:r>
              <a:rPr lang="de-DE" dirty="0"/>
              <a:t>STARDAST</a:t>
            </a:r>
            <a:endParaRPr lang="en-BE" dirty="0"/>
          </a:p>
        </p:txBody>
      </p:sp>
      <p:pic>
        <p:nvPicPr>
          <p:cNvPr id="7" name="Picture 6">
            <a:extLst>
              <a:ext uri="{FF2B5EF4-FFF2-40B4-BE49-F238E27FC236}">
                <a16:creationId xmlns:a16="http://schemas.microsoft.com/office/drawing/2014/main" id="{095BCC7C-851B-D0F6-A047-89B1330BCB28}"/>
              </a:ext>
            </a:extLst>
          </p:cNvPr>
          <p:cNvPicPr>
            <a:picLocks noChangeAspect="1"/>
          </p:cNvPicPr>
          <p:nvPr/>
        </p:nvPicPr>
        <p:blipFill>
          <a:blip r:embed="rId3"/>
          <a:stretch>
            <a:fillRect/>
          </a:stretch>
        </p:blipFill>
        <p:spPr>
          <a:xfrm>
            <a:off x="9534008" y="0"/>
            <a:ext cx="2499414" cy="1631232"/>
          </a:xfrm>
          <a:prstGeom prst="rect">
            <a:avLst/>
          </a:prstGeom>
        </p:spPr>
      </p:pic>
    </p:spTree>
    <p:extLst>
      <p:ext uri="{BB962C8B-B14F-4D97-AF65-F5344CB8AC3E}">
        <p14:creationId xmlns:p14="http://schemas.microsoft.com/office/powerpoint/2010/main" val="691264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36B37F-AD4E-562F-97A6-B396EB8A4B89}"/>
              </a:ext>
            </a:extLst>
          </p:cNvPr>
          <p:cNvSpPr>
            <a:spLocks noGrp="1"/>
          </p:cNvSpPr>
          <p:nvPr>
            <p:ph sz="half" idx="15"/>
          </p:nvPr>
        </p:nvSpPr>
        <p:spPr>
          <a:xfrm>
            <a:off x="926926" y="1570383"/>
            <a:ext cx="10624992" cy="4604949"/>
          </a:xfrm>
        </p:spPr>
        <p:txBody>
          <a:bodyPr>
            <a:normAutofit lnSpcReduction="10000"/>
          </a:bodyPr>
          <a:lstStyle/>
          <a:p>
            <a:r>
              <a:rPr lang="en-GB" sz="2000" b="0" i="0" u="none" strike="noStrike" dirty="0">
                <a:solidFill>
                  <a:srgbClr val="2B6DB5"/>
                </a:solidFill>
                <a:effectLst/>
                <a:latin typeface="Roboto" panose="02000000000000000000" pitchFamily="2" charset="0"/>
              </a:rPr>
              <a:t>Vision</a:t>
            </a:r>
            <a:r>
              <a:rPr lang="en-GB" sz="2000" b="0" i="0" u="none" strike="noStrike" dirty="0">
                <a:solidFill>
                  <a:srgbClr val="000000"/>
                </a:solidFill>
                <a:effectLst/>
                <a:latin typeface="Roboto" panose="02000000000000000000" pitchFamily="2" charset="0"/>
              </a:rPr>
              <a:t>: </a:t>
            </a:r>
            <a:r>
              <a:rPr lang="en-DE" sz="2000" dirty="0"/>
              <a:t>Recognise the people behind the data. STARDAST exists to give data stewards the recognition, training and career paths they deserve, so that FAIR and Open Science become sustainable rather than dependent on individual goodwill.</a:t>
            </a:r>
            <a:endParaRPr lang="en-GB" sz="2000" b="0" i="0" u="none" strike="noStrike" dirty="0">
              <a:solidFill>
                <a:srgbClr val="000000"/>
              </a:solidFill>
              <a:effectLst/>
              <a:latin typeface="Calibri" panose="020F0502020204030204" pitchFamily="34" charset="0"/>
            </a:endParaRPr>
          </a:p>
          <a:p>
            <a:pPr marL="285750" indent="-285750">
              <a:buFont typeface="Arial" panose="020B0604020202020204" pitchFamily="34" charset="0"/>
              <a:buChar char="•"/>
            </a:pPr>
            <a:r>
              <a:rPr lang="en-DE" sz="2000" dirty="0"/>
              <a:t>As we begin, </a:t>
            </a:r>
            <a:r>
              <a:rPr lang="en-DE" sz="2000" dirty="0">
                <a:solidFill>
                  <a:srgbClr val="2B6DB5"/>
                </a:solidFill>
              </a:rPr>
              <a:t>we are keen to connect </a:t>
            </a:r>
            <a:r>
              <a:rPr lang="en-DE" sz="2000" dirty="0"/>
              <a:t>with and learn from the projects and initiatives already working in this space, and to build on what the community has established rather than duplicate it. </a:t>
            </a:r>
          </a:p>
          <a:p>
            <a:pPr marL="285750" indent="-285750">
              <a:buFont typeface="Arial" panose="020B0604020202020204" pitchFamily="34" charset="0"/>
              <a:buChar char="•"/>
            </a:pPr>
            <a:r>
              <a:rPr lang="en-DE" sz="2000" dirty="0"/>
              <a:t>We would </a:t>
            </a:r>
            <a:r>
              <a:rPr lang="en-DE" sz="2000" dirty="0">
                <a:solidFill>
                  <a:srgbClr val="2B6DB5"/>
                </a:solidFill>
              </a:rPr>
              <a:t>welcome exchanges</a:t>
            </a:r>
            <a:r>
              <a:rPr lang="en-DE" sz="2000" dirty="0"/>
              <a:t> on data stewardship competencies, recognition, training and career pathways, and on where our work can complement yours across the EOSC ecosystem. </a:t>
            </a:r>
          </a:p>
          <a:p>
            <a:pPr marL="285750" indent="-285750">
              <a:buFont typeface="Arial" panose="020B0604020202020204" pitchFamily="34" charset="0"/>
              <a:buChar char="•"/>
            </a:pPr>
            <a:r>
              <a:rPr lang="en-DE" sz="2000" dirty="0"/>
              <a:t>If your project touches any of these areas, we would be glad to hear from you! Contact us at  </a:t>
            </a:r>
            <a:r>
              <a:rPr lang="en-DE" sz="2000" dirty="0">
                <a:hlinkClick r:id="rId3"/>
              </a:rPr>
              <a:t>stardast-coordination@embl.org</a:t>
            </a:r>
            <a:r>
              <a:rPr lang="en-DE" sz="2000" dirty="0"/>
              <a:t> </a:t>
            </a:r>
            <a:endParaRPr lang="en-BE" sz="2000" dirty="0"/>
          </a:p>
        </p:txBody>
      </p:sp>
      <p:sp>
        <p:nvSpPr>
          <p:cNvPr id="3" name="Title 2">
            <a:extLst>
              <a:ext uri="{FF2B5EF4-FFF2-40B4-BE49-F238E27FC236}">
                <a16:creationId xmlns:a16="http://schemas.microsoft.com/office/drawing/2014/main" id="{4204654E-AF1A-310F-C257-7D83602D5648}"/>
              </a:ext>
            </a:extLst>
          </p:cNvPr>
          <p:cNvSpPr>
            <a:spLocks noGrp="1"/>
          </p:cNvSpPr>
          <p:nvPr>
            <p:ph type="title"/>
          </p:nvPr>
        </p:nvSpPr>
        <p:spPr/>
        <p:txBody>
          <a:bodyPr/>
          <a:lstStyle/>
          <a:p>
            <a:r>
              <a:rPr lang="en-IE" dirty="0"/>
              <a:t>Our vision</a:t>
            </a:r>
            <a:endParaRPr lang="en-BE" dirty="0"/>
          </a:p>
        </p:txBody>
      </p:sp>
      <p:sp>
        <p:nvSpPr>
          <p:cNvPr id="4" name="Slide Number Placeholder 3">
            <a:extLst>
              <a:ext uri="{FF2B5EF4-FFF2-40B4-BE49-F238E27FC236}">
                <a16:creationId xmlns:a16="http://schemas.microsoft.com/office/drawing/2014/main" id="{8A8383C5-1D76-5755-41BB-51EC70ABC656}"/>
              </a:ext>
            </a:extLst>
          </p:cNvPr>
          <p:cNvSpPr>
            <a:spLocks noGrp="1"/>
          </p:cNvSpPr>
          <p:nvPr>
            <p:ph type="sldNum" sz="quarter" idx="12"/>
          </p:nvPr>
        </p:nvSpPr>
        <p:spPr/>
        <p:txBody>
          <a:bodyPr/>
          <a:lstStyle/>
          <a:p>
            <a:fld id="{41814595-6856-9B4E-BECB-F9B7E4876AE1}" type="slidenum">
              <a:rPr lang="nl-NL" smtClean="0"/>
              <a:pPr/>
              <a:t>5</a:t>
            </a:fld>
            <a:endParaRPr lang="nl-NL" dirty="0"/>
          </a:p>
        </p:txBody>
      </p:sp>
      <p:sp>
        <p:nvSpPr>
          <p:cNvPr id="5" name="Text Placeholder 4">
            <a:extLst>
              <a:ext uri="{FF2B5EF4-FFF2-40B4-BE49-F238E27FC236}">
                <a16:creationId xmlns:a16="http://schemas.microsoft.com/office/drawing/2014/main" id="{3ED46473-65E1-5C70-8D40-40E69E33E1C5}"/>
              </a:ext>
            </a:extLst>
          </p:cNvPr>
          <p:cNvSpPr>
            <a:spLocks noGrp="1"/>
          </p:cNvSpPr>
          <p:nvPr>
            <p:ph type="body" sz="quarter" idx="14"/>
          </p:nvPr>
        </p:nvSpPr>
        <p:spPr/>
        <p:txBody>
          <a:bodyPr/>
          <a:lstStyle/>
          <a:p>
            <a:r>
              <a:rPr lang="de-DE" dirty="0"/>
              <a:t>STARDAST</a:t>
            </a:r>
            <a:endParaRPr lang="en-BE" dirty="0"/>
          </a:p>
        </p:txBody>
      </p:sp>
      <p:pic>
        <p:nvPicPr>
          <p:cNvPr id="7" name="Picture 6">
            <a:extLst>
              <a:ext uri="{FF2B5EF4-FFF2-40B4-BE49-F238E27FC236}">
                <a16:creationId xmlns:a16="http://schemas.microsoft.com/office/drawing/2014/main" id="{3C3485D7-1C3F-E321-01A6-A77CF1E032A5}"/>
              </a:ext>
            </a:extLst>
          </p:cNvPr>
          <p:cNvPicPr>
            <a:picLocks noChangeAspect="1"/>
          </p:cNvPicPr>
          <p:nvPr/>
        </p:nvPicPr>
        <p:blipFill>
          <a:blip r:embed="rId4"/>
          <a:stretch>
            <a:fillRect/>
          </a:stretch>
        </p:blipFill>
        <p:spPr>
          <a:xfrm>
            <a:off x="9534008" y="0"/>
            <a:ext cx="2499414" cy="1631232"/>
          </a:xfrm>
          <a:prstGeom prst="rect">
            <a:avLst/>
          </a:prstGeom>
        </p:spPr>
      </p:pic>
    </p:spTree>
    <p:extLst>
      <p:ext uri="{BB962C8B-B14F-4D97-AF65-F5344CB8AC3E}">
        <p14:creationId xmlns:p14="http://schemas.microsoft.com/office/powerpoint/2010/main" val="560733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93F352-CFA5-077E-9017-54944F2039B0}"/>
              </a:ext>
            </a:extLst>
          </p:cNvPr>
          <p:cNvSpPr>
            <a:spLocks noGrp="1"/>
          </p:cNvSpPr>
          <p:nvPr>
            <p:ph sz="half" idx="15"/>
          </p:nvPr>
        </p:nvSpPr>
        <p:spPr/>
        <p:txBody>
          <a:bodyPr/>
          <a:lstStyle/>
          <a:p>
            <a:r>
              <a:rPr lang="en-DE" dirty="0"/>
              <a:t>We’re looking forward to connect and learn from all of you! Until the next opportunity!</a:t>
            </a:r>
          </a:p>
        </p:txBody>
      </p:sp>
      <p:sp>
        <p:nvSpPr>
          <p:cNvPr id="3" name="Title 2">
            <a:extLst>
              <a:ext uri="{FF2B5EF4-FFF2-40B4-BE49-F238E27FC236}">
                <a16:creationId xmlns:a16="http://schemas.microsoft.com/office/drawing/2014/main" id="{47D79970-BCFE-300F-FB4F-00CE97331C6C}"/>
              </a:ext>
            </a:extLst>
          </p:cNvPr>
          <p:cNvSpPr>
            <a:spLocks noGrp="1"/>
          </p:cNvSpPr>
          <p:nvPr>
            <p:ph type="title"/>
          </p:nvPr>
        </p:nvSpPr>
        <p:spPr/>
        <p:txBody>
          <a:bodyPr/>
          <a:lstStyle/>
          <a:p>
            <a:r>
              <a:rPr lang="en-DE" dirty="0"/>
              <a:t>STARDAST</a:t>
            </a:r>
          </a:p>
        </p:txBody>
      </p:sp>
      <p:sp>
        <p:nvSpPr>
          <p:cNvPr id="4" name="Slide Number Placeholder 3">
            <a:extLst>
              <a:ext uri="{FF2B5EF4-FFF2-40B4-BE49-F238E27FC236}">
                <a16:creationId xmlns:a16="http://schemas.microsoft.com/office/drawing/2014/main" id="{6D9BE471-674A-3CB4-2072-72815204619B}"/>
              </a:ext>
            </a:extLst>
          </p:cNvPr>
          <p:cNvSpPr>
            <a:spLocks noGrp="1"/>
          </p:cNvSpPr>
          <p:nvPr>
            <p:ph type="sldNum" sz="quarter" idx="12"/>
          </p:nvPr>
        </p:nvSpPr>
        <p:spPr/>
        <p:txBody>
          <a:bodyPr/>
          <a:lstStyle/>
          <a:p>
            <a:fld id="{41814595-6856-9B4E-BECB-F9B7E4876AE1}" type="slidenum">
              <a:rPr lang="nl-NL" smtClean="0"/>
              <a:pPr/>
              <a:t>6</a:t>
            </a:fld>
            <a:endParaRPr lang="nl-NL" dirty="0"/>
          </a:p>
        </p:txBody>
      </p:sp>
      <p:sp>
        <p:nvSpPr>
          <p:cNvPr id="5" name="Text Placeholder 4">
            <a:extLst>
              <a:ext uri="{FF2B5EF4-FFF2-40B4-BE49-F238E27FC236}">
                <a16:creationId xmlns:a16="http://schemas.microsoft.com/office/drawing/2014/main" id="{7BAE4811-8837-9061-BBD4-79BCFAC6D727}"/>
              </a:ext>
            </a:extLst>
          </p:cNvPr>
          <p:cNvSpPr>
            <a:spLocks noGrp="1"/>
          </p:cNvSpPr>
          <p:nvPr>
            <p:ph type="body" sz="quarter" idx="14"/>
          </p:nvPr>
        </p:nvSpPr>
        <p:spPr/>
        <p:txBody>
          <a:bodyPr/>
          <a:lstStyle/>
          <a:p>
            <a:r>
              <a:rPr lang="en-DE" dirty="0"/>
              <a:t>Coordination team</a:t>
            </a:r>
          </a:p>
        </p:txBody>
      </p:sp>
      <p:pic>
        <p:nvPicPr>
          <p:cNvPr id="7" name="Picture 6">
            <a:extLst>
              <a:ext uri="{FF2B5EF4-FFF2-40B4-BE49-F238E27FC236}">
                <a16:creationId xmlns:a16="http://schemas.microsoft.com/office/drawing/2014/main" id="{3EB0A18D-E55D-366E-E2C3-C12937DDA594}"/>
              </a:ext>
            </a:extLst>
          </p:cNvPr>
          <p:cNvPicPr>
            <a:picLocks noChangeAspect="1"/>
          </p:cNvPicPr>
          <p:nvPr/>
        </p:nvPicPr>
        <p:blipFill>
          <a:blip r:embed="rId3"/>
          <a:stretch>
            <a:fillRect/>
          </a:stretch>
        </p:blipFill>
        <p:spPr>
          <a:xfrm>
            <a:off x="8877916" y="2271226"/>
            <a:ext cx="3155506" cy="2059428"/>
          </a:xfrm>
          <a:prstGeom prst="rect">
            <a:avLst/>
          </a:prstGeom>
        </p:spPr>
      </p:pic>
      <p:pic>
        <p:nvPicPr>
          <p:cNvPr id="8" name="Picture 7">
            <a:extLst>
              <a:ext uri="{FF2B5EF4-FFF2-40B4-BE49-F238E27FC236}">
                <a16:creationId xmlns:a16="http://schemas.microsoft.com/office/drawing/2014/main" id="{19F014B4-9177-745B-8E62-278EFE5FD3F4}"/>
              </a:ext>
            </a:extLst>
          </p:cNvPr>
          <p:cNvPicPr>
            <a:picLocks noChangeAspect="1"/>
          </p:cNvPicPr>
          <p:nvPr/>
        </p:nvPicPr>
        <p:blipFill>
          <a:blip r:embed="rId4"/>
          <a:stretch>
            <a:fillRect/>
          </a:stretch>
        </p:blipFill>
        <p:spPr>
          <a:xfrm>
            <a:off x="6794056" y="2556106"/>
            <a:ext cx="1332767" cy="1512871"/>
          </a:xfrm>
          <a:prstGeom prst="rect">
            <a:avLst/>
          </a:prstGeom>
        </p:spPr>
      </p:pic>
      <p:pic>
        <p:nvPicPr>
          <p:cNvPr id="9" name="Picture 8">
            <a:extLst>
              <a:ext uri="{FF2B5EF4-FFF2-40B4-BE49-F238E27FC236}">
                <a16:creationId xmlns:a16="http://schemas.microsoft.com/office/drawing/2014/main" id="{5FF95406-2F3F-5E1C-36EC-1B9817AF2EC0}"/>
              </a:ext>
            </a:extLst>
          </p:cNvPr>
          <p:cNvPicPr>
            <a:picLocks noChangeAspect="1"/>
          </p:cNvPicPr>
          <p:nvPr/>
        </p:nvPicPr>
        <p:blipFill>
          <a:blip r:embed="rId5"/>
          <a:stretch>
            <a:fillRect/>
          </a:stretch>
        </p:blipFill>
        <p:spPr>
          <a:xfrm>
            <a:off x="4587793" y="2556107"/>
            <a:ext cx="1339972" cy="1512871"/>
          </a:xfrm>
          <a:prstGeom prst="rect">
            <a:avLst/>
          </a:prstGeom>
        </p:spPr>
      </p:pic>
      <p:pic>
        <p:nvPicPr>
          <p:cNvPr id="11" name="Picture 10">
            <a:extLst>
              <a:ext uri="{FF2B5EF4-FFF2-40B4-BE49-F238E27FC236}">
                <a16:creationId xmlns:a16="http://schemas.microsoft.com/office/drawing/2014/main" id="{04A4A98E-7376-9F54-9B6F-A4DD23B9269E}"/>
              </a:ext>
            </a:extLst>
          </p:cNvPr>
          <p:cNvPicPr>
            <a:picLocks noChangeAspect="1"/>
          </p:cNvPicPr>
          <p:nvPr/>
        </p:nvPicPr>
        <p:blipFill>
          <a:blip r:embed="rId6"/>
          <a:srcRect l="20726" r="11176"/>
          <a:stretch>
            <a:fillRect/>
          </a:stretch>
        </p:blipFill>
        <p:spPr>
          <a:xfrm>
            <a:off x="2239392" y="2556106"/>
            <a:ext cx="1545367" cy="1512871"/>
          </a:xfrm>
          <a:prstGeom prst="rect">
            <a:avLst/>
          </a:prstGeom>
        </p:spPr>
      </p:pic>
      <p:sp>
        <p:nvSpPr>
          <p:cNvPr id="12" name="TextBox 11">
            <a:extLst>
              <a:ext uri="{FF2B5EF4-FFF2-40B4-BE49-F238E27FC236}">
                <a16:creationId xmlns:a16="http://schemas.microsoft.com/office/drawing/2014/main" id="{E5CC03E9-16AB-C88F-813F-F06383A896C6}"/>
              </a:ext>
            </a:extLst>
          </p:cNvPr>
          <p:cNvSpPr txBox="1"/>
          <p:nvPr/>
        </p:nvSpPr>
        <p:spPr>
          <a:xfrm>
            <a:off x="4587794" y="4333510"/>
            <a:ext cx="1920262" cy="954107"/>
          </a:xfrm>
          <a:prstGeom prst="rect">
            <a:avLst/>
          </a:prstGeom>
          <a:noFill/>
        </p:spPr>
        <p:txBody>
          <a:bodyPr wrap="square" rtlCol="0">
            <a:spAutoFit/>
          </a:bodyPr>
          <a:lstStyle/>
          <a:p>
            <a:r>
              <a:rPr lang="en-DE" sz="1400" dirty="0">
                <a:solidFill>
                  <a:srgbClr val="2B6DB5"/>
                </a:solidFill>
              </a:rPr>
              <a:t>Lisanna Paladin</a:t>
            </a:r>
          </a:p>
          <a:p>
            <a:r>
              <a:rPr lang="en-DE" sz="1400" dirty="0"/>
              <a:t>Team lead - Data Science Internal Support team</a:t>
            </a:r>
          </a:p>
        </p:txBody>
      </p:sp>
      <p:sp>
        <p:nvSpPr>
          <p:cNvPr id="13" name="TextBox 12">
            <a:extLst>
              <a:ext uri="{FF2B5EF4-FFF2-40B4-BE49-F238E27FC236}">
                <a16:creationId xmlns:a16="http://schemas.microsoft.com/office/drawing/2014/main" id="{F01F996B-A4F2-2618-FC70-08DFCC2B8293}"/>
              </a:ext>
            </a:extLst>
          </p:cNvPr>
          <p:cNvSpPr txBox="1"/>
          <p:nvPr/>
        </p:nvSpPr>
        <p:spPr>
          <a:xfrm>
            <a:off x="2152331" y="4330654"/>
            <a:ext cx="2084197" cy="954107"/>
          </a:xfrm>
          <a:prstGeom prst="rect">
            <a:avLst/>
          </a:prstGeom>
          <a:noFill/>
        </p:spPr>
        <p:txBody>
          <a:bodyPr wrap="square" rtlCol="0">
            <a:spAutoFit/>
          </a:bodyPr>
          <a:lstStyle/>
          <a:p>
            <a:r>
              <a:rPr lang="en-DE" sz="1400" dirty="0">
                <a:solidFill>
                  <a:srgbClr val="2B6DB5"/>
                </a:solidFill>
              </a:rPr>
              <a:t>Isabela Paredes Cisneros</a:t>
            </a:r>
          </a:p>
          <a:p>
            <a:r>
              <a:rPr lang="en-DE" sz="1400" dirty="0"/>
              <a:t>STARDAST Project Manager </a:t>
            </a:r>
          </a:p>
          <a:p>
            <a:endParaRPr lang="en-DE" sz="1400" dirty="0"/>
          </a:p>
        </p:txBody>
      </p:sp>
      <p:pic>
        <p:nvPicPr>
          <p:cNvPr id="14" name="Picture 13">
            <a:extLst>
              <a:ext uri="{FF2B5EF4-FFF2-40B4-BE49-F238E27FC236}">
                <a16:creationId xmlns:a16="http://schemas.microsoft.com/office/drawing/2014/main" id="{56FDB75C-8674-2879-4D02-98DEF89150EE}"/>
              </a:ext>
            </a:extLst>
          </p:cNvPr>
          <p:cNvPicPr>
            <a:picLocks noChangeAspect="1"/>
          </p:cNvPicPr>
          <p:nvPr/>
        </p:nvPicPr>
        <p:blipFill>
          <a:blip r:embed="rId7"/>
          <a:stretch>
            <a:fillRect/>
          </a:stretch>
        </p:blipFill>
        <p:spPr>
          <a:xfrm>
            <a:off x="9308375" y="4407703"/>
            <a:ext cx="2294587" cy="1098264"/>
          </a:xfrm>
          <a:prstGeom prst="rect">
            <a:avLst/>
          </a:prstGeom>
        </p:spPr>
      </p:pic>
      <p:sp>
        <p:nvSpPr>
          <p:cNvPr id="15" name="TextBox 14">
            <a:extLst>
              <a:ext uri="{FF2B5EF4-FFF2-40B4-BE49-F238E27FC236}">
                <a16:creationId xmlns:a16="http://schemas.microsoft.com/office/drawing/2014/main" id="{8BDC7EB4-01A8-2009-A910-25AB2A3CF5D6}"/>
              </a:ext>
            </a:extLst>
          </p:cNvPr>
          <p:cNvSpPr txBox="1"/>
          <p:nvPr/>
        </p:nvSpPr>
        <p:spPr>
          <a:xfrm>
            <a:off x="6636827" y="4330653"/>
            <a:ext cx="2084197" cy="954107"/>
          </a:xfrm>
          <a:prstGeom prst="rect">
            <a:avLst/>
          </a:prstGeom>
          <a:noFill/>
        </p:spPr>
        <p:txBody>
          <a:bodyPr wrap="square" rtlCol="0">
            <a:spAutoFit/>
          </a:bodyPr>
          <a:lstStyle/>
          <a:p>
            <a:r>
              <a:rPr lang="en-DE" sz="1400" dirty="0">
                <a:solidFill>
                  <a:srgbClr val="2B6DB5"/>
                </a:solidFill>
              </a:rPr>
              <a:t>Nina Habermann</a:t>
            </a:r>
          </a:p>
          <a:p>
            <a:r>
              <a:rPr lang="en-DE" sz="1400" dirty="0"/>
              <a:t>Operations Manager – Data Science Centre</a:t>
            </a:r>
          </a:p>
          <a:p>
            <a:endParaRPr lang="en-DE" sz="1400" dirty="0"/>
          </a:p>
        </p:txBody>
      </p:sp>
      <p:sp>
        <p:nvSpPr>
          <p:cNvPr id="10" name="TextBox 9">
            <a:extLst>
              <a:ext uri="{FF2B5EF4-FFF2-40B4-BE49-F238E27FC236}">
                <a16:creationId xmlns:a16="http://schemas.microsoft.com/office/drawing/2014/main" id="{CBB8A43B-DFAA-98B6-F2DA-5993EA3EF019}"/>
              </a:ext>
            </a:extLst>
          </p:cNvPr>
          <p:cNvSpPr txBox="1"/>
          <p:nvPr/>
        </p:nvSpPr>
        <p:spPr>
          <a:xfrm>
            <a:off x="3952310" y="5622097"/>
            <a:ext cx="4287380" cy="461665"/>
          </a:xfrm>
          <a:prstGeom prst="rect">
            <a:avLst/>
          </a:prstGeom>
          <a:noFill/>
        </p:spPr>
        <p:txBody>
          <a:bodyPr wrap="square" rtlCol="0">
            <a:spAutoFit/>
          </a:bodyPr>
          <a:lstStyle/>
          <a:p>
            <a:pPr algn="ctr"/>
            <a:r>
              <a:rPr lang="en-DE" sz="2400" dirty="0">
                <a:solidFill>
                  <a:srgbClr val="2B6DB5"/>
                </a:solidFill>
                <a:hlinkClick r:id="rId8">
                  <a:extLst>
                    <a:ext uri="{A12FA001-AC4F-418D-AE19-62706E023703}">
                      <ahyp:hlinkClr xmlns:ahyp="http://schemas.microsoft.com/office/drawing/2018/hyperlinkcolor" val="tx"/>
                    </a:ext>
                  </a:extLst>
                </a:hlinkClick>
              </a:rPr>
              <a:t>stardast-coordination@embl.org</a:t>
            </a:r>
            <a:endParaRPr lang="en-DE" sz="2400" dirty="0">
              <a:solidFill>
                <a:srgbClr val="2B6DB5"/>
              </a:solidFill>
            </a:endParaRPr>
          </a:p>
        </p:txBody>
      </p:sp>
    </p:spTree>
    <p:extLst>
      <p:ext uri="{BB962C8B-B14F-4D97-AF65-F5344CB8AC3E}">
        <p14:creationId xmlns:p14="http://schemas.microsoft.com/office/powerpoint/2010/main" val="175553239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B91C56FE-5A9B-C24A-AFFA-133FB1C68414}" vid="{5FCD33CA-DC53-7B43-958E-3CD65528C4D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1BA2657F33C78458957214F412992C5" ma:contentTypeVersion="17" ma:contentTypeDescription="Create a new document." ma:contentTypeScope="" ma:versionID="df0ee56cede248a9dd7bdde8f84231de">
  <xsd:schema xmlns:xsd="http://www.w3.org/2001/XMLSchema" xmlns:xs="http://www.w3.org/2001/XMLSchema" xmlns:p="http://schemas.microsoft.com/office/2006/metadata/properties" xmlns:ns2="496d62f4-75b2-40d8-99f4-e416e0428c04" xmlns:ns3="f0f4a6ae-13a5-4397-80f3-aea8e9f411f0" targetNamespace="http://schemas.microsoft.com/office/2006/metadata/properties" ma:root="true" ma:fieldsID="1bffa8149ff7cde30af9021f7dfec945" ns2:_="" ns3:_="">
    <xsd:import namespace="496d62f4-75b2-40d8-99f4-e416e0428c04"/>
    <xsd:import namespace="f0f4a6ae-13a5-4397-80f3-aea8e9f411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3:_dlc_DocId" minOccurs="0"/>
                <xsd:element ref="ns3:_dlc_DocIdUrl" minOccurs="0"/>
                <xsd:element ref="ns3:_dlc_DocIdPersistId" minOccurs="0"/>
                <xsd:element ref="ns2:Permanent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6d62f4-75b2-40d8-99f4-e416e0428c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da2a577-abbe-4683-8229-b3bb4b575d3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element name="Permanentlink" ma:index="26" nillable="true" ma:displayName="Permanent link" ma:format="Dropdown" ma:internalName="Permanentlink">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f4a6ae-13a5-4397-80f3-aea8e9f411f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9d882f0-47c2-44ed-bbac-0735b4e91be2}" ma:internalName="TaxCatchAll" ma:showField="CatchAllData" ma:web="f0f4a6ae-13a5-4397-80f3-aea8e9f411f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element name="_dlc_DocIdUrl" ma:index="2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0f4a6ae-13a5-4397-80f3-aea8e9f411f0" xsi:nil="true"/>
    <lcf76f155ced4ddcb4097134ff3c332f xmlns="496d62f4-75b2-40d8-99f4-e416e0428c04">
      <Terms xmlns="http://schemas.microsoft.com/office/infopath/2007/PartnerControls"/>
    </lcf76f155ced4ddcb4097134ff3c332f>
    <Permanentlink xmlns="496d62f4-75b2-40d8-99f4-e416e0428c04" xsi:nil="true"/>
    <_dlc_DocId xmlns="f0f4a6ae-13a5-4397-80f3-aea8e9f411f0">EOSC-167323429-153730</_dlc_DocId>
    <_dlc_DocIdUrl xmlns="f0f4a6ae-13a5-4397-80f3-aea8e9f411f0">
      <Url>https://europeanopensciencecloud.sharepoint.com/sites/Data/_layouts/15/DocIdRedir.aspx?ID=EOSC-167323429-153730</Url>
      <Description>EOSC-167323429-153730</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C43946C-2F83-42B0-9676-1630B68D62E3}">
  <ds:schemaRefs>
    <ds:schemaRef ds:uri="http://schemas.microsoft.com/sharepoint/v3/contenttype/forms"/>
  </ds:schemaRefs>
</ds:datastoreItem>
</file>

<file path=customXml/itemProps2.xml><?xml version="1.0" encoding="utf-8"?>
<ds:datastoreItem xmlns:ds="http://schemas.openxmlformats.org/officeDocument/2006/customXml" ds:itemID="{7BE7FA9F-F4A5-46E3-A423-F79E0CED941A}"/>
</file>

<file path=customXml/itemProps3.xml><?xml version="1.0" encoding="utf-8"?>
<ds:datastoreItem xmlns:ds="http://schemas.openxmlformats.org/officeDocument/2006/customXml" ds:itemID="{ECBBEC31-C3BC-46EE-8416-46FB6E223D0D}">
  <ds:schemaRefs>
    <ds:schemaRef ds:uri="http://schemas.microsoft.com/office/infopath/2007/PartnerControls"/>
    <ds:schemaRef ds:uri="http://purl.org/dc/elements/1.1/"/>
    <ds:schemaRef ds:uri="http://purl.org/dc/terms/"/>
    <ds:schemaRef ds:uri="3e74049f-b8a9-4e32-b231-e16b3efc928a"/>
    <ds:schemaRef ds:uri="http://www.w3.org/XML/1998/namespace"/>
    <ds:schemaRef ds:uri="http://schemas.microsoft.com/office/2006/documentManagement/types"/>
    <ds:schemaRef ds:uri="http://purl.org/dc/dcmitype/"/>
    <ds:schemaRef ds:uri="http://schemas.openxmlformats.org/package/2006/metadata/core-properties"/>
    <ds:schemaRef ds:uri="http://schemas.microsoft.com/office/2006/metadata/properties"/>
  </ds:schemaRefs>
</ds:datastoreItem>
</file>

<file path=customXml/itemProps4.xml><?xml version="1.0" encoding="utf-8"?>
<ds:datastoreItem xmlns:ds="http://schemas.openxmlformats.org/officeDocument/2006/customXml" ds:itemID="{E3A209A0-5BE9-42F4-B831-F55CE5069D0E}"/>
</file>

<file path=docProps/app.xml><?xml version="1.0" encoding="utf-8"?>
<Properties xmlns="http://schemas.openxmlformats.org/officeDocument/2006/extended-properties" xmlns:vt="http://schemas.openxmlformats.org/officeDocument/2006/docPropsVTypes">
  <Template>Kantoorthema</Template>
  <TotalTime>0</TotalTime>
  <Words>1131</Words>
  <Application>Microsoft Office PowerPoint</Application>
  <PresentationFormat>Widescreen</PresentationFormat>
  <Paragraphs>81</Paragraphs>
  <Slides>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IBM Plex Sans</vt:lpstr>
      <vt:lpstr>Roboto</vt:lpstr>
      <vt:lpstr>Roboto Light</vt:lpstr>
      <vt:lpstr>Kantoorthema</vt:lpstr>
      <vt:lpstr>STARDAST</vt:lpstr>
      <vt:lpstr>STARDAST</vt:lpstr>
      <vt:lpstr>Project objectives &amp; Key contributions to EOSC</vt:lpstr>
      <vt:lpstr>Collaborations and dependencies</vt:lpstr>
      <vt:lpstr>Our vision</vt:lpstr>
      <vt:lpstr>STARDAST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Ute Gusenheimer</dc:creator>
  <cp:lastModifiedBy>Anne-Charlotte Fauvel</cp:lastModifiedBy>
  <cp:revision>18</cp:revision>
  <dcterms:created xsi:type="dcterms:W3CDTF">2023-06-05T12:30:30Z</dcterms:created>
  <dcterms:modified xsi:type="dcterms:W3CDTF">2026-07-08T06:51:38Z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2023-06-09T10:04:54Z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26090116-f8b9-4873-bd6a-93203bebac80</vt:lpwstr>
  </property>
  <property fmtid="{D5CDD505-2E9C-101B-9397-08002B2CF9AE}" pid="8" name="MSIP_Label_6bd9ddd1-4d20-43f6-abfa-fc3c07406f94_ContentBits">
    <vt:lpwstr>0</vt:lpwstr>
  </property>
  <property fmtid="{D5CDD505-2E9C-101B-9397-08002B2CF9AE}" pid="9" name="ContentTypeId">
    <vt:lpwstr>0x01010011BA2657F33C78458957214F412992C5</vt:lpwstr>
  </property>
  <property fmtid="{D5CDD505-2E9C-101B-9397-08002B2CF9AE}" pid="10" name="Order">
    <vt:r8>1255600</vt:r8>
  </property>
  <property fmtid="{D5CDD505-2E9C-101B-9397-08002B2CF9AE}" pid="11" name="_dlc_DocIdItemGuid">
    <vt:lpwstr>164e58aa-3df3-4c62-b46c-17b877f3edee</vt:lpwstr>
  </property>
  <property fmtid="{D5CDD505-2E9C-101B-9397-08002B2CF9AE}" pid="12" name="MediaServiceImageTags">
    <vt:lpwstr/>
  </property>
</Properties>
</file>