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57" r:id="rId5"/>
    <p:sldId id="263" r:id="rId6"/>
    <p:sldId id="261" r:id="rId7"/>
    <p:sldId id="264" r:id="rId8"/>
    <p:sldId id="262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/>
    <p:restoredTop sz="96405"/>
  </p:normalViewPr>
  <p:slideViewPr>
    <p:cSldViewPr snapToGrid="0" snapToObjects="1">
      <p:cViewPr varScale="1">
        <p:scale>
          <a:sx n="100" d="100"/>
          <a:sy n="100" d="100"/>
        </p:scale>
        <p:origin x="464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customXml" Target="../customXml/item4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08-07-2026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Here goes the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80ED38-AA7E-DCBC-3FF9-C229D96AE5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23013" y="6173787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‹Nº›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5CFA3A-C5C8-38C4-26A8-5C0668FF6C1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6954A490-193E-E7E7-692B-771ED26045A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31FF53C9-60B4-F295-1222-39E0717E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‹Nº›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A53DB0E-862A-409E-ECA4-584E5036E5D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5C1272FE-4131-48EB-6E8E-368644F52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‹Nº›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4BB8B0B-76AF-DF95-7D44-C993B219FA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FBF33EF8-2365-726E-1E6B-3294A325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‹Nº›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6FE2DB8-521E-FDC5-730D-F627D33FC0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EF0CB116-1CCE-93D4-0267-1AD8CF48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‹Nº›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FF69F1B-2023-5CA3-335D-E4DE0B6D59D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225209" y="6363216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C461C2-EB7D-0C90-DDF2-1919EE8E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‹Nº›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‹Nº›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5" r:id="rId4"/>
    <p:sldLayoutId id="2147483657" r:id="rId5"/>
    <p:sldLayoutId id="2147483666" r:id="rId6"/>
    <p:sldLayoutId id="2147483667" r:id="rId7"/>
    <p:sldLayoutId id="214748365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 Light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605.06033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4255D8-9302-CD54-3126-E0A61691F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AI4SOCIAL+ General Information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4B4F27-F26D-3A73-2FBE-C738F6712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1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BFC920-A273-02F4-3F00-74ECEBE6178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dirty="0"/>
              <a:t>EOSC | AI4SOCIAL+, 2026/07/09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Mercè</a:t>
            </a:r>
            <a:r>
              <a:rPr lang="nl-NL" dirty="0"/>
              <a:t> Crosas</a:t>
            </a:r>
          </a:p>
        </p:txBody>
      </p:sp>
      <p:graphicFrame>
        <p:nvGraphicFramePr>
          <p:cNvPr id="11" name="Marcador de contenido 3">
            <a:extLst>
              <a:ext uri="{FF2B5EF4-FFF2-40B4-BE49-F238E27FC236}">
                <a16:creationId xmlns:a16="http://schemas.microsoft.com/office/drawing/2014/main" id="{7ECC6BCC-2A4E-69D5-3D07-352D3D16DB8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5639950"/>
              </p:ext>
            </p:extLst>
          </p:nvPr>
        </p:nvGraphicFramePr>
        <p:xfrm>
          <a:off x="1721738" y="1387812"/>
          <a:ext cx="9560155" cy="4968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8367">
                  <a:extLst>
                    <a:ext uri="{9D8B030D-6E8A-4147-A177-3AD203B41FA5}">
                      <a16:colId xmlns:a16="http://schemas.microsoft.com/office/drawing/2014/main" val="4212914772"/>
                    </a:ext>
                  </a:extLst>
                </a:gridCol>
                <a:gridCol w="5379944">
                  <a:extLst>
                    <a:ext uri="{9D8B030D-6E8A-4147-A177-3AD203B41FA5}">
                      <a16:colId xmlns:a16="http://schemas.microsoft.com/office/drawing/2014/main" val="1799933265"/>
                    </a:ext>
                  </a:extLst>
                </a:gridCol>
                <a:gridCol w="1317034">
                  <a:extLst>
                    <a:ext uri="{9D8B030D-6E8A-4147-A177-3AD203B41FA5}">
                      <a16:colId xmlns:a16="http://schemas.microsoft.com/office/drawing/2014/main" val="909360435"/>
                    </a:ext>
                  </a:extLst>
                </a:gridCol>
                <a:gridCol w="1074810">
                  <a:extLst>
                    <a:ext uri="{9D8B030D-6E8A-4147-A177-3AD203B41FA5}">
                      <a16:colId xmlns:a16="http://schemas.microsoft.com/office/drawing/2014/main" val="2499288083"/>
                    </a:ext>
                  </a:extLst>
                </a:gridCol>
              </a:tblGrid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solidFill>
                            <a:srgbClr val="C0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Participant  Role</a:t>
                      </a:r>
                      <a:endParaRPr lang="es-ES" sz="1800" b="0" i="0" dirty="0">
                        <a:solidFill>
                          <a:srgbClr val="C00000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solidFill>
                            <a:srgbClr val="C0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Participant organisation name</a:t>
                      </a:r>
                      <a:endParaRPr lang="es-ES" sz="1800" b="0" i="0" dirty="0">
                        <a:solidFill>
                          <a:srgbClr val="C00000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solidFill>
                            <a:srgbClr val="C0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Short Name</a:t>
                      </a:r>
                      <a:endParaRPr lang="es-ES" sz="1800" b="0" i="0" dirty="0">
                        <a:solidFill>
                          <a:srgbClr val="C00000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solidFill>
                            <a:srgbClr val="C0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Country</a:t>
                      </a:r>
                      <a:endParaRPr lang="es-ES" sz="1800" b="0" i="0" dirty="0">
                        <a:solidFill>
                          <a:srgbClr val="C00000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2015578814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1" i="0" dirty="0">
                          <a:solidFill>
                            <a:srgbClr val="00869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1. Coordinator</a:t>
                      </a:r>
                      <a:endParaRPr lang="es-ES" sz="1800" b="1" i="0" dirty="0">
                        <a:solidFill>
                          <a:srgbClr val="008691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1" i="0" dirty="0">
                          <a:solidFill>
                            <a:srgbClr val="00869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BARCELONA SUPERCOMPUTING CENTER</a:t>
                      </a:r>
                      <a:endParaRPr lang="es-ES" sz="1800" b="1" i="0" dirty="0">
                        <a:solidFill>
                          <a:srgbClr val="008691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1" i="0">
                          <a:solidFill>
                            <a:srgbClr val="00869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BSC</a:t>
                      </a:r>
                      <a:endParaRPr lang="es-ES" sz="1800" b="1" i="0">
                        <a:solidFill>
                          <a:srgbClr val="008691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1" i="0" dirty="0">
                          <a:solidFill>
                            <a:srgbClr val="008691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ES</a:t>
                      </a:r>
                      <a:endParaRPr lang="es-ES" sz="1800" b="1" i="0" dirty="0">
                        <a:solidFill>
                          <a:srgbClr val="008691"/>
                        </a:solidFill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169617460"/>
                  </a:ext>
                </a:extLst>
              </a:tr>
              <a:tr h="5520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2. Partner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COMITE DES DONNEES SCIENTIFIQUES ETTECHNOLOGIQUES ASSOCIATION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CODATA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FR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3779425225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3. Partner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ALBERT-LUDWIGS-UNIVERSITAET FREIBURG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UFR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3797522005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4. Partner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CESSDA ERIC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CESSDA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NO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2874481544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5. Affiliated Entity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UNIVERSITY OF ESSEX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UESSEX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UK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1062970662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6. Affiliated Entity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GESIS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GESIS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4242934768"/>
                  </a:ext>
                </a:extLst>
              </a:tr>
              <a:tr h="5520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7. Affiliated Entity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ES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FONDATION SUISSE POUR LA RECHERCHE EN SCIENCES SOCIALES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FORS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CH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1980135712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8. Affiliated Entity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SIKT-KUNNSKAPSSEKTORENS TJENESTELEVERANDOR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SIKT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NO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3011803937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9. Partner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KING’S COLLEGE LONDON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KCL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UK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2752926772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10. Partner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ERASMUS UNIVERSITEIT ROTTERDAM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EUR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NL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3914251565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11. Partner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UNIVERSITY OF MANCHESTER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UMAN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UK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2221591215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12. Partner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UTRECHT UNIVERSITY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UU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NL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685708350"/>
                  </a:ext>
                </a:extLst>
              </a:tr>
              <a:tr h="5520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13. Partner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AKADEMIA GORNICZO-HUTNICZA IM. STANISLAWA STASZICA W KRAKOWIE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AGH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PL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1805979723"/>
                  </a:ext>
                </a:extLst>
              </a:tr>
              <a:tr h="27603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14. Partner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UNIVERSITAT KONSTANZ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UKON</a:t>
                      </a:r>
                      <a:endParaRPr lang="es-ES" sz="1800" b="0" i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800" b="0" i="0" dirty="0"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</a:t>
                      </a:r>
                      <a:endParaRPr lang="es-ES" sz="1800" b="0" i="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Calibri Light" panose="020F0302020204030204" pitchFamily="34" charset="0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:a16="http://schemas.microsoft.com/office/drawing/2014/main" val="206711513"/>
                  </a:ext>
                </a:extLst>
              </a:tr>
            </a:tbl>
          </a:graphicData>
        </a:graphic>
      </p:graphicFrame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AA6E145D-FF1A-4854-EBDB-5BF3E81A40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/>
              <a:t>Project Start Date: </a:t>
            </a:r>
            <a:r>
              <a:rPr lang="en-US" dirty="0"/>
              <a:t>October 1, 2026; </a:t>
            </a:r>
            <a:r>
              <a:rPr lang="en-US" b="1" dirty="0"/>
              <a:t>Project Kickoff</a:t>
            </a:r>
            <a:r>
              <a:rPr lang="en-US" dirty="0"/>
              <a:t>: November 10-11, 2026 (Barcelona)</a:t>
            </a:r>
          </a:p>
        </p:txBody>
      </p:sp>
    </p:spTree>
    <p:extLst>
      <p:ext uri="{BB962C8B-B14F-4D97-AF65-F5344CB8AC3E}">
        <p14:creationId xmlns:p14="http://schemas.microsoft.com/office/powerpoint/2010/main" val="1206420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954E5D-59CB-33A0-BD70-20080F2ACD4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683853" y="1449053"/>
            <a:ext cx="6349569" cy="501179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1800" b="1" dirty="0"/>
              <a:t>Objectives: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Co-create an 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</a:rPr>
              <a:t>AI Readiness Common Hub (ARCH) Framework &amp; Toolkit: </a:t>
            </a:r>
            <a:r>
              <a:rPr lang="en-US" sz="1800" dirty="0"/>
              <a:t>Metadata standards (e.g., CROISSANT, RO-Crate, CDIF) + AI governance </a:t>
            </a:r>
            <a:endParaRPr lang="en-US" sz="1800" b="1" dirty="0"/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Adapt and scale relevant </a:t>
            </a:r>
            <a:r>
              <a:rPr lang="en-US" sz="1800" b="1" dirty="0">
                <a:solidFill>
                  <a:schemeClr val="accent5"/>
                </a:solidFill>
              </a:rPr>
              <a:t>AI-driven Tools for machine-actionable </a:t>
            </a:r>
            <a:r>
              <a:rPr lang="en-US" sz="1800" dirty="0"/>
              <a:t>data and repositories 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Build a modular, portable, and easy-to-use </a:t>
            </a:r>
            <a:r>
              <a:rPr lang="en-US" sz="1800" b="1" dirty="0">
                <a:solidFill>
                  <a:schemeClr val="accent1"/>
                </a:solidFill>
              </a:rPr>
              <a:t>AI-ready infrastructure platform 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Validate the ARCH Framework, Tools, &amp; Infrastructure Platform with </a:t>
            </a:r>
            <a:r>
              <a:rPr lang="en-US" sz="1800" b="1" dirty="0">
                <a:solidFill>
                  <a:srgbClr val="7030A0"/>
                </a:solidFill>
              </a:rPr>
              <a:t>AI-assisted SSH research use cases 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Share </a:t>
            </a:r>
            <a:r>
              <a:rPr lang="en-US" sz="1800" b="1" dirty="0">
                <a:solidFill>
                  <a:srgbClr val="7030A0"/>
                </a:solidFill>
              </a:rPr>
              <a:t>FAIR AI models systems, data, and workflows</a:t>
            </a:r>
            <a:r>
              <a:rPr lang="en-US" sz="1800" dirty="0">
                <a:solidFill>
                  <a:srgbClr val="7030A0"/>
                </a:solidFill>
              </a:rPr>
              <a:t> </a:t>
            </a:r>
            <a:r>
              <a:rPr lang="en-US" sz="1800" dirty="0"/>
              <a:t>to advance SSH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Consolidate and disseminate distributed expertise into a unified, sustainable 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  <a:t>AI4SOCIAL+ competence </a:t>
            </a:r>
            <a:r>
              <a:rPr lang="en-US" sz="1800" b="1" dirty="0" err="1">
                <a:solidFill>
                  <a:schemeClr val="accent6">
                    <a:lumMod val="75000"/>
                  </a:schemeClr>
                </a:solidFill>
              </a:rPr>
              <a:t>centre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  <a:t> 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1800" dirty="0"/>
              <a:t>Accelerate the 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</a:rPr>
              <a:t>uptake of AI in the SSH </a:t>
            </a:r>
            <a:r>
              <a:rPr lang="en-US" sz="1800" dirty="0"/>
              <a:t>and beyond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92EFF1-3C79-7F03-889A-DF575EA50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/>
              <a:t>AI4SOCIAL+ objectives &amp; Key contributions to EOSC</a:t>
            </a:r>
            <a:endParaRPr lang="en-BE" sz="2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84C33-BE9A-4452-D888-4E27E8B3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33381-A6B7-DA75-6D65-FAC658CB12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dirty="0"/>
              <a:t>EOSC | AI4SOCIAL+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8FADD7-A3DE-4D1C-EFDF-33229453A2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3245" y="821954"/>
            <a:ext cx="11168671" cy="95064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800" b="1" noProof="1">
                <a:solidFill>
                  <a:schemeClr val="tx1"/>
                </a:solidFill>
              </a:rPr>
              <a:t>Goal: </a:t>
            </a:r>
            <a:r>
              <a:rPr lang="en-US" sz="1800" noProof="1">
                <a:solidFill>
                  <a:schemeClr val="tx1"/>
                </a:solidFill>
              </a:rPr>
              <a:t>To prepare scientific research and its lifecycle for AI adoption, enabling effective, positive, and responsible social change.</a:t>
            </a:r>
            <a:endParaRPr lang="en-IE" sz="1800" dirty="0">
              <a:solidFill>
                <a:schemeClr val="tx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1D1D3AD-860B-ED83-446E-47AA15A069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376754" y="1698728"/>
            <a:ext cx="5236646" cy="292149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788138E-09EC-EA3E-FF38-78A28EA5CA92}"/>
              </a:ext>
            </a:extLst>
          </p:cNvPr>
          <p:cNvSpPr txBox="1"/>
          <p:nvPr/>
        </p:nvSpPr>
        <p:spPr>
          <a:xfrm>
            <a:off x="383245" y="4620224"/>
            <a:ext cx="26953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AI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Automated Metadata enrichment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AI Metadata Extraction Toolkit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MetaSyn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: Privacy-Preserving Synthetic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C879881-E141-1303-A2F0-30ABE4EB0ADC}"/>
              </a:ext>
            </a:extLst>
          </p:cNvPr>
          <p:cNvSpPr txBox="1"/>
          <p:nvPr/>
        </p:nvSpPr>
        <p:spPr>
          <a:xfrm>
            <a:off x="3303461" y="4639328"/>
            <a:ext cx="23099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AI-ready Infrastructure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Computational Workflow systems (Galaxy, COMPSs)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Data Management systems (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OneData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, Dataverse)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113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BB88A6-0636-22B7-7E9D-E6798F3CF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235633"/>
            <a:ext cx="10038462" cy="603887"/>
          </a:xfrm>
        </p:spPr>
        <p:txBody>
          <a:bodyPr>
            <a:normAutofit fontScale="90000"/>
          </a:bodyPr>
          <a:lstStyle/>
          <a:p>
            <a:r>
              <a:rPr lang="en-US" sz="3200" noProof="1"/>
              <a:t>AI-ready Research Lifecyle: Existing + New + Collaborations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33610-ECF1-D75D-D2A8-4F40BDF26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91D436-35B0-5074-DA22-96E732DF95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BE" dirty="0"/>
          </a:p>
          <a:p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0C05E5-DBE8-7782-1A13-563D509EBF5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dirty="0"/>
              <a:t>EOSC | AI4SOCIAL+</a:t>
            </a:r>
          </a:p>
        </p:txBody>
      </p:sp>
      <p:pic>
        <p:nvPicPr>
          <p:cNvPr id="7" name="Marcador de contenido 3">
            <a:extLst>
              <a:ext uri="{FF2B5EF4-FFF2-40B4-BE49-F238E27FC236}">
                <a16:creationId xmlns:a16="http://schemas.microsoft.com/office/drawing/2014/main" id="{08A52433-E7A1-53E5-567B-B9BB5EAA5749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2"/>
          <a:stretch>
            <a:fillRect/>
          </a:stretch>
        </p:blipFill>
        <p:spPr>
          <a:xfrm>
            <a:off x="1015445" y="941990"/>
            <a:ext cx="10462418" cy="4632759"/>
          </a:xfrm>
          <a:prstGeom prst="rect">
            <a:avLst/>
          </a:prstGeom>
        </p:spPr>
      </p:pic>
      <p:pic>
        <p:nvPicPr>
          <p:cNvPr id="8" name="Google Shape;603;g38bc6966581_0_1603">
            <a:extLst>
              <a:ext uri="{FF2B5EF4-FFF2-40B4-BE49-F238E27FC236}">
                <a16:creationId xmlns:a16="http://schemas.microsoft.com/office/drawing/2014/main" id="{24CE74DB-619C-FF92-410C-A5A4C5D685D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66167" y="2827851"/>
            <a:ext cx="2142187" cy="67941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604;g38bc6966581_0_1603">
            <a:extLst>
              <a:ext uri="{FF2B5EF4-FFF2-40B4-BE49-F238E27FC236}">
                <a16:creationId xmlns:a16="http://schemas.microsoft.com/office/drawing/2014/main" id="{F24E8892-F9B7-82B9-849E-564D4C50BB81}"/>
              </a:ext>
            </a:extLst>
          </p:cNvPr>
          <p:cNvSpPr txBox="1"/>
          <p:nvPr/>
        </p:nvSpPr>
        <p:spPr>
          <a:xfrm>
            <a:off x="8741594" y="3167560"/>
            <a:ext cx="184113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ML COMMONS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CROISSANT</a:t>
            </a:r>
            <a:endParaRPr b="1" dirty="0">
              <a:solidFill>
                <a:srgbClr val="C00000"/>
              </a:solidFill>
            </a:endParaRPr>
          </a:p>
        </p:txBody>
      </p:sp>
      <p:pic>
        <p:nvPicPr>
          <p:cNvPr id="13" name="Google Shape;600;g38bc6966581_0_1603" descr="Imagen que contiene alimentos, fruta&#10;&#10;El contenido generado por IA puede ser incorrecto.">
            <a:extLst>
              <a:ext uri="{FF2B5EF4-FFF2-40B4-BE49-F238E27FC236}">
                <a16:creationId xmlns:a16="http://schemas.microsoft.com/office/drawing/2014/main" id="{91766FC9-8709-7F59-74B1-0A4D07C1590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10250" y="3098261"/>
            <a:ext cx="731344" cy="679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601;g38bc6966581_0_1603" descr="Icono&#10;&#10;El contenido generado por IA puede ser incorrecto.">
            <a:extLst>
              <a:ext uri="{FF2B5EF4-FFF2-40B4-BE49-F238E27FC236}">
                <a16:creationId xmlns:a16="http://schemas.microsoft.com/office/drawing/2014/main" id="{85FFA6EB-70FE-E6D3-53B3-4496BF47B6B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14835" y="4247807"/>
            <a:ext cx="1482086" cy="460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607;g38bc6966581_0_1603" descr="Logotipo&#10;&#10;El contenido generado por IA puede ser incorrecto.">
            <a:extLst>
              <a:ext uri="{FF2B5EF4-FFF2-40B4-BE49-F238E27FC236}">
                <a16:creationId xmlns:a16="http://schemas.microsoft.com/office/drawing/2014/main" id="{1CD80CB9-CDC5-96DC-3EDF-FE27FBC25E7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" y="3390710"/>
            <a:ext cx="1662858" cy="88834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CB2C065F-3151-EEFB-CD73-8A741A8088B9}"/>
              </a:ext>
            </a:extLst>
          </p:cNvPr>
          <p:cNvSpPr txBox="1"/>
          <p:nvPr/>
        </p:nvSpPr>
        <p:spPr>
          <a:xfrm>
            <a:off x="864791" y="5647297"/>
            <a:ext cx="1068712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8691"/>
                </a:solidFill>
              </a:rPr>
              <a:t>Interconnection with other Projects &amp; Initiatives: </a:t>
            </a:r>
            <a:r>
              <a:rPr lang="en-US" sz="2000" dirty="0"/>
              <a:t>CDIF4EOSC, FLUID AI, EVERSE, EOSC national and thematic Nodes, OSCARS, SSHOC (SSH Open Marketplace), AI Factories &amp; Data Labs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F0D2D25-014B-12F8-8F43-6415AED20C5D}"/>
              </a:ext>
            </a:extLst>
          </p:cNvPr>
          <p:cNvSpPr txBox="1"/>
          <p:nvPr/>
        </p:nvSpPr>
        <p:spPr>
          <a:xfrm>
            <a:off x="7080064" y="3137938"/>
            <a:ext cx="100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FDO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A66DD62-A702-0AF8-C8EE-9AAF57137E64}"/>
              </a:ext>
            </a:extLst>
          </p:cNvPr>
          <p:cNvSpPr txBox="1"/>
          <p:nvPr/>
        </p:nvSpPr>
        <p:spPr>
          <a:xfrm>
            <a:off x="2470975" y="4409176"/>
            <a:ext cx="1304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5">
                    <a:lumMod val="50000"/>
                  </a:schemeClr>
                </a:solidFill>
              </a:rPr>
              <a:t>Metasyn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Google Shape;602;g38bc6966581_0_1603">
            <a:extLst>
              <a:ext uri="{FF2B5EF4-FFF2-40B4-BE49-F238E27FC236}">
                <a16:creationId xmlns:a16="http://schemas.microsoft.com/office/drawing/2014/main" id="{492FB783-544A-B199-4CDB-5C339FE62161}"/>
              </a:ext>
            </a:extLst>
          </p:cNvPr>
          <p:cNvSpPr txBox="1"/>
          <p:nvPr/>
        </p:nvSpPr>
        <p:spPr>
          <a:xfrm>
            <a:off x="914835" y="4668189"/>
            <a:ext cx="286064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chemeClr val="accent5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ODRL, DPV</a:t>
            </a:r>
            <a:endParaRPr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264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1E310902-9F71-6120-ACBA-79CCBD1D0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207" y="1534829"/>
            <a:ext cx="2348067" cy="2348067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4C45B793-1385-A22E-7D7B-0967470BB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AI-ready Data and Compute: Existing systems, New Solution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2E7C9F5-2421-FB57-C1B2-665538457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6BC410F-4E5C-A978-A47E-16C92A0B04C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/>
              <a:t>01 | 01 | 2022 by Author</a:t>
            </a:r>
            <a:endParaRPr lang="nl-NL" dirty="0"/>
          </a:p>
        </p:txBody>
      </p:sp>
      <p:pic>
        <p:nvPicPr>
          <p:cNvPr id="7" name="Marcador de contenido 3">
            <a:extLst>
              <a:ext uri="{FF2B5EF4-FFF2-40B4-BE49-F238E27FC236}">
                <a16:creationId xmlns:a16="http://schemas.microsoft.com/office/drawing/2014/main" id="{985A7CE8-2EBF-95D9-DEA1-19B009CB855A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3"/>
          <a:stretch>
            <a:fillRect/>
          </a:stretch>
        </p:blipFill>
        <p:spPr>
          <a:xfrm>
            <a:off x="1833873" y="861511"/>
            <a:ext cx="9512195" cy="535061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A7B4161-36B0-CD24-F722-961D535505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26" y="3403596"/>
            <a:ext cx="1455017" cy="95859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95C4168-1413-ED4D-DE67-C91FF76CA5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348" y="1578568"/>
            <a:ext cx="1605526" cy="52408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F616B03-0FE8-CEB9-B01C-D1E593B8E8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403" y="4362195"/>
            <a:ext cx="1205061" cy="120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63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04654E-AF1A-310F-C257-7D83602D5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Vision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383C5-1D76-5755-41BB-51EC70ABC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52177E-4EDB-5254-9FDF-DA53E90276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dirty="0"/>
              <a:t>EOSC | AI4SOCIAL+</a:t>
            </a:r>
          </a:p>
          <a:p>
            <a:endParaRPr lang="nl-NL" dirty="0"/>
          </a:p>
        </p:txBody>
      </p:sp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F6339637-7BF6-43B0-5EF2-EB386DF59744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2"/>
          <a:stretch>
            <a:fillRect/>
          </a:stretch>
        </p:blipFill>
        <p:spPr>
          <a:xfrm>
            <a:off x="7069133" y="1777811"/>
            <a:ext cx="4495155" cy="4482669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09A81931-215D-E389-B39F-04BC2C5EAC3D}"/>
              </a:ext>
            </a:extLst>
          </p:cNvPr>
          <p:cNvSpPr txBox="1"/>
          <p:nvPr/>
        </p:nvSpPr>
        <p:spPr>
          <a:xfrm>
            <a:off x="7152093" y="537576"/>
            <a:ext cx="503990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noProof="1"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Castro, Giner, Crosas, 2026, When AI Meets Science: Research Diversity, Interdisciplinarity, Visibility, and Retractions across Disciplines in a Global Surge</a:t>
            </a:r>
            <a:r>
              <a:rPr lang="en-US" sz="1600" u="sng" noProof="1">
                <a:solidFill>
                  <a:schemeClr val="tx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600" u="sng" noProof="1">
                <a:effectLst/>
                <a:latin typeface="Calibri Light" panose="020F0302020204030204" pitchFamily="34" charset="0"/>
                <a:cs typeface="Calibri Light" panose="020F0302020204030204" pitchFamily="34" charset="0"/>
                <a:hlinkClick r:id="rId3"/>
              </a:rPr>
              <a:t>arXiv:2605.06033</a:t>
            </a:r>
            <a:r>
              <a:rPr lang="en-US" sz="1600" noProof="1"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BF677EB-58B5-CC05-836D-801B82D565AA}"/>
              </a:ext>
            </a:extLst>
          </p:cNvPr>
          <p:cNvSpPr txBox="1"/>
          <p:nvPr/>
        </p:nvSpPr>
        <p:spPr>
          <a:xfrm>
            <a:off x="500708" y="1249451"/>
            <a:ext cx="665138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1" i="0" noProof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AI adoption in SSH </a:t>
            </a:r>
            <a:r>
              <a:rPr lang="en-US" sz="1600" b="0" i="0" noProof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 still in its infancy but growing rapidly, with the potential to open new thematic areas and research scopes</a:t>
            </a:r>
          </a:p>
          <a:p>
            <a:pPr marL="285750" marR="0" lvl="0" indent="-28575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noProof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Increasingly interdisciplinary with computer science</a:t>
            </a:r>
          </a:p>
          <a:p>
            <a:pPr marL="285750" marR="0" lvl="0" indent="-28575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0" i="0" noProof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Warning: more citations but more retractions!</a:t>
            </a:r>
          </a:p>
          <a:p>
            <a:pPr marL="285750" marR="0" lvl="0" indent="-28575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b="1" noProof="1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AI4SOCIAL+ focuses on five SSH use cases</a:t>
            </a:r>
            <a:r>
              <a:rPr lang="en-US" sz="1600" b="1" noProof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</a:p>
          <a:p>
            <a:pPr marL="800100" lvl="1" indent="-342900" fontAlgn="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1600" dirty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Life Course AI Models for Cross-National Job Trajectories</a:t>
            </a:r>
          </a:p>
          <a:p>
            <a:pPr marL="800100" lvl="1" indent="-342900" fontAlgn="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1600" dirty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AI in the Archives: Making Handwritten Historical Documentary Collections AI-Ready </a:t>
            </a:r>
          </a:p>
          <a:p>
            <a:pPr marL="800100" lvl="1" indent="-342900" fontAlgn="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1600" dirty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From Data to Decisions: AI Tools for Climate &amp; Health Policies </a:t>
            </a:r>
          </a:p>
          <a:p>
            <a:pPr marL="800100" lvl="1" indent="-342900" fontAlgn="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1600" dirty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AI-Assisted Social Simulation for Actionable Hypothesis Generation </a:t>
            </a:r>
          </a:p>
          <a:p>
            <a:pPr marL="800100" lvl="1" indent="-342900" fontAlgn="t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1600" dirty="0">
                <a:solidFill>
                  <a:srgbClr val="7030A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Beyond Academic Silos: Mapping Conceptual Relationships Through Citation and Semantic Dual-Graph Analysis</a:t>
            </a:r>
            <a:endParaRPr lang="en-US" noProof="1">
              <a:solidFill>
                <a:srgbClr val="7030A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A376522-BDF9-0684-8AA8-F8C691D288DE}"/>
              </a:ext>
            </a:extLst>
          </p:cNvPr>
          <p:cNvSpPr txBox="1"/>
          <p:nvPr/>
        </p:nvSpPr>
        <p:spPr>
          <a:xfrm>
            <a:off x="564464" y="822800"/>
            <a:ext cx="642905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00869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Build and Validate with SSH, Scale Across All Domains</a:t>
            </a:r>
            <a:endParaRPr lang="en-US" sz="2200" dirty="0">
              <a:solidFill>
                <a:srgbClr val="0086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73306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B91C56FE-5A9B-C24A-AFFA-133FB1C68414}" vid="{5FCD33CA-DC53-7B43-958E-3CD65528C4D3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EOSC-167323429-153733</_dlc_DocId>
    <_dlc_DocIdUrl xmlns="f0f4a6ae-13a5-4397-80f3-aea8e9f411f0">
      <Url>https://europeanopensciencecloud.sharepoint.com/sites/Data/_layouts/15/DocIdRedir.aspx?ID=EOSC-167323429-153733</Url>
      <Description>EOSC-167323429-153733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5D1FFF2-1491-49F5-AB4F-11062D42558F}"/>
</file>

<file path=customXml/itemProps2.xml><?xml version="1.0" encoding="utf-8"?>
<ds:datastoreItem xmlns:ds="http://schemas.openxmlformats.org/officeDocument/2006/customXml" ds:itemID="{3C43946C-2F83-42B0-9676-1630B68D6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BBEC31-C3BC-46EE-8416-46FB6E223D0D}">
  <ds:schemaRefs>
    <ds:schemaRef ds:uri="http://schemas.microsoft.com/office/infopath/2007/PartnerControls"/>
    <ds:schemaRef ds:uri="http://purl.org/dc/elements/1.1/"/>
    <ds:schemaRef ds:uri="http://purl.org/dc/terms/"/>
    <ds:schemaRef ds:uri="3e74049f-b8a9-4e32-b231-e16b3efc928a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8B66B79D-9BF8-4227-808B-DF73E8AD7A38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2732</TotalTime>
  <Words>556</Words>
  <Application>Microsoft Macintosh PowerPoint</Application>
  <PresentationFormat>Panorámica</PresentationFormat>
  <Paragraphs>109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Roboto</vt:lpstr>
      <vt:lpstr>Roboto Light</vt:lpstr>
      <vt:lpstr>Kantoorthema</vt:lpstr>
      <vt:lpstr>AI4SOCIAL+ General Information</vt:lpstr>
      <vt:lpstr>AI4SOCIAL+ objectives &amp; Key contributions to EOSC</vt:lpstr>
      <vt:lpstr>AI-ready Research Lifecyle: Existing + New + Collaborations</vt:lpstr>
      <vt:lpstr>AI-ready Data and Compute: Existing systems, New Solution</vt:lpstr>
      <vt:lpstr>Vision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 Gusenheimer</dc:creator>
  <cp:lastModifiedBy>Merce Crosas</cp:lastModifiedBy>
  <cp:revision>39</cp:revision>
  <dcterms:created xsi:type="dcterms:W3CDTF">2023-06-05T12:30:30Z</dcterms:created>
  <dcterms:modified xsi:type="dcterms:W3CDTF">2026-07-08T16:54:14Z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d4596e29-958a-429a-b4ae-45bb3e020752</vt:lpwstr>
  </property>
</Properties>
</file>