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4"/>
  </p:sldMasterIdLst>
  <p:notesMasterIdLst>
    <p:notesMasterId r:id="rId14"/>
  </p:notesMasterIdLst>
  <p:sldIdLst>
    <p:sldId id="256" r:id="rId5"/>
    <p:sldId id="259" r:id="rId6"/>
    <p:sldId id="263" r:id="rId7"/>
    <p:sldId id="264" r:id="rId8"/>
    <p:sldId id="265" r:id="rId9"/>
    <p:sldId id="266" r:id="rId10"/>
    <p:sldId id="267" r:id="rId11"/>
    <p:sldId id="262" r:id="rId12"/>
    <p:sldId id="269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81E"/>
    <a:srgbClr val="005AA0"/>
    <a:srgbClr val="005A9A"/>
    <a:srgbClr val="E6007E"/>
    <a:srgbClr val="F5B891"/>
    <a:srgbClr val="7EABCB"/>
    <a:srgbClr val="EE7326"/>
    <a:srgbClr val="C6C6C6"/>
    <a:srgbClr val="F18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04" autoAdjust="0"/>
    <p:restoredTop sz="96405" autoAdjust="0"/>
  </p:normalViewPr>
  <p:slideViewPr>
    <p:cSldViewPr snapToGrid="0">
      <p:cViewPr varScale="1">
        <p:scale>
          <a:sx n="108" d="100"/>
          <a:sy n="108" d="100"/>
        </p:scale>
        <p:origin x="372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openxmlformats.org/officeDocument/2006/relationships/customXml" Target="../customXml/item4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PEZ ALBACETE Javier (RTD)" userId="8a520405-8023-404b-a6da-a13ef0808c0a" providerId="ADAL" clId="{49B71784-9F62-4920-B0EC-68C7A4A2E734}"/>
    <pc:docChg chg="mod">
      <pc:chgData name="LOPEZ ALBACETE Javier (RTD)" userId="8a520405-8023-404b-a6da-a13ef0808c0a" providerId="ADAL" clId="{49B71784-9F62-4920-B0EC-68C7A4A2E734}" dt="2026-07-07T14:23:57.242" v="0" actId="33475"/>
      <pc:docMkLst>
        <pc:docMk/>
      </pc:docMkLst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9CA7DA-8C8A-C347-930F-00C5857A0747}" type="doc">
      <dgm:prSet loTypeId="urn:microsoft.com/office/officeart/2005/8/layout/vList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C5EF6B-77BD-3049-914D-7D6F9A6269B3}">
      <dgm:prSet phldrT="[Text]"/>
      <dgm:spPr/>
      <dgm:t>
        <a:bodyPr/>
        <a:lstStyle/>
        <a:p>
          <a:r>
            <a:rPr lang="en-US" dirty="0"/>
            <a:t>AI models are software</a:t>
          </a:r>
        </a:p>
      </dgm:t>
    </dgm:pt>
    <dgm:pt modelId="{00EB49A5-E43A-B744-A294-4021FD95D2F2}" type="parTrans" cxnId="{CC20D23A-95B5-3B41-8535-D9DEDE5B4CE9}">
      <dgm:prSet/>
      <dgm:spPr/>
      <dgm:t>
        <a:bodyPr/>
        <a:lstStyle/>
        <a:p>
          <a:endParaRPr lang="en-US"/>
        </a:p>
      </dgm:t>
    </dgm:pt>
    <dgm:pt modelId="{D8452B87-FC91-8C49-AEFC-A11FB91BFE06}" type="sibTrans" cxnId="{CC20D23A-95B5-3B41-8535-D9DEDE5B4CE9}">
      <dgm:prSet/>
      <dgm:spPr/>
      <dgm:t>
        <a:bodyPr/>
        <a:lstStyle/>
        <a:p>
          <a:endParaRPr lang="en-US"/>
        </a:p>
      </dgm:t>
    </dgm:pt>
    <dgm:pt modelId="{1732F4F5-4E25-0C46-A6C3-F4388548AA6C}">
      <dgm:prSet phldrT="[Text]"/>
      <dgm:spPr/>
      <dgm:t>
        <a:bodyPr/>
        <a:lstStyle/>
        <a:p>
          <a:r>
            <a:rPr lang="en-US" dirty="0"/>
            <a:t>Provide support (ideally also funding) in the software/open-source dependency layer of AI</a:t>
          </a:r>
        </a:p>
      </dgm:t>
    </dgm:pt>
    <dgm:pt modelId="{E685395A-D3F3-FD40-8235-EA9FBBEBD91E}" type="parTrans" cxnId="{D59EDA1B-E4F9-0A48-BDC3-03DBD1B1E9CC}">
      <dgm:prSet/>
      <dgm:spPr/>
      <dgm:t>
        <a:bodyPr/>
        <a:lstStyle/>
        <a:p>
          <a:endParaRPr lang="en-US"/>
        </a:p>
      </dgm:t>
    </dgm:pt>
    <dgm:pt modelId="{CF52AF00-4117-6741-9AB9-761824240905}" type="sibTrans" cxnId="{D59EDA1B-E4F9-0A48-BDC3-03DBD1B1E9CC}">
      <dgm:prSet/>
      <dgm:spPr/>
      <dgm:t>
        <a:bodyPr/>
        <a:lstStyle/>
        <a:p>
          <a:endParaRPr lang="en-US"/>
        </a:p>
      </dgm:t>
    </dgm:pt>
    <dgm:pt modelId="{0AB843C3-C016-E14F-B945-39194CB60FE8}">
      <dgm:prSet phldrT="[Text]"/>
      <dgm:spPr/>
      <dgm:t>
        <a:bodyPr/>
        <a:lstStyle/>
        <a:p>
          <a:r>
            <a:rPr lang="en-US" dirty="0"/>
            <a:t>Software maintenance needs to be a funded activity</a:t>
          </a:r>
        </a:p>
      </dgm:t>
    </dgm:pt>
    <dgm:pt modelId="{D0F185B4-219B-C449-A6E0-735D312A9618}" type="parTrans" cxnId="{F902F77A-97B0-8F46-B0B2-F2EAF3B471B4}">
      <dgm:prSet/>
      <dgm:spPr/>
      <dgm:t>
        <a:bodyPr/>
        <a:lstStyle/>
        <a:p>
          <a:endParaRPr lang="en-US"/>
        </a:p>
      </dgm:t>
    </dgm:pt>
    <dgm:pt modelId="{1E98D3F9-3044-7B4B-A927-8DE11D0F810D}" type="sibTrans" cxnId="{F902F77A-97B0-8F46-B0B2-F2EAF3B471B4}">
      <dgm:prSet/>
      <dgm:spPr/>
      <dgm:t>
        <a:bodyPr/>
        <a:lstStyle/>
        <a:p>
          <a:endParaRPr lang="en-US"/>
        </a:p>
      </dgm:t>
    </dgm:pt>
    <dgm:pt modelId="{AC5A26D9-C192-C84F-89B0-EF6900B40646}">
      <dgm:prSet phldrT="[Text]"/>
      <dgm:spPr/>
      <dgm:t>
        <a:bodyPr/>
        <a:lstStyle/>
        <a:p>
          <a:r>
            <a:rPr lang="en-US" dirty="0"/>
            <a:t>Prevent agentic coding collapse – with AI it is easy to generate code, integrating/reviewing/ designing this requires humans (more than ever)</a:t>
          </a:r>
        </a:p>
      </dgm:t>
    </dgm:pt>
    <dgm:pt modelId="{760CC429-7D66-114D-85D6-F3E6D15D42ED}" type="parTrans" cxnId="{F78F9DD2-2ACE-6C44-9097-2C8C19C277BF}">
      <dgm:prSet/>
      <dgm:spPr/>
      <dgm:t>
        <a:bodyPr/>
        <a:lstStyle/>
        <a:p>
          <a:endParaRPr lang="en-US"/>
        </a:p>
      </dgm:t>
    </dgm:pt>
    <dgm:pt modelId="{7DEE1F9D-5DF1-1440-BECC-C21A97E5F18D}" type="sibTrans" cxnId="{F78F9DD2-2ACE-6C44-9097-2C8C19C277BF}">
      <dgm:prSet/>
      <dgm:spPr/>
      <dgm:t>
        <a:bodyPr/>
        <a:lstStyle/>
        <a:p>
          <a:endParaRPr lang="en-US"/>
        </a:p>
      </dgm:t>
    </dgm:pt>
    <dgm:pt modelId="{9EF99905-73D6-3E49-9242-54B109ED5FAC}">
      <dgm:prSet phldrT="[Text]"/>
      <dgm:spPr/>
      <dgm:t>
        <a:bodyPr/>
        <a:lstStyle/>
        <a:p>
          <a:r>
            <a:rPr lang="en-US" dirty="0"/>
            <a:t>AI reproducibility crisis = software quality failure</a:t>
          </a:r>
        </a:p>
      </dgm:t>
    </dgm:pt>
    <dgm:pt modelId="{6EE87A66-02B5-5E40-B9AD-55F0EC5BD047}" type="parTrans" cxnId="{A3B9060C-C32B-264F-808A-5F3BEA3A3F22}">
      <dgm:prSet/>
      <dgm:spPr/>
      <dgm:t>
        <a:bodyPr/>
        <a:lstStyle/>
        <a:p>
          <a:endParaRPr lang="en-US"/>
        </a:p>
      </dgm:t>
    </dgm:pt>
    <dgm:pt modelId="{63AB79F5-4464-4647-9258-F762D141895C}" type="sibTrans" cxnId="{A3B9060C-C32B-264F-808A-5F3BEA3A3F22}">
      <dgm:prSet/>
      <dgm:spPr/>
      <dgm:t>
        <a:bodyPr/>
        <a:lstStyle/>
        <a:p>
          <a:endParaRPr lang="en-US"/>
        </a:p>
      </dgm:t>
    </dgm:pt>
    <dgm:pt modelId="{FAA6F7D4-A5ED-0642-8C0A-0ADF28D6CE3E}">
      <dgm:prSet phldrT="[Text]"/>
      <dgm:spPr/>
      <dgm:t>
        <a:bodyPr/>
        <a:lstStyle/>
        <a:p>
          <a:r>
            <a:rPr lang="en-US" dirty="0"/>
            <a:t>Extend (research) software quality good practices to AI model development</a:t>
          </a:r>
        </a:p>
      </dgm:t>
    </dgm:pt>
    <dgm:pt modelId="{2517585E-DE2A-BF45-87B3-24FD51C5038D}" type="parTrans" cxnId="{EF1701B5-EAEF-E346-A52C-76F77F16C3CD}">
      <dgm:prSet/>
      <dgm:spPr/>
      <dgm:t>
        <a:bodyPr/>
        <a:lstStyle/>
        <a:p>
          <a:endParaRPr lang="en-US"/>
        </a:p>
      </dgm:t>
    </dgm:pt>
    <dgm:pt modelId="{79181D73-EF9A-A942-AF3F-F9F706E2F3A8}" type="sibTrans" cxnId="{EF1701B5-EAEF-E346-A52C-76F77F16C3CD}">
      <dgm:prSet/>
      <dgm:spPr/>
      <dgm:t>
        <a:bodyPr/>
        <a:lstStyle/>
        <a:p>
          <a:endParaRPr lang="en-US"/>
        </a:p>
      </dgm:t>
    </dgm:pt>
    <dgm:pt modelId="{37BD9E90-2B07-154F-9523-CAC55D6BF3B9}">
      <dgm:prSet phldrT="[Text]"/>
      <dgm:spPr/>
      <dgm:t>
        <a:bodyPr/>
        <a:lstStyle/>
        <a:p>
          <a:r>
            <a:rPr lang="en-US" dirty="0"/>
            <a:t>Regulate AI generated code contributions</a:t>
          </a:r>
        </a:p>
      </dgm:t>
    </dgm:pt>
    <dgm:pt modelId="{64683776-F57F-2F45-8760-6DB1C543E0E0}" type="parTrans" cxnId="{3ECB3CF9-F1D5-A145-AA8C-9CEBB452C1EA}">
      <dgm:prSet/>
      <dgm:spPr/>
      <dgm:t>
        <a:bodyPr/>
        <a:lstStyle/>
        <a:p>
          <a:endParaRPr lang="en-US"/>
        </a:p>
      </dgm:t>
    </dgm:pt>
    <dgm:pt modelId="{2A1EA2C9-518A-0442-98A2-BF53D692D2BC}" type="sibTrans" cxnId="{3ECB3CF9-F1D5-A145-AA8C-9CEBB452C1EA}">
      <dgm:prSet/>
      <dgm:spPr/>
      <dgm:t>
        <a:bodyPr/>
        <a:lstStyle/>
        <a:p>
          <a:endParaRPr lang="en-US"/>
        </a:p>
      </dgm:t>
    </dgm:pt>
    <dgm:pt modelId="{4D82A618-A633-9344-A3AE-A81FB0603B07}">
      <dgm:prSet phldrT="[Text]"/>
      <dgm:spPr/>
      <dgm:t>
        <a:bodyPr/>
        <a:lstStyle/>
        <a:p>
          <a:r>
            <a:rPr lang="en-US" dirty="0"/>
            <a:t>Machine readable provenance for what is human/AI generated (in </a:t>
          </a:r>
          <a:r>
            <a:rPr lang="en-US" dirty="0" err="1"/>
            <a:t>codemeta</a:t>
          </a:r>
          <a:r>
            <a:rPr lang="en-US" dirty="0"/>
            <a:t>, </a:t>
          </a:r>
          <a:r>
            <a:rPr lang="en-US" dirty="0" err="1"/>
            <a:t>citation.cff</a:t>
          </a:r>
          <a:r>
            <a:rPr lang="en-US" dirty="0"/>
            <a:t>,…)</a:t>
          </a:r>
        </a:p>
      </dgm:t>
    </dgm:pt>
    <dgm:pt modelId="{A8621B42-B3B3-1641-B2DD-5C227243A973}" type="parTrans" cxnId="{4ED847AC-7CDA-DB40-8C47-62F58D8007E7}">
      <dgm:prSet/>
      <dgm:spPr/>
      <dgm:t>
        <a:bodyPr/>
        <a:lstStyle/>
        <a:p>
          <a:endParaRPr lang="en-US"/>
        </a:p>
      </dgm:t>
    </dgm:pt>
    <dgm:pt modelId="{328AF2F0-0415-3645-95BF-2311E8363458}" type="sibTrans" cxnId="{4ED847AC-7CDA-DB40-8C47-62F58D8007E7}">
      <dgm:prSet/>
      <dgm:spPr/>
      <dgm:t>
        <a:bodyPr/>
        <a:lstStyle/>
        <a:p>
          <a:endParaRPr lang="en-US"/>
        </a:p>
      </dgm:t>
    </dgm:pt>
    <dgm:pt modelId="{C0E19E00-3A03-5644-9815-5B2792199736}">
      <dgm:prSet phldrT="[Text]"/>
      <dgm:spPr/>
      <dgm:t>
        <a:bodyPr/>
        <a:lstStyle/>
        <a:p>
          <a:r>
            <a:rPr lang="en-US" dirty="0"/>
            <a:t>Build governance for autonomous agents as (research) software authors</a:t>
          </a:r>
        </a:p>
      </dgm:t>
    </dgm:pt>
    <dgm:pt modelId="{84C29B69-2C9A-4F40-A4EC-C60EA6022F59}" type="parTrans" cxnId="{D71740CA-4240-4B45-9241-030358A27EBD}">
      <dgm:prSet/>
      <dgm:spPr/>
      <dgm:t>
        <a:bodyPr/>
        <a:lstStyle/>
        <a:p>
          <a:endParaRPr lang="en-US"/>
        </a:p>
      </dgm:t>
    </dgm:pt>
    <dgm:pt modelId="{F5109F1E-F1B9-0E40-984A-59A3495A306A}" type="sibTrans" cxnId="{D71740CA-4240-4B45-9241-030358A27EBD}">
      <dgm:prSet/>
      <dgm:spPr/>
      <dgm:t>
        <a:bodyPr/>
        <a:lstStyle/>
        <a:p>
          <a:endParaRPr lang="en-US"/>
        </a:p>
      </dgm:t>
    </dgm:pt>
    <dgm:pt modelId="{945D864A-7544-484C-B654-D1CD2C3D0C3B}" type="pres">
      <dgm:prSet presAssocID="{A29CA7DA-8C8A-C347-930F-00C5857A0747}" presName="linear" presStyleCnt="0">
        <dgm:presLayoutVars>
          <dgm:animLvl val="lvl"/>
          <dgm:resizeHandles val="exact"/>
        </dgm:presLayoutVars>
      </dgm:prSet>
      <dgm:spPr/>
    </dgm:pt>
    <dgm:pt modelId="{101FEA7D-8C46-C64A-8729-D16D3DBE540A}" type="pres">
      <dgm:prSet presAssocID="{72C5EF6B-77BD-3049-914D-7D6F9A6269B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06A3EB9E-D7A0-7E43-8003-120D9A61CA33}" type="pres">
      <dgm:prSet presAssocID="{72C5EF6B-77BD-3049-914D-7D6F9A6269B3}" presName="childText" presStyleLbl="revTx" presStyleIdx="0" presStyleCnt="4">
        <dgm:presLayoutVars>
          <dgm:bulletEnabled val="1"/>
        </dgm:presLayoutVars>
      </dgm:prSet>
      <dgm:spPr/>
    </dgm:pt>
    <dgm:pt modelId="{F46D3033-A43E-BB42-9FBA-F84A7A9A5C53}" type="pres">
      <dgm:prSet presAssocID="{0AB843C3-C016-E14F-B945-39194CB60FE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8E19B14-ECFF-914E-9A9B-7B62309227B7}" type="pres">
      <dgm:prSet presAssocID="{0AB843C3-C016-E14F-B945-39194CB60FE8}" presName="childText" presStyleLbl="revTx" presStyleIdx="1" presStyleCnt="4">
        <dgm:presLayoutVars>
          <dgm:bulletEnabled val="1"/>
        </dgm:presLayoutVars>
      </dgm:prSet>
      <dgm:spPr/>
    </dgm:pt>
    <dgm:pt modelId="{3EB491DB-1C0B-F34A-B9AE-409C067B09FE}" type="pres">
      <dgm:prSet presAssocID="{9EF99905-73D6-3E49-9242-54B109ED5FAC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33C7EDE-5624-7744-A62F-F92EC9829C03}" type="pres">
      <dgm:prSet presAssocID="{9EF99905-73D6-3E49-9242-54B109ED5FAC}" presName="childText" presStyleLbl="revTx" presStyleIdx="2" presStyleCnt="4">
        <dgm:presLayoutVars>
          <dgm:bulletEnabled val="1"/>
        </dgm:presLayoutVars>
      </dgm:prSet>
      <dgm:spPr/>
    </dgm:pt>
    <dgm:pt modelId="{F021E6EF-35DB-0240-9533-FA7588296169}" type="pres">
      <dgm:prSet presAssocID="{37BD9E90-2B07-154F-9523-CAC55D6BF3B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2B007C28-84BA-C64A-B80B-6051A1BD7718}" type="pres">
      <dgm:prSet presAssocID="{37BD9E90-2B07-154F-9523-CAC55D6BF3B9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A3B9060C-C32B-264F-808A-5F3BEA3A3F22}" srcId="{A29CA7DA-8C8A-C347-930F-00C5857A0747}" destId="{9EF99905-73D6-3E49-9242-54B109ED5FAC}" srcOrd="2" destOrd="0" parTransId="{6EE87A66-02B5-5E40-B9AD-55F0EC5BD047}" sibTransId="{63AB79F5-4464-4647-9258-F762D141895C}"/>
    <dgm:cxn modelId="{53DF9A0F-D96D-6A4C-821B-61C3CF151E1A}" type="presOf" srcId="{0AB843C3-C016-E14F-B945-39194CB60FE8}" destId="{F46D3033-A43E-BB42-9FBA-F84A7A9A5C53}" srcOrd="0" destOrd="0" presId="urn:microsoft.com/office/officeart/2005/8/layout/vList2"/>
    <dgm:cxn modelId="{D59EDA1B-E4F9-0A48-BDC3-03DBD1B1E9CC}" srcId="{72C5EF6B-77BD-3049-914D-7D6F9A6269B3}" destId="{1732F4F5-4E25-0C46-A6C3-F4388548AA6C}" srcOrd="0" destOrd="0" parTransId="{E685395A-D3F3-FD40-8235-EA9FBBEBD91E}" sibTransId="{CF52AF00-4117-6741-9AB9-761824240905}"/>
    <dgm:cxn modelId="{49AB0E29-EAF4-8342-9BBD-009D2FF27D2B}" type="presOf" srcId="{9EF99905-73D6-3E49-9242-54B109ED5FAC}" destId="{3EB491DB-1C0B-F34A-B9AE-409C067B09FE}" srcOrd="0" destOrd="0" presId="urn:microsoft.com/office/officeart/2005/8/layout/vList2"/>
    <dgm:cxn modelId="{CC20D23A-95B5-3B41-8535-D9DEDE5B4CE9}" srcId="{A29CA7DA-8C8A-C347-930F-00C5857A0747}" destId="{72C5EF6B-77BD-3049-914D-7D6F9A6269B3}" srcOrd="0" destOrd="0" parTransId="{00EB49A5-E43A-B744-A294-4021FD95D2F2}" sibTransId="{D8452B87-FC91-8C49-AEFC-A11FB91BFE06}"/>
    <dgm:cxn modelId="{0F690845-FAFA-1746-882F-4D481D5586CE}" type="presOf" srcId="{37BD9E90-2B07-154F-9523-CAC55D6BF3B9}" destId="{F021E6EF-35DB-0240-9533-FA7588296169}" srcOrd="0" destOrd="0" presId="urn:microsoft.com/office/officeart/2005/8/layout/vList2"/>
    <dgm:cxn modelId="{1AC81A69-E277-7348-9693-33F816C357A2}" type="presOf" srcId="{1732F4F5-4E25-0C46-A6C3-F4388548AA6C}" destId="{06A3EB9E-D7A0-7E43-8003-120D9A61CA33}" srcOrd="0" destOrd="0" presId="urn:microsoft.com/office/officeart/2005/8/layout/vList2"/>
    <dgm:cxn modelId="{F902F77A-97B0-8F46-B0B2-F2EAF3B471B4}" srcId="{A29CA7DA-8C8A-C347-930F-00C5857A0747}" destId="{0AB843C3-C016-E14F-B945-39194CB60FE8}" srcOrd="1" destOrd="0" parTransId="{D0F185B4-219B-C449-A6E0-735D312A9618}" sibTransId="{1E98D3F9-3044-7B4B-A927-8DE11D0F810D}"/>
    <dgm:cxn modelId="{8BE38B89-8EA7-FA4C-A7BE-98D674EDDE5D}" type="presOf" srcId="{C0E19E00-3A03-5644-9815-5B2792199736}" destId="{2B007C28-84BA-C64A-B80B-6051A1BD7718}" srcOrd="0" destOrd="1" presId="urn:microsoft.com/office/officeart/2005/8/layout/vList2"/>
    <dgm:cxn modelId="{90550A97-7BA1-094A-A35A-6E19335E95D5}" type="presOf" srcId="{FAA6F7D4-A5ED-0642-8C0A-0ADF28D6CE3E}" destId="{733C7EDE-5624-7744-A62F-F92EC9829C03}" srcOrd="0" destOrd="0" presId="urn:microsoft.com/office/officeart/2005/8/layout/vList2"/>
    <dgm:cxn modelId="{4ED847AC-7CDA-DB40-8C47-62F58D8007E7}" srcId="{37BD9E90-2B07-154F-9523-CAC55D6BF3B9}" destId="{4D82A618-A633-9344-A3AE-A81FB0603B07}" srcOrd="0" destOrd="0" parTransId="{A8621B42-B3B3-1641-B2DD-5C227243A973}" sibTransId="{328AF2F0-0415-3645-95BF-2311E8363458}"/>
    <dgm:cxn modelId="{EF1701B5-EAEF-E346-A52C-76F77F16C3CD}" srcId="{9EF99905-73D6-3E49-9242-54B109ED5FAC}" destId="{FAA6F7D4-A5ED-0642-8C0A-0ADF28D6CE3E}" srcOrd="0" destOrd="0" parTransId="{2517585E-DE2A-BF45-87B3-24FD51C5038D}" sibTransId="{79181D73-EF9A-A942-AF3F-F9F706E2F3A8}"/>
    <dgm:cxn modelId="{0C7DFAC2-A5BE-0C45-A784-E1D00B421D3B}" type="presOf" srcId="{72C5EF6B-77BD-3049-914D-7D6F9A6269B3}" destId="{101FEA7D-8C46-C64A-8729-D16D3DBE540A}" srcOrd="0" destOrd="0" presId="urn:microsoft.com/office/officeart/2005/8/layout/vList2"/>
    <dgm:cxn modelId="{D71740CA-4240-4B45-9241-030358A27EBD}" srcId="{37BD9E90-2B07-154F-9523-CAC55D6BF3B9}" destId="{C0E19E00-3A03-5644-9815-5B2792199736}" srcOrd="1" destOrd="0" parTransId="{84C29B69-2C9A-4F40-A4EC-C60EA6022F59}" sibTransId="{F5109F1E-F1B9-0E40-984A-59A3495A306A}"/>
    <dgm:cxn modelId="{F78F9DD2-2ACE-6C44-9097-2C8C19C277BF}" srcId="{0AB843C3-C016-E14F-B945-39194CB60FE8}" destId="{AC5A26D9-C192-C84F-89B0-EF6900B40646}" srcOrd="0" destOrd="0" parTransId="{760CC429-7D66-114D-85D6-F3E6D15D42ED}" sibTransId="{7DEE1F9D-5DF1-1440-BECC-C21A97E5F18D}"/>
    <dgm:cxn modelId="{4A860BDE-384B-7C44-BF1D-99E5757BFFC2}" type="presOf" srcId="{A29CA7DA-8C8A-C347-930F-00C5857A0747}" destId="{945D864A-7544-484C-B654-D1CD2C3D0C3B}" srcOrd="0" destOrd="0" presId="urn:microsoft.com/office/officeart/2005/8/layout/vList2"/>
    <dgm:cxn modelId="{67340FE2-BDB9-5C4A-AACE-4211607250F2}" type="presOf" srcId="{AC5A26D9-C192-C84F-89B0-EF6900B40646}" destId="{58E19B14-ECFF-914E-9A9B-7B62309227B7}" srcOrd="0" destOrd="0" presId="urn:microsoft.com/office/officeart/2005/8/layout/vList2"/>
    <dgm:cxn modelId="{4F33FBE8-34BB-0E4E-93F1-2A7E3B816EB8}" type="presOf" srcId="{4D82A618-A633-9344-A3AE-A81FB0603B07}" destId="{2B007C28-84BA-C64A-B80B-6051A1BD7718}" srcOrd="0" destOrd="0" presId="urn:microsoft.com/office/officeart/2005/8/layout/vList2"/>
    <dgm:cxn modelId="{3ECB3CF9-F1D5-A145-AA8C-9CEBB452C1EA}" srcId="{A29CA7DA-8C8A-C347-930F-00C5857A0747}" destId="{37BD9E90-2B07-154F-9523-CAC55D6BF3B9}" srcOrd="3" destOrd="0" parTransId="{64683776-F57F-2F45-8760-6DB1C543E0E0}" sibTransId="{2A1EA2C9-518A-0442-98A2-BF53D692D2BC}"/>
    <dgm:cxn modelId="{75A2CB19-FDF0-9045-A1E6-9AEBCA7AED2D}" type="presParOf" srcId="{945D864A-7544-484C-B654-D1CD2C3D0C3B}" destId="{101FEA7D-8C46-C64A-8729-D16D3DBE540A}" srcOrd="0" destOrd="0" presId="urn:microsoft.com/office/officeart/2005/8/layout/vList2"/>
    <dgm:cxn modelId="{CA71729F-C214-F545-8F01-15B134CB4B33}" type="presParOf" srcId="{945D864A-7544-484C-B654-D1CD2C3D0C3B}" destId="{06A3EB9E-D7A0-7E43-8003-120D9A61CA33}" srcOrd="1" destOrd="0" presId="urn:microsoft.com/office/officeart/2005/8/layout/vList2"/>
    <dgm:cxn modelId="{41F974DB-EBBE-E54D-AE8F-6A662EC22C2D}" type="presParOf" srcId="{945D864A-7544-484C-B654-D1CD2C3D0C3B}" destId="{F46D3033-A43E-BB42-9FBA-F84A7A9A5C53}" srcOrd="2" destOrd="0" presId="urn:microsoft.com/office/officeart/2005/8/layout/vList2"/>
    <dgm:cxn modelId="{AD17FF51-1A75-B540-A387-BF327395B954}" type="presParOf" srcId="{945D864A-7544-484C-B654-D1CD2C3D0C3B}" destId="{58E19B14-ECFF-914E-9A9B-7B62309227B7}" srcOrd="3" destOrd="0" presId="urn:microsoft.com/office/officeart/2005/8/layout/vList2"/>
    <dgm:cxn modelId="{87A2E8E6-00A2-444C-9BEA-1166CC99B22B}" type="presParOf" srcId="{945D864A-7544-484C-B654-D1CD2C3D0C3B}" destId="{3EB491DB-1C0B-F34A-B9AE-409C067B09FE}" srcOrd="4" destOrd="0" presId="urn:microsoft.com/office/officeart/2005/8/layout/vList2"/>
    <dgm:cxn modelId="{BE40A41C-84BC-234C-BE30-D8CED99558EC}" type="presParOf" srcId="{945D864A-7544-484C-B654-D1CD2C3D0C3B}" destId="{733C7EDE-5624-7744-A62F-F92EC9829C03}" srcOrd="5" destOrd="0" presId="urn:microsoft.com/office/officeart/2005/8/layout/vList2"/>
    <dgm:cxn modelId="{2CF9ABDA-0404-9240-8A0D-D34BCC631DF8}" type="presParOf" srcId="{945D864A-7544-484C-B654-D1CD2C3D0C3B}" destId="{F021E6EF-35DB-0240-9533-FA7588296169}" srcOrd="6" destOrd="0" presId="urn:microsoft.com/office/officeart/2005/8/layout/vList2"/>
    <dgm:cxn modelId="{89E475C6-23D5-C64B-8D9F-F8DD56341E8C}" type="presParOf" srcId="{945D864A-7544-484C-B654-D1CD2C3D0C3B}" destId="{2B007C28-84BA-C64A-B80B-6051A1BD7718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9CA7DA-8C8A-C347-930F-00C5857A0747}" type="doc">
      <dgm:prSet loTypeId="urn:microsoft.com/office/officeart/2005/8/layout/vList2" loCatId="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2C5EF6B-77BD-3049-914D-7D6F9A6269B3}">
      <dgm:prSet phldrT="[Text]"/>
      <dgm:spPr/>
      <dgm:t>
        <a:bodyPr/>
        <a:lstStyle/>
        <a:p>
          <a:r>
            <a:rPr lang="en-US" dirty="0"/>
            <a:t>Enable AI users to do the “right” things</a:t>
          </a:r>
        </a:p>
      </dgm:t>
    </dgm:pt>
    <dgm:pt modelId="{00EB49A5-E43A-B744-A294-4021FD95D2F2}" type="parTrans" cxnId="{CC20D23A-95B5-3B41-8535-D9DEDE5B4CE9}">
      <dgm:prSet/>
      <dgm:spPr/>
      <dgm:t>
        <a:bodyPr/>
        <a:lstStyle/>
        <a:p>
          <a:endParaRPr lang="en-US"/>
        </a:p>
      </dgm:t>
    </dgm:pt>
    <dgm:pt modelId="{D8452B87-FC91-8C49-AEFC-A11FB91BFE06}" type="sibTrans" cxnId="{CC20D23A-95B5-3B41-8535-D9DEDE5B4CE9}">
      <dgm:prSet/>
      <dgm:spPr/>
      <dgm:t>
        <a:bodyPr/>
        <a:lstStyle/>
        <a:p>
          <a:endParaRPr lang="en-US"/>
        </a:p>
      </dgm:t>
    </dgm:pt>
    <dgm:pt modelId="{1732F4F5-4E25-0C46-A6C3-F4388548AA6C}">
      <dgm:prSet phldrT="[Text]"/>
      <dgm:spPr/>
      <dgm:t>
        <a:bodyPr/>
        <a:lstStyle/>
        <a:p>
          <a:r>
            <a:rPr lang="en-US" dirty="0"/>
            <a:t>Responsible AI</a:t>
          </a:r>
        </a:p>
      </dgm:t>
    </dgm:pt>
    <dgm:pt modelId="{E685395A-D3F3-FD40-8235-EA9FBBEBD91E}" type="parTrans" cxnId="{D59EDA1B-E4F9-0A48-BDC3-03DBD1B1E9CC}">
      <dgm:prSet/>
      <dgm:spPr/>
      <dgm:t>
        <a:bodyPr/>
        <a:lstStyle/>
        <a:p>
          <a:endParaRPr lang="en-US"/>
        </a:p>
      </dgm:t>
    </dgm:pt>
    <dgm:pt modelId="{CF52AF00-4117-6741-9AB9-761824240905}" type="sibTrans" cxnId="{D59EDA1B-E4F9-0A48-BDC3-03DBD1B1E9CC}">
      <dgm:prSet/>
      <dgm:spPr/>
      <dgm:t>
        <a:bodyPr/>
        <a:lstStyle/>
        <a:p>
          <a:endParaRPr lang="en-US"/>
        </a:p>
      </dgm:t>
    </dgm:pt>
    <dgm:pt modelId="{0AB843C3-C016-E14F-B945-39194CB60FE8}">
      <dgm:prSet phldrT="[Text]"/>
      <dgm:spPr/>
      <dgm:t>
        <a:bodyPr/>
        <a:lstStyle/>
        <a:p>
          <a:r>
            <a:rPr lang="en-US" dirty="0"/>
            <a:t>Software skills are still very much needed</a:t>
          </a:r>
        </a:p>
      </dgm:t>
    </dgm:pt>
    <dgm:pt modelId="{D0F185B4-219B-C449-A6E0-735D312A9618}" type="parTrans" cxnId="{F902F77A-97B0-8F46-B0B2-F2EAF3B471B4}">
      <dgm:prSet/>
      <dgm:spPr/>
      <dgm:t>
        <a:bodyPr/>
        <a:lstStyle/>
        <a:p>
          <a:endParaRPr lang="en-US"/>
        </a:p>
      </dgm:t>
    </dgm:pt>
    <dgm:pt modelId="{1E98D3F9-3044-7B4B-A927-8DE11D0F810D}" type="sibTrans" cxnId="{F902F77A-97B0-8F46-B0B2-F2EAF3B471B4}">
      <dgm:prSet/>
      <dgm:spPr/>
      <dgm:t>
        <a:bodyPr/>
        <a:lstStyle/>
        <a:p>
          <a:endParaRPr lang="en-US"/>
        </a:p>
      </dgm:t>
    </dgm:pt>
    <dgm:pt modelId="{AC5A26D9-C192-C84F-89B0-EF6900B40646}">
      <dgm:prSet phldrT="[Text]"/>
      <dgm:spPr/>
      <dgm:t>
        <a:bodyPr/>
        <a:lstStyle/>
        <a:p>
          <a:r>
            <a:rPr lang="en-US" dirty="0"/>
            <a:t>How to train the “senior” developers if “junior” work is done by AI?</a:t>
          </a:r>
        </a:p>
      </dgm:t>
    </dgm:pt>
    <dgm:pt modelId="{760CC429-7D66-114D-85D6-F3E6D15D42ED}" type="parTrans" cxnId="{F78F9DD2-2ACE-6C44-9097-2C8C19C277BF}">
      <dgm:prSet/>
      <dgm:spPr/>
      <dgm:t>
        <a:bodyPr/>
        <a:lstStyle/>
        <a:p>
          <a:endParaRPr lang="en-US"/>
        </a:p>
      </dgm:t>
    </dgm:pt>
    <dgm:pt modelId="{7DEE1F9D-5DF1-1440-BECC-C21A97E5F18D}" type="sibTrans" cxnId="{F78F9DD2-2ACE-6C44-9097-2C8C19C277BF}">
      <dgm:prSet/>
      <dgm:spPr/>
      <dgm:t>
        <a:bodyPr/>
        <a:lstStyle/>
        <a:p>
          <a:endParaRPr lang="en-US"/>
        </a:p>
      </dgm:t>
    </dgm:pt>
    <dgm:pt modelId="{9EF99905-73D6-3E49-9242-54B109ED5FAC}">
      <dgm:prSet phldrT="[Text]"/>
      <dgm:spPr/>
      <dgm:t>
        <a:bodyPr/>
        <a:lstStyle/>
        <a:p>
          <a:r>
            <a:rPr lang="en-US" dirty="0"/>
            <a:t>Develop own European Frontier Models</a:t>
          </a:r>
        </a:p>
      </dgm:t>
    </dgm:pt>
    <dgm:pt modelId="{6EE87A66-02B5-5E40-B9AD-55F0EC5BD047}" type="parTrans" cxnId="{A3B9060C-C32B-264F-808A-5F3BEA3A3F22}">
      <dgm:prSet/>
      <dgm:spPr/>
      <dgm:t>
        <a:bodyPr/>
        <a:lstStyle/>
        <a:p>
          <a:endParaRPr lang="en-US"/>
        </a:p>
      </dgm:t>
    </dgm:pt>
    <dgm:pt modelId="{63AB79F5-4464-4647-9258-F762D141895C}" type="sibTrans" cxnId="{A3B9060C-C32B-264F-808A-5F3BEA3A3F22}">
      <dgm:prSet/>
      <dgm:spPr/>
      <dgm:t>
        <a:bodyPr/>
        <a:lstStyle/>
        <a:p>
          <a:endParaRPr lang="en-US"/>
        </a:p>
      </dgm:t>
    </dgm:pt>
    <dgm:pt modelId="{FAA6F7D4-A5ED-0642-8C0A-0ADF28D6CE3E}">
      <dgm:prSet phldrT="[Text]"/>
      <dgm:spPr/>
      <dgm:t>
        <a:bodyPr/>
        <a:lstStyle/>
        <a:p>
          <a:r>
            <a:rPr lang="en-US" dirty="0"/>
            <a:t>Requires likely a European moonshot to bring people and skills together</a:t>
          </a:r>
        </a:p>
      </dgm:t>
    </dgm:pt>
    <dgm:pt modelId="{2517585E-DE2A-BF45-87B3-24FD51C5038D}" type="parTrans" cxnId="{EF1701B5-EAEF-E346-A52C-76F77F16C3CD}">
      <dgm:prSet/>
      <dgm:spPr/>
      <dgm:t>
        <a:bodyPr/>
        <a:lstStyle/>
        <a:p>
          <a:endParaRPr lang="en-US"/>
        </a:p>
      </dgm:t>
    </dgm:pt>
    <dgm:pt modelId="{79181D73-EF9A-A942-AF3F-F9F706E2F3A8}" type="sibTrans" cxnId="{EF1701B5-EAEF-E346-A52C-76F77F16C3CD}">
      <dgm:prSet/>
      <dgm:spPr/>
      <dgm:t>
        <a:bodyPr/>
        <a:lstStyle/>
        <a:p>
          <a:endParaRPr lang="en-US"/>
        </a:p>
      </dgm:t>
    </dgm:pt>
    <dgm:pt modelId="{B2E1CB6A-F23B-DE4C-A351-EF19735BB59E}">
      <dgm:prSet phldrT="[Text]"/>
      <dgm:spPr/>
      <dgm:t>
        <a:bodyPr/>
        <a:lstStyle/>
        <a:p>
          <a:r>
            <a:rPr lang="en-US" dirty="0"/>
            <a:t>Resource usage (don’t burn tokens for nothing)</a:t>
          </a:r>
        </a:p>
      </dgm:t>
    </dgm:pt>
    <dgm:pt modelId="{EB436289-1B80-E642-9D23-1F8ACC1E68BD}" type="parTrans" cxnId="{73ECA9CA-0C7C-8440-A877-BF0D063BF528}">
      <dgm:prSet/>
      <dgm:spPr/>
      <dgm:t>
        <a:bodyPr/>
        <a:lstStyle/>
        <a:p>
          <a:endParaRPr lang="en-US"/>
        </a:p>
      </dgm:t>
    </dgm:pt>
    <dgm:pt modelId="{282AFA53-A0A5-2444-8792-8FBEA6335D24}" type="sibTrans" cxnId="{73ECA9CA-0C7C-8440-A877-BF0D063BF528}">
      <dgm:prSet/>
      <dgm:spPr/>
      <dgm:t>
        <a:bodyPr/>
        <a:lstStyle/>
        <a:p>
          <a:endParaRPr lang="en-US"/>
        </a:p>
      </dgm:t>
    </dgm:pt>
    <dgm:pt modelId="{B631E05D-D6B3-9E45-826C-F519AFF27D05}">
      <dgm:prSet phldrT="[Text]"/>
      <dgm:spPr/>
      <dgm:t>
        <a:bodyPr/>
        <a:lstStyle/>
        <a:p>
          <a:r>
            <a:rPr lang="en-US" dirty="0"/>
            <a:t>Provide workflows/playbooks</a:t>
          </a:r>
        </a:p>
      </dgm:t>
    </dgm:pt>
    <dgm:pt modelId="{37796D46-687A-8B42-8760-DE71EDF4DBCA}" type="parTrans" cxnId="{7899DD24-DAC1-3649-9666-32E99623F5FB}">
      <dgm:prSet/>
      <dgm:spPr/>
    </dgm:pt>
    <dgm:pt modelId="{F29A19A9-EEFE-644A-A1A0-51E0DA7D76B8}" type="sibTrans" cxnId="{7899DD24-DAC1-3649-9666-32E99623F5FB}">
      <dgm:prSet/>
      <dgm:spPr/>
    </dgm:pt>
    <dgm:pt modelId="{3EE35E51-87AB-7F4B-8721-16F7D6F0F68A}" type="pres">
      <dgm:prSet presAssocID="{A29CA7DA-8C8A-C347-930F-00C5857A0747}" presName="linear" presStyleCnt="0">
        <dgm:presLayoutVars>
          <dgm:animLvl val="lvl"/>
          <dgm:resizeHandles val="exact"/>
        </dgm:presLayoutVars>
      </dgm:prSet>
      <dgm:spPr/>
    </dgm:pt>
    <dgm:pt modelId="{1AD5D3C8-1497-AB4E-A592-EDC240E78FD2}" type="pres">
      <dgm:prSet presAssocID="{72C5EF6B-77BD-3049-914D-7D6F9A6269B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D3F8429-71F3-3A40-BC0A-464687DC9DAC}" type="pres">
      <dgm:prSet presAssocID="{72C5EF6B-77BD-3049-914D-7D6F9A6269B3}" presName="childText" presStyleLbl="revTx" presStyleIdx="0" presStyleCnt="3">
        <dgm:presLayoutVars>
          <dgm:bulletEnabled val="1"/>
        </dgm:presLayoutVars>
      </dgm:prSet>
      <dgm:spPr/>
    </dgm:pt>
    <dgm:pt modelId="{A509E391-DEB0-E049-A951-1EDD09ED1BAE}" type="pres">
      <dgm:prSet presAssocID="{0AB843C3-C016-E14F-B945-39194CB60FE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8566445-48CA-EC47-BE70-CD06EDF39209}" type="pres">
      <dgm:prSet presAssocID="{0AB843C3-C016-E14F-B945-39194CB60FE8}" presName="childText" presStyleLbl="revTx" presStyleIdx="1" presStyleCnt="3">
        <dgm:presLayoutVars>
          <dgm:bulletEnabled val="1"/>
        </dgm:presLayoutVars>
      </dgm:prSet>
      <dgm:spPr/>
    </dgm:pt>
    <dgm:pt modelId="{5C7A8861-F87A-F04E-93F0-4456D18604BA}" type="pres">
      <dgm:prSet presAssocID="{9EF99905-73D6-3E49-9242-54B109ED5FA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B260C951-1C8C-C14A-BCC7-8F08503ADE26}" type="pres">
      <dgm:prSet presAssocID="{9EF99905-73D6-3E49-9242-54B109ED5FAC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65D7A502-4E78-C948-8509-76EDD7C9F3F1}" type="presOf" srcId="{0AB843C3-C016-E14F-B945-39194CB60FE8}" destId="{A509E391-DEB0-E049-A951-1EDD09ED1BAE}" srcOrd="0" destOrd="0" presId="urn:microsoft.com/office/officeart/2005/8/layout/vList2"/>
    <dgm:cxn modelId="{A3B9060C-C32B-264F-808A-5F3BEA3A3F22}" srcId="{A29CA7DA-8C8A-C347-930F-00C5857A0747}" destId="{9EF99905-73D6-3E49-9242-54B109ED5FAC}" srcOrd="2" destOrd="0" parTransId="{6EE87A66-02B5-5E40-B9AD-55F0EC5BD047}" sibTransId="{63AB79F5-4464-4647-9258-F762D141895C}"/>
    <dgm:cxn modelId="{691E2D12-748F-3A43-B51D-6079E215F438}" type="presOf" srcId="{1732F4F5-4E25-0C46-A6C3-F4388548AA6C}" destId="{1D3F8429-71F3-3A40-BC0A-464687DC9DAC}" srcOrd="0" destOrd="0" presId="urn:microsoft.com/office/officeart/2005/8/layout/vList2"/>
    <dgm:cxn modelId="{D59EDA1B-E4F9-0A48-BDC3-03DBD1B1E9CC}" srcId="{72C5EF6B-77BD-3049-914D-7D6F9A6269B3}" destId="{1732F4F5-4E25-0C46-A6C3-F4388548AA6C}" srcOrd="0" destOrd="0" parTransId="{E685395A-D3F3-FD40-8235-EA9FBBEBD91E}" sibTransId="{CF52AF00-4117-6741-9AB9-761824240905}"/>
    <dgm:cxn modelId="{7899DD24-DAC1-3649-9666-32E99623F5FB}" srcId="{72C5EF6B-77BD-3049-914D-7D6F9A6269B3}" destId="{B631E05D-D6B3-9E45-826C-F519AFF27D05}" srcOrd="2" destOrd="0" parTransId="{37796D46-687A-8B42-8760-DE71EDF4DBCA}" sibTransId="{F29A19A9-EEFE-644A-A1A0-51E0DA7D76B8}"/>
    <dgm:cxn modelId="{CC20D23A-95B5-3B41-8535-D9DEDE5B4CE9}" srcId="{A29CA7DA-8C8A-C347-930F-00C5857A0747}" destId="{72C5EF6B-77BD-3049-914D-7D6F9A6269B3}" srcOrd="0" destOrd="0" parTransId="{00EB49A5-E43A-B744-A294-4021FD95D2F2}" sibTransId="{D8452B87-FC91-8C49-AEFC-A11FB91BFE06}"/>
    <dgm:cxn modelId="{3165263F-9EC6-EC45-8890-08F14279C04F}" type="presOf" srcId="{9EF99905-73D6-3E49-9242-54B109ED5FAC}" destId="{5C7A8861-F87A-F04E-93F0-4456D18604BA}" srcOrd="0" destOrd="0" presId="urn:microsoft.com/office/officeart/2005/8/layout/vList2"/>
    <dgm:cxn modelId="{CA7E4960-D885-7640-BD8F-CB038BDFAEFF}" type="presOf" srcId="{AC5A26D9-C192-C84F-89B0-EF6900B40646}" destId="{C8566445-48CA-EC47-BE70-CD06EDF39209}" srcOrd="0" destOrd="0" presId="urn:microsoft.com/office/officeart/2005/8/layout/vList2"/>
    <dgm:cxn modelId="{229E8C67-3476-004E-A51C-5ABCAEEDD5C1}" type="presOf" srcId="{A29CA7DA-8C8A-C347-930F-00C5857A0747}" destId="{3EE35E51-87AB-7F4B-8721-16F7D6F0F68A}" srcOrd="0" destOrd="0" presId="urn:microsoft.com/office/officeart/2005/8/layout/vList2"/>
    <dgm:cxn modelId="{0C0D4E4F-7531-3640-A117-9C7911B4FCE3}" type="presOf" srcId="{72C5EF6B-77BD-3049-914D-7D6F9A6269B3}" destId="{1AD5D3C8-1497-AB4E-A592-EDC240E78FD2}" srcOrd="0" destOrd="0" presId="urn:microsoft.com/office/officeart/2005/8/layout/vList2"/>
    <dgm:cxn modelId="{088D7250-CC32-7444-8DE3-C9AC080BC40F}" type="presOf" srcId="{FAA6F7D4-A5ED-0642-8C0A-0ADF28D6CE3E}" destId="{B260C951-1C8C-C14A-BCC7-8F08503ADE26}" srcOrd="0" destOrd="0" presId="urn:microsoft.com/office/officeart/2005/8/layout/vList2"/>
    <dgm:cxn modelId="{F902F77A-97B0-8F46-B0B2-F2EAF3B471B4}" srcId="{A29CA7DA-8C8A-C347-930F-00C5857A0747}" destId="{0AB843C3-C016-E14F-B945-39194CB60FE8}" srcOrd="1" destOrd="0" parTransId="{D0F185B4-219B-C449-A6E0-735D312A9618}" sibTransId="{1E98D3F9-3044-7B4B-A927-8DE11D0F810D}"/>
    <dgm:cxn modelId="{EF1701B5-EAEF-E346-A52C-76F77F16C3CD}" srcId="{9EF99905-73D6-3E49-9242-54B109ED5FAC}" destId="{FAA6F7D4-A5ED-0642-8C0A-0ADF28D6CE3E}" srcOrd="0" destOrd="0" parTransId="{2517585E-DE2A-BF45-87B3-24FD51C5038D}" sibTransId="{79181D73-EF9A-A942-AF3F-F9F706E2F3A8}"/>
    <dgm:cxn modelId="{73ECA9CA-0C7C-8440-A877-BF0D063BF528}" srcId="{72C5EF6B-77BD-3049-914D-7D6F9A6269B3}" destId="{B2E1CB6A-F23B-DE4C-A351-EF19735BB59E}" srcOrd="1" destOrd="0" parTransId="{EB436289-1B80-E642-9D23-1F8ACC1E68BD}" sibTransId="{282AFA53-A0A5-2444-8792-8FBEA6335D24}"/>
    <dgm:cxn modelId="{F78F9DD2-2ACE-6C44-9097-2C8C19C277BF}" srcId="{0AB843C3-C016-E14F-B945-39194CB60FE8}" destId="{AC5A26D9-C192-C84F-89B0-EF6900B40646}" srcOrd="0" destOrd="0" parTransId="{760CC429-7D66-114D-85D6-F3E6D15D42ED}" sibTransId="{7DEE1F9D-5DF1-1440-BECC-C21A97E5F18D}"/>
    <dgm:cxn modelId="{CE0D4CEF-D3C2-D348-B7AC-FE3622F5170B}" type="presOf" srcId="{B631E05D-D6B3-9E45-826C-F519AFF27D05}" destId="{1D3F8429-71F3-3A40-BC0A-464687DC9DAC}" srcOrd="0" destOrd="2" presId="urn:microsoft.com/office/officeart/2005/8/layout/vList2"/>
    <dgm:cxn modelId="{303FC6F2-581F-B84C-8DE2-408D3DEB23F5}" type="presOf" srcId="{B2E1CB6A-F23B-DE4C-A351-EF19735BB59E}" destId="{1D3F8429-71F3-3A40-BC0A-464687DC9DAC}" srcOrd="0" destOrd="1" presId="urn:microsoft.com/office/officeart/2005/8/layout/vList2"/>
    <dgm:cxn modelId="{BC07A06D-25BA-624C-9BDD-A201A2AED7B1}" type="presParOf" srcId="{3EE35E51-87AB-7F4B-8721-16F7D6F0F68A}" destId="{1AD5D3C8-1497-AB4E-A592-EDC240E78FD2}" srcOrd="0" destOrd="0" presId="urn:microsoft.com/office/officeart/2005/8/layout/vList2"/>
    <dgm:cxn modelId="{A7005CB9-845E-884C-A369-B14679A6B9F8}" type="presParOf" srcId="{3EE35E51-87AB-7F4B-8721-16F7D6F0F68A}" destId="{1D3F8429-71F3-3A40-BC0A-464687DC9DAC}" srcOrd="1" destOrd="0" presId="urn:microsoft.com/office/officeart/2005/8/layout/vList2"/>
    <dgm:cxn modelId="{2BF7D1D2-6573-474D-B2D1-22304BF90C0A}" type="presParOf" srcId="{3EE35E51-87AB-7F4B-8721-16F7D6F0F68A}" destId="{A509E391-DEB0-E049-A951-1EDD09ED1BAE}" srcOrd="2" destOrd="0" presId="urn:microsoft.com/office/officeart/2005/8/layout/vList2"/>
    <dgm:cxn modelId="{234E25D9-D0AA-614D-A74E-096CD446212C}" type="presParOf" srcId="{3EE35E51-87AB-7F4B-8721-16F7D6F0F68A}" destId="{C8566445-48CA-EC47-BE70-CD06EDF39209}" srcOrd="3" destOrd="0" presId="urn:microsoft.com/office/officeart/2005/8/layout/vList2"/>
    <dgm:cxn modelId="{50E64DF8-547C-E94D-8BE7-68EA82879563}" type="presParOf" srcId="{3EE35E51-87AB-7F4B-8721-16F7D6F0F68A}" destId="{5C7A8861-F87A-F04E-93F0-4456D18604BA}" srcOrd="4" destOrd="0" presId="urn:microsoft.com/office/officeart/2005/8/layout/vList2"/>
    <dgm:cxn modelId="{E7E957B9-9CC8-4949-900E-AF6916C5ECBC}" type="presParOf" srcId="{3EE35E51-87AB-7F4B-8721-16F7D6F0F68A}" destId="{B260C951-1C8C-C14A-BCC7-8F08503ADE2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9CA7DA-8C8A-C347-930F-00C5857A0747}" type="doc">
      <dgm:prSet loTypeId="urn:microsoft.com/office/officeart/2005/8/layout/vList2" loCatId="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2C5EF6B-77BD-3049-914D-7D6F9A6269B3}">
      <dgm:prSet phldrT="[Text]"/>
      <dgm:spPr/>
      <dgm:t>
        <a:bodyPr/>
        <a:lstStyle/>
        <a:p>
          <a:r>
            <a:rPr lang="en-US" dirty="0"/>
            <a:t>Enable AI users to do the “right” things</a:t>
          </a:r>
        </a:p>
      </dgm:t>
    </dgm:pt>
    <dgm:pt modelId="{00EB49A5-E43A-B744-A294-4021FD95D2F2}" type="parTrans" cxnId="{CC20D23A-95B5-3B41-8535-D9DEDE5B4CE9}">
      <dgm:prSet/>
      <dgm:spPr/>
      <dgm:t>
        <a:bodyPr/>
        <a:lstStyle/>
        <a:p>
          <a:endParaRPr lang="en-US"/>
        </a:p>
      </dgm:t>
    </dgm:pt>
    <dgm:pt modelId="{D8452B87-FC91-8C49-AEFC-A11FB91BFE06}" type="sibTrans" cxnId="{CC20D23A-95B5-3B41-8535-D9DEDE5B4CE9}">
      <dgm:prSet/>
      <dgm:spPr/>
      <dgm:t>
        <a:bodyPr/>
        <a:lstStyle/>
        <a:p>
          <a:endParaRPr lang="en-US"/>
        </a:p>
      </dgm:t>
    </dgm:pt>
    <dgm:pt modelId="{1732F4F5-4E25-0C46-A6C3-F4388548AA6C}">
      <dgm:prSet phldrT="[Text]"/>
      <dgm:spPr/>
      <dgm:t>
        <a:bodyPr/>
        <a:lstStyle/>
        <a:p>
          <a:r>
            <a:rPr lang="en-US" dirty="0"/>
            <a:t>Responsible AI</a:t>
          </a:r>
        </a:p>
      </dgm:t>
    </dgm:pt>
    <dgm:pt modelId="{E685395A-D3F3-FD40-8235-EA9FBBEBD91E}" type="parTrans" cxnId="{D59EDA1B-E4F9-0A48-BDC3-03DBD1B1E9CC}">
      <dgm:prSet/>
      <dgm:spPr/>
      <dgm:t>
        <a:bodyPr/>
        <a:lstStyle/>
        <a:p>
          <a:endParaRPr lang="en-US"/>
        </a:p>
      </dgm:t>
    </dgm:pt>
    <dgm:pt modelId="{CF52AF00-4117-6741-9AB9-761824240905}" type="sibTrans" cxnId="{D59EDA1B-E4F9-0A48-BDC3-03DBD1B1E9CC}">
      <dgm:prSet/>
      <dgm:spPr/>
      <dgm:t>
        <a:bodyPr/>
        <a:lstStyle/>
        <a:p>
          <a:endParaRPr lang="en-US"/>
        </a:p>
      </dgm:t>
    </dgm:pt>
    <dgm:pt modelId="{0AB843C3-C016-E14F-B945-39194CB60FE8}">
      <dgm:prSet phldrT="[Text]"/>
      <dgm:spPr/>
      <dgm:t>
        <a:bodyPr/>
        <a:lstStyle/>
        <a:p>
          <a:r>
            <a:rPr lang="en-US" dirty="0"/>
            <a:t>Software skills are still very much needed</a:t>
          </a:r>
        </a:p>
      </dgm:t>
    </dgm:pt>
    <dgm:pt modelId="{D0F185B4-219B-C449-A6E0-735D312A9618}" type="parTrans" cxnId="{F902F77A-97B0-8F46-B0B2-F2EAF3B471B4}">
      <dgm:prSet/>
      <dgm:spPr/>
      <dgm:t>
        <a:bodyPr/>
        <a:lstStyle/>
        <a:p>
          <a:endParaRPr lang="en-US"/>
        </a:p>
      </dgm:t>
    </dgm:pt>
    <dgm:pt modelId="{1E98D3F9-3044-7B4B-A927-8DE11D0F810D}" type="sibTrans" cxnId="{F902F77A-97B0-8F46-B0B2-F2EAF3B471B4}">
      <dgm:prSet/>
      <dgm:spPr/>
      <dgm:t>
        <a:bodyPr/>
        <a:lstStyle/>
        <a:p>
          <a:endParaRPr lang="en-US"/>
        </a:p>
      </dgm:t>
    </dgm:pt>
    <dgm:pt modelId="{AC5A26D9-C192-C84F-89B0-EF6900B40646}">
      <dgm:prSet phldrT="[Text]"/>
      <dgm:spPr/>
      <dgm:t>
        <a:bodyPr/>
        <a:lstStyle/>
        <a:p>
          <a:r>
            <a:rPr lang="en-US" dirty="0"/>
            <a:t>How to train the “senior” developers if “junior” work is done by AI?</a:t>
          </a:r>
        </a:p>
      </dgm:t>
    </dgm:pt>
    <dgm:pt modelId="{760CC429-7D66-114D-85D6-F3E6D15D42ED}" type="parTrans" cxnId="{F78F9DD2-2ACE-6C44-9097-2C8C19C277BF}">
      <dgm:prSet/>
      <dgm:spPr/>
      <dgm:t>
        <a:bodyPr/>
        <a:lstStyle/>
        <a:p>
          <a:endParaRPr lang="en-US"/>
        </a:p>
      </dgm:t>
    </dgm:pt>
    <dgm:pt modelId="{7DEE1F9D-5DF1-1440-BECC-C21A97E5F18D}" type="sibTrans" cxnId="{F78F9DD2-2ACE-6C44-9097-2C8C19C277BF}">
      <dgm:prSet/>
      <dgm:spPr/>
      <dgm:t>
        <a:bodyPr/>
        <a:lstStyle/>
        <a:p>
          <a:endParaRPr lang="en-US"/>
        </a:p>
      </dgm:t>
    </dgm:pt>
    <dgm:pt modelId="{9EF99905-73D6-3E49-9242-54B109ED5FAC}">
      <dgm:prSet phldrT="[Text]"/>
      <dgm:spPr/>
      <dgm:t>
        <a:bodyPr/>
        <a:lstStyle/>
        <a:p>
          <a:r>
            <a:rPr lang="en-US" dirty="0"/>
            <a:t>Develop own European Frontier Models</a:t>
          </a:r>
        </a:p>
      </dgm:t>
    </dgm:pt>
    <dgm:pt modelId="{6EE87A66-02B5-5E40-B9AD-55F0EC5BD047}" type="parTrans" cxnId="{A3B9060C-C32B-264F-808A-5F3BEA3A3F22}">
      <dgm:prSet/>
      <dgm:spPr/>
      <dgm:t>
        <a:bodyPr/>
        <a:lstStyle/>
        <a:p>
          <a:endParaRPr lang="en-US"/>
        </a:p>
      </dgm:t>
    </dgm:pt>
    <dgm:pt modelId="{63AB79F5-4464-4647-9258-F762D141895C}" type="sibTrans" cxnId="{A3B9060C-C32B-264F-808A-5F3BEA3A3F22}">
      <dgm:prSet/>
      <dgm:spPr/>
      <dgm:t>
        <a:bodyPr/>
        <a:lstStyle/>
        <a:p>
          <a:endParaRPr lang="en-US"/>
        </a:p>
      </dgm:t>
    </dgm:pt>
    <dgm:pt modelId="{FAA6F7D4-A5ED-0642-8C0A-0ADF28D6CE3E}">
      <dgm:prSet phldrT="[Text]"/>
      <dgm:spPr/>
      <dgm:t>
        <a:bodyPr/>
        <a:lstStyle/>
        <a:p>
          <a:r>
            <a:rPr lang="en-US" dirty="0"/>
            <a:t>Requires likely a European moonshot to bring people and skills together</a:t>
          </a:r>
        </a:p>
      </dgm:t>
    </dgm:pt>
    <dgm:pt modelId="{2517585E-DE2A-BF45-87B3-24FD51C5038D}" type="parTrans" cxnId="{EF1701B5-EAEF-E346-A52C-76F77F16C3CD}">
      <dgm:prSet/>
      <dgm:spPr/>
      <dgm:t>
        <a:bodyPr/>
        <a:lstStyle/>
        <a:p>
          <a:endParaRPr lang="en-US"/>
        </a:p>
      </dgm:t>
    </dgm:pt>
    <dgm:pt modelId="{79181D73-EF9A-A942-AF3F-F9F706E2F3A8}" type="sibTrans" cxnId="{EF1701B5-EAEF-E346-A52C-76F77F16C3CD}">
      <dgm:prSet/>
      <dgm:spPr/>
      <dgm:t>
        <a:bodyPr/>
        <a:lstStyle/>
        <a:p>
          <a:endParaRPr lang="en-US"/>
        </a:p>
      </dgm:t>
    </dgm:pt>
    <dgm:pt modelId="{B2E1CB6A-F23B-DE4C-A351-EF19735BB59E}">
      <dgm:prSet phldrT="[Text]"/>
      <dgm:spPr/>
      <dgm:t>
        <a:bodyPr/>
        <a:lstStyle/>
        <a:p>
          <a:r>
            <a:rPr lang="en-US" dirty="0"/>
            <a:t>Resource usage (don’t burn tokens for nothing)</a:t>
          </a:r>
        </a:p>
      </dgm:t>
    </dgm:pt>
    <dgm:pt modelId="{EB436289-1B80-E642-9D23-1F8ACC1E68BD}" type="parTrans" cxnId="{73ECA9CA-0C7C-8440-A877-BF0D063BF528}">
      <dgm:prSet/>
      <dgm:spPr/>
      <dgm:t>
        <a:bodyPr/>
        <a:lstStyle/>
        <a:p>
          <a:endParaRPr lang="en-US"/>
        </a:p>
      </dgm:t>
    </dgm:pt>
    <dgm:pt modelId="{282AFA53-A0A5-2444-8792-8FBEA6335D24}" type="sibTrans" cxnId="{73ECA9CA-0C7C-8440-A877-BF0D063BF528}">
      <dgm:prSet/>
      <dgm:spPr/>
      <dgm:t>
        <a:bodyPr/>
        <a:lstStyle/>
        <a:p>
          <a:endParaRPr lang="en-US"/>
        </a:p>
      </dgm:t>
    </dgm:pt>
    <dgm:pt modelId="{B631E05D-D6B3-9E45-826C-F519AFF27D05}">
      <dgm:prSet phldrT="[Text]"/>
      <dgm:spPr/>
      <dgm:t>
        <a:bodyPr/>
        <a:lstStyle/>
        <a:p>
          <a:r>
            <a:rPr lang="en-US" dirty="0"/>
            <a:t>Provide workflows/playbooks</a:t>
          </a:r>
        </a:p>
      </dgm:t>
    </dgm:pt>
    <dgm:pt modelId="{37796D46-687A-8B42-8760-DE71EDF4DBCA}" type="parTrans" cxnId="{7899DD24-DAC1-3649-9666-32E99623F5FB}">
      <dgm:prSet/>
      <dgm:spPr/>
    </dgm:pt>
    <dgm:pt modelId="{F29A19A9-EEFE-644A-A1A0-51E0DA7D76B8}" type="sibTrans" cxnId="{7899DD24-DAC1-3649-9666-32E99623F5FB}">
      <dgm:prSet/>
      <dgm:spPr/>
    </dgm:pt>
    <dgm:pt modelId="{3EE35E51-87AB-7F4B-8721-16F7D6F0F68A}" type="pres">
      <dgm:prSet presAssocID="{A29CA7DA-8C8A-C347-930F-00C5857A0747}" presName="linear" presStyleCnt="0">
        <dgm:presLayoutVars>
          <dgm:animLvl val="lvl"/>
          <dgm:resizeHandles val="exact"/>
        </dgm:presLayoutVars>
      </dgm:prSet>
      <dgm:spPr/>
    </dgm:pt>
    <dgm:pt modelId="{1AD5D3C8-1497-AB4E-A592-EDC240E78FD2}" type="pres">
      <dgm:prSet presAssocID="{72C5EF6B-77BD-3049-914D-7D6F9A6269B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D3F8429-71F3-3A40-BC0A-464687DC9DAC}" type="pres">
      <dgm:prSet presAssocID="{72C5EF6B-77BD-3049-914D-7D6F9A6269B3}" presName="childText" presStyleLbl="revTx" presStyleIdx="0" presStyleCnt="3">
        <dgm:presLayoutVars>
          <dgm:bulletEnabled val="1"/>
        </dgm:presLayoutVars>
      </dgm:prSet>
      <dgm:spPr/>
    </dgm:pt>
    <dgm:pt modelId="{A509E391-DEB0-E049-A951-1EDD09ED1BAE}" type="pres">
      <dgm:prSet presAssocID="{0AB843C3-C016-E14F-B945-39194CB60FE8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8566445-48CA-EC47-BE70-CD06EDF39209}" type="pres">
      <dgm:prSet presAssocID="{0AB843C3-C016-E14F-B945-39194CB60FE8}" presName="childText" presStyleLbl="revTx" presStyleIdx="1" presStyleCnt="3">
        <dgm:presLayoutVars>
          <dgm:bulletEnabled val="1"/>
        </dgm:presLayoutVars>
      </dgm:prSet>
      <dgm:spPr/>
    </dgm:pt>
    <dgm:pt modelId="{5C7A8861-F87A-F04E-93F0-4456D18604BA}" type="pres">
      <dgm:prSet presAssocID="{9EF99905-73D6-3E49-9242-54B109ED5FA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B260C951-1C8C-C14A-BCC7-8F08503ADE26}" type="pres">
      <dgm:prSet presAssocID="{9EF99905-73D6-3E49-9242-54B109ED5FAC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65D7A502-4E78-C948-8509-76EDD7C9F3F1}" type="presOf" srcId="{0AB843C3-C016-E14F-B945-39194CB60FE8}" destId="{A509E391-DEB0-E049-A951-1EDD09ED1BAE}" srcOrd="0" destOrd="0" presId="urn:microsoft.com/office/officeart/2005/8/layout/vList2"/>
    <dgm:cxn modelId="{A3B9060C-C32B-264F-808A-5F3BEA3A3F22}" srcId="{A29CA7DA-8C8A-C347-930F-00C5857A0747}" destId="{9EF99905-73D6-3E49-9242-54B109ED5FAC}" srcOrd="2" destOrd="0" parTransId="{6EE87A66-02B5-5E40-B9AD-55F0EC5BD047}" sibTransId="{63AB79F5-4464-4647-9258-F762D141895C}"/>
    <dgm:cxn modelId="{691E2D12-748F-3A43-B51D-6079E215F438}" type="presOf" srcId="{1732F4F5-4E25-0C46-A6C3-F4388548AA6C}" destId="{1D3F8429-71F3-3A40-BC0A-464687DC9DAC}" srcOrd="0" destOrd="0" presId="urn:microsoft.com/office/officeart/2005/8/layout/vList2"/>
    <dgm:cxn modelId="{D59EDA1B-E4F9-0A48-BDC3-03DBD1B1E9CC}" srcId="{72C5EF6B-77BD-3049-914D-7D6F9A6269B3}" destId="{1732F4F5-4E25-0C46-A6C3-F4388548AA6C}" srcOrd="0" destOrd="0" parTransId="{E685395A-D3F3-FD40-8235-EA9FBBEBD91E}" sibTransId="{CF52AF00-4117-6741-9AB9-761824240905}"/>
    <dgm:cxn modelId="{7899DD24-DAC1-3649-9666-32E99623F5FB}" srcId="{72C5EF6B-77BD-3049-914D-7D6F9A6269B3}" destId="{B631E05D-D6B3-9E45-826C-F519AFF27D05}" srcOrd="2" destOrd="0" parTransId="{37796D46-687A-8B42-8760-DE71EDF4DBCA}" sibTransId="{F29A19A9-EEFE-644A-A1A0-51E0DA7D76B8}"/>
    <dgm:cxn modelId="{CC20D23A-95B5-3B41-8535-D9DEDE5B4CE9}" srcId="{A29CA7DA-8C8A-C347-930F-00C5857A0747}" destId="{72C5EF6B-77BD-3049-914D-7D6F9A6269B3}" srcOrd="0" destOrd="0" parTransId="{00EB49A5-E43A-B744-A294-4021FD95D2F2}" sibTransId="{D8452B87-FC91-8C49-AEFC-A11FB91BFE06}"/>
    <dgm:cxn modelId="{3165263F-9EC6-EC45-8890-08F14279C04F}" type="presOf" srcId="{9EF99905-73D6-3E49-9242-54B109ED5FAC}" destId="{5C7A8861-F87A-F04E-93F0-4456D18604BA}" srcOrd="0" destOrd="0" presId="urn:microsoft.com/office/officeart/2005/8/layout/vList2"/>
    <dgm:cxn modelId="{CA7E4960-D885-7640-BD8F-CB038BDFAEFF}" type="presOf" srcId="{AC5A26D9-C192-C84F-89B0-EF6900B40646}" destId="{C8566445-48CA-EC47-BE70-CD06EDF39209}" srcOrd="0" destOrd="0" presId="urn:microsoft.com/office/officeart/2005/8/layout/vList2"/>
    <dgm:cxn modelId="{229E8C67-3476-004E-A51C-5ABCAEEDD5C1}" type="presOf" srcId="{A29CA7DA-8C8A-C347-930F-00C5857A0747}" destId="{3EE35E51-87AB-7F4B-8721-16F7D6F0F68A}" srcOrd="0" destOrd="0" presId="urn:microsoft.com/office/officeart/2005/8/layout/vList2"/>
    <dgm:cxn modelId="{0C0D4E4F-7531-3640-A117-9C7911B4FCE3}" type="presOf" srcId="{72C5EF6B-77BD-3049-914D-7D6F9A6269B3}" destId="{1AD5D3C8-1497-AB4E-A592-EDC240E78FD2}" srcOrd="0" destOrd="0" presId="urn:microsoft.com/office/officeart/2005/8/layout/vList2"/>
    <dgm:cxn modelId="{088D7250-CC32-7444-8DE3-C9AC080BC40F}" type="presOf" srcId="{FAA6F7D4-A5ED-0642-8C0A-0ADF28D6CE3E}" destId="{B260C951-1C8C-C14A-BCC7-8F08503ADE26}" srcOrd="0" destOrd="0" presId="urn:microsoft.com/office/officeart/2005/8/layout/vList2"/>
    <dgm:cxn modelId="{F902F77A-97B0-8F46-B0B2-F2EAF3B471B4}" srcId="{A29CA7DA-8C8A-C347-930F-00C5857A0747}" destId="{0AB843C3-C016-E14F-B945-39194CB60FE8}" srcOrd="1" destOrd="0" parTransId="{D0F185B4-219B-C449-A6E0-735D312A9618}" sibTransId="{1E98D3F9-3044-7B4B-A927-8DE11D0F810D}"/>
    <dgm:cxn modelId="{EF1701B5-EAEF-E346-A52C-76F77F16C3CD}" srcId="{9EF99905-73D6-3E49-9242-54B109ED5FAC}" destId="{FAA6F7D4-A5ED-0642-8C0A-0ADF28D6CE3E}" srcOrd="0" destOrd="0" parTransId="{2517585E-DE2A-BF45-87B3-24FD51C5038D}" sibTransId="{79181D73-EF9A-A942-AF3F-F9F706E2F3A8}"/>
    <dgm:cxn modelId="{73ECA9CA-0C7C-8440-A877-BF0D063BF528}" srcId="{72C5EF6B-77BD-3049-914D-7D6F9A6269B3}" destId="{B2E1CB6A-F23B-DE4C-A351-EF19735BB59E}" srcOrd="1" destOrd="0" parTransId="{EB436289-1B80-E642-9D23-1F8ACC1E68BD}" sibTransId="{282AFA53-A0A5-2444-8792-8FBEA6335D24}"/>
    <dgm:cxn modelId="{F78F9DD2-2ACE-6C44-9097-2C8C19C277BF}" srcId="{0AB843C3-C016-E14F-B945-39194CB60FE8}" destId="{AC5A26D9-C192-C84F-89B0-EF6900B40646}" srcOrd="0" destOrd="0" parTransId="{760CC429-7D66-114D-85D6-F3E6D15D42ED}" sibTransId="{7DEE1F9D-5DF1-1440-BECC-C21A97E5F18D}"/>
    <dgm:cxn modelId="{CE0D4CEF-D3C2-D348-B7AC-FE3622F5170B}" type="presOf" srcId="{B631E05D-D6B3-9E45-826C-F519AFF27D05}" destId="{1D3F8429-71F3-3A40-BC0A-464687DC9DAC}" srcOrd="0" destOrd="2" presId="urn:microsoft.com/office/officeart/2005/8/layout/vList2"/>
    <dgm:cxn modelId="{303FC6F2-581F-B84C-8DE2-408D3DEB23F5}" type="presOf" srcId="{B2E1CB6A-F23B-DE4C-A351-EF19735BB59E}" destId="{1D3F8429-71F3-3A40-BC0A-464687DC9DAC}" srcOrd="0" destOrd="1" presId="urn:microsoft.com/office/officeart/2005/8/layout/vList2"/>
    <dgm:cxn modelId="{BC07A06D-25BA-624C-9BDD-A201A2AED7B1}" type="presParOf" srcId="{3EE35E51-87AB-7F4B-8721-16F7D6F0F68A}" destId="{1AD5D3C8-1497-AB4E-A592-EDC240E78FD2}" srcOrd="0" destOrd="0" presId="urn:microsoft.com/office/officeart/2005/8/layout/vList2"/>
    <dgm:cxn modelId="{A7005CB9-845E-884C-A369-B14679A6B9F8}" type="presParOf" srcId="{3EE35E51-87AB-7F4B-8721-16F7D6F0F68A}" destId="{1D3F8429-71F3-3A40-BC0A-464687DC9DAC}" srcOrd="1" destOrd="0" presId="urn:microsoft.com/office/officeart/2005/8/layout/vList2"/>
    <dgm:cxn modelId="{2BF7D1D2-6573-474D-B2D1-22304BF90C0A}" type="presParOf" srcId="{3EE35E51-87AB-7F4B-8721-16F7D6F0F68A}" destId="{A509E391-DEB0-E049-A951-1EDD09ED1BAE}" srcOrd="2" destOrd="0" presId="urn:microsoft.com/office/officeart/2005/8/layout/vList2"/>
    <dgm:cxn modelId="{234E25D9-D0AA-614D-A74E-096CD446212C}" type="presParOf" srcId="{3EE35E51-87AB-7F4B-8721-16F7D6F0F68A}" destId="{C8566445-48CA-EC47-BE70-CD06EDF39209}" srcOrd="3" destOrd="0" presId="urn:microsoft.com/office/officeart/2005/8/layout/vList2"/>
    <dgm:cxn modelId="{50E64DF8-547C-E94D-8BE7-68EA82879563}" type="presParOf" srcId="{3EE35E51-87AB-7F4B-8721-16F7D6F0F68A}" destId="{5C7A8861-F87A-F04E-93F0-4456D18604BA}" srcOrd="4" destOrd="0" presId="urn:microsoft.com/office/officeart/2005/8/layout/vList2"/>
    <dgm:cxn modelId="{E7E957B9-9CC8-4949-900E-AF6916C5ECBC}" type="presParOf" srcId="{3EE35E51-87AB-7F4B-8721-16F7D6F0F68A}" destId="{B260C951-1C8C-C14A-BCC7-8F08503ADE2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1FEA7D-8C46-C64A-8729-D16D3DBE540A}">
      <dsp:nvSpPr>
        <dsp:cNvPr id="0" name=""/>
        <dsp:cNvSpPr/>
      </dsp:nvSpPr>
      <dsp:spPr>
        <a:xfrm>
          <a:off x="0" y="47907"/>
          <a:ext cx="11087100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AI models are software</a:t>
          </a:r>
        </a:p>
      </dsp:txBody>
      <dsp:txXfrm>
        <a:off x="29700" y="77607"/>
        <a:ext cx="11027700" cy="549000"/>
      </dsp:txXfrm>
    </dsp:sp>
    <dsp:sp modelId="{06A3EB9E-D7A0-7E43-8003-120D9A61CA33}">
      <dsp:nvSpPr>
        <dsp:cNvPr id="0" name=""/>
        <dsp:cNvSpPr/>
      </dsp:nvSpPr>
      <dsp:spPr>
        <a:xfrm>
          <a:off x="0" y="656307"/>
          <a:ext cx="11087100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Provide support (ideally also funding) in the software/open-source dependency layer of AI</a:t>
          </a:r>
        </a:p>
      </dsp:txBody>
      <dsp:txXfrm>
        <a:off x="0" y="656307"/>
        <a:ext cx="11087100" cy="430560"/>
      </dsp:txXfrm>
    </dsp:sp>
    <dsp:sp modelId="{F46D3033-A43E-BB42-9FBA-F84A7A9A5C53}">
      <dsp:nvSpPr>
        <dsp:cNvPr id="0" name=""/>
        <dsp:cNvSpPr/>
      </dsp:nvSpPr>
      <dsp:spPr>
        <a:xfrm>
          <a:off x="0" y="1086867"/>
          <a:ext cx="11087100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Software maintenance needs to be a funded activity</a:t>
          </a:r>
        </a:p>
      </dsp:txBody>
      <dsp:txXfrm>
        <a:off x="29700" y="1116567"/>
        <a:ext cx="11027700" cy="549000"/>
      </dsp:txXfrm>
    </dsp:sp>
    <dsp:sp modelId="{58E19B14-ECFF-914E-9A9B-7B62309227B7}">
      <dsp:nvSpPr>
        <dsp:cNvPr id="0" name=""/>
        <dsp:cNvSpPr/>
      </dsp:nvSpPr>
      <dsp:spPr>
        <a:xfrm>
          <a:off x="0" y="1695267"/>
          <a:ext cx="11087100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Prevent agentic coding collapse – with AI it is easy to generate code, integrating/reviewing/ designing this requires humans (more than ever)</a:t>
          </a:r>
        </a:p>
      </dsp:txBody>
      <dsp:txXfrm>
        <a:off x="0" y="1695267"/>
        <a:ext cx="11087100" cy="592020"/>
      </dsp:txXfrm>
    </dsp:sp>
    <dsp:sp modelId="{3EB491DB-1C0B-F34A-B9AE-409C067B09FE}">
      <dsp:nvSpPr>
        <dsp:cNvPr id="0" name=""/>
        <dsp:cNvSpPr/>
      </dsp:nvSpPr>
      <dsp:spPr>
        <a:xfrm>
          <a:off x="0" y="2287287"/>
          <a:ext cx="11087100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AI reproducibility crisis = software quality failure</a:t>
          </a:r>
        </a:p>
      </dsp:txBody>
      <dsp:txXfrm>
        <a:off x="29700" y="2316987"/>
        <a:ext cx="11027700" cy="549000"/>
      </dsp:txXfrm>
    </dsp:sp>
    <dsp:sp modelId="{733C7EDE-5624-7744-A62F-F92EC9829C03}">
      <dsp:nvSpPr>
        <dsp:cNvPr id="0" name=""/>
        <dsp:cNvSpPr/>
      </dsp:nvSpPr>
      <dsp:spPr>
        <a:xfrm>
          <a:off x="0" y="2895687"/>
          <a:ext cx="11087100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Extend (research) software quality good practices to AI model development</a:t>
          </a:r>
        </a:p>
      </dsp:txBody>
      <dsp:txXfrm>
        <a:off x="0" y="2895687"/>
        <a:ext cx="11087100" cy="430560"/>
      </dsp:txXfrm>
    </dsp:sp>
    <dsp:sp modelId="{F021E6EF-35DB-0240-9533-FA7588296169}">
      <dsp:nvSpPr>
        <dsp:cNvPr id="0" name=""/>
        <dsp:cNvSpPr/>
      </dsp:nvSpPr>
      <dsp:spPr>
        <a:xfrm>
          <a:off x="0" y="3326247"/>
          <a:ext cx="11087100" cy="608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Regulate AI generated code contributions</a:t>
          </a:r>
        </a:p>
      </dsp:txBody>
      <dsp:txXfrm>
        <a:off x="29700" y="3355947"/>
        <a:ext cx="11027700" cy="549000"/>
      </dsp:txXfrm>
    </dsp:sp>
    <dsp:sp modelId="{2B007C28-84BA-C64A-B80B-6051A1BD7718}">
      <dsp:nvSpPr>
        <dsp:cNvPr id="0" name=""/>
        <dsp:cNvSpPr/>
      </dsp:nvSpPr>
      <dsp:spPr>
        <a:xfrm>
          <a:off x="0" y="3934647"/>
          <a:ext cx="11087100" cy="6592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Machine readable provenance for what is human/AI generated (in </a:t>
          </a:r>
          <a:r>
            <a:rPr lang="en-US" sz="2000" kern="1200" dirty="0" err="1"/>
            <a:t>codemeta</a:t>
          </a:r>
          <a:r>
            <a:rPr lang="en-US" sz="2000" kern="1200" dirty="0"/>
            <a:t>, </a:t>
          </a:r>
          <a:r>
            <a:rPr lang="en-US" sz="2000" kern="1200" dirty="0" err="1"/>
            <a:t>citation.cff</a:t>
          </a:r>
          <a:r>
            <a:rPr lang="en-US" sz="2000" kern="1200" dirty="0"/>
            <a:t>,…)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Build governance for autonomous agents as (research) software authors</a:t>
          </a:r>
        </a:p>
      </dsp:txBody>
      <dsp:txXfrm>
        <a:off x="0" y="3934647"/>
        <a:ext cx="11087100" cy="6592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D5D3C8-1497-AB4E-A592-EDC240E78FD2}">
      <dsp:nvSpPr>
        <dsp:cNvPr id="0" name=""/>
        <dsp:cNvSpPr/>
      </dsp:nvSpPr>
      <dsp:spPr>
        <a:xfrm>
          <a:off x="0" y="55084"/>
          <a:ext cx="11087100" cy="748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Enable AI users to do the “right” things</a:t>
          </a:r>
        </a:p>
      </dsp:txBody>
      <dsp:txXfrm>
        <a:off x="36553" y="91637"/>
        <a:ext cx="11013994" cy="675694"/>
      </dsp:txXfrm>
    </dsp:sp>
    <dsp:sp modelId="{1D3F8429-71F3-3A40-BC0A-464687DC9DAC}">
      <dsp:nvSpPr>
        <dsp:cNvPr id="0" name=""/>
        <dsp:cNvSpPr/>
      </dsp:nvSpPr>
      <dsp:spPr>
        <a:xfrm>
          <a:off x="0" y="803884"/>
          <a:ext cx="11087100" cy="1225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Responsible AI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Resource usage (don’t burn tokens for nothing)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Provide workflows/playbooks</a:t>
          </a:r>
        </a:p>
      </dsp:txBody>
      <dsp:txXfrm>
        <a:off x="0" y="803884"/>
        <a:ext cx="11087100" cy="1225440"/>
      </dsp:txXfrm>
    </dsp:sp>
    <dsp:sp modelId="{A509E391-DEB0-E049-A951-1EDD09ED1BAE}">
      <dsp:nvSpPr>
        <dsp:cNvPr id="0" name=""/>
        <dsp:cNvSpPr/>
      </dsp:nvSpPr>
      <dsp:spPr>
        <a:xfrm>
          <a:off x="0" y="2029325"/>
          <a:ext cx="11087100" cy="748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Software skills are still very much needed</a:t>
          </a:r>
        </a:p>
      </dsp:txBody>
      <dsp:txXfrm>
        <a:off x="36553" y="2065878"/>
        <a:ext cx="11013994" cy="675694"/>
      </dsp:txXfrm>
    </dsp:sp>
    <dsp:sp modelId="{C8566445-48CA-EC47-BE70-CD06EDF39209}">
      <dsp:nvSpPr>
        <dsp:cNvPr id="0" name=""/>
        <dsp:cNvSpPr/>
      </dsp:nvSpPr>
      <dsp:spPr>
        <a:xfrm>
          <a:off x="0" y="2778125"/>
          <a:ext cx="11087100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How to train the “senior” developers if “junior” work is done by AI?</a:t>
          </a:r>
        </a:p>
      </dsp:txBody>
      <dsp:txXfrm>
        <a:off x="0" y="2778125"/>
        <a:ext cx="11087100" cy="529920"/>
      </dsp:txXfrm>
    </dsp:sp>
    <dsp:sp modelId="{5C7A8861-F87A-F04E-93F0-4456D18604BA}">
      <dsp:nvSpPr>
        <dsp:cNvPr id="0" name=""/>
        <dsp:cNvSpPr/>
      </dsp:nvSpPr>
      <dsp:spPr>
        <a:xfrm>
          <a:off x="0" y="3308045"/>
          <a:ext cx="11087100" cy="748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Develop own European Frontier Models</a:t>
          </a:r>
        </a:p>
      </dsp:txBody>
      <dsp:txXfrm>
        <a:off x="36553" y="3344598"/>
        <a:ext cx="11013994" cy="675694"/>
      </dsp:txXfrm>
    </dsp:sp>
    <dsp:sp modelId="{B260C951-1C8C-C14A-BCC7-8F08503ADE26}">
      <dsp:nvSpPr>
        <dsp:cNvPr id="0" name=""/>
        <dsp:cNvSpPr/>
      </dsp:nvSpPr>
      <dsp:spPr>
        <a:xfrm>
          <a:off x="0" y="4056845"/>
          <a:ext cx="11087100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Requires likely a European moonshot to bring people and skills together</a:t>
          </a:r>
        </a:p>
      </dsp:txBody>
      <dsp:txXfrm>
        <a:off x="0" y="4056845"/>
        <a:ext cx="11087100" cy="5299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D5D3C8-1497-AB4E-A592-EDC240E78FD2}">
      <dsp:nvSpPr>
        <dsp:cNvPr id="0" name=""/>
        <dsp:cNvSpPr/>
      </dsp:nvSpPr>
      <dsp:spPr>
        <a:xfrm>
          <a:off x="0" y="55084"/>
          <a:ext cx="11087100" cy="748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Enable AI users to do the “right” things</a:t>
          </a:r>
        </a:p>
      </dsp:txBody>
      <dsp:txXfrm>
        <a:off x="36553" y="91637"/>
        <a:ext cx="11013994" cy="675694"/>
      </dsp:txXfrm>
    </dsp:sp>
    <dsp:sp modelId="{1D3F8429-71F3-3A40-BC0A-464687DC9DAC}">
      <dsp:nvSpPr>
        <dsp:cNvPr id="0" name=""/>
        <dsp:cNvSpPr/>
      </dsp:nvSpPr>
      <dsp:spPr>
        <a:xfrm>
          <a:off x="0" y="803884"/>
          <a:ext cx="11087100" cy="1225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Responsible AI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Resource usage (don’t burn tokens for nothing)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Provide workflows/playbooks</a:t>
          </a:r>
        </a:p>
      </dsp:txBody>
      <dsp:txXfrm>
        <a:off x="0" y="803884"/>
        <a:ext cx="11087100" cy="1225440"/>
      </dsp:txXfrm>
    </dsp:sp>
    <dsp:sp modelId="{A509E391-DEB0-E049-A951-1EDD09ED1BAE}">
      <dsp:nvSpPr>
        <dsp:cNvPr id="0" name=""/>
        <dsp:cNvSpPr/>
      </dsp:nvSpPr>
      <dsp:spPr>
        <a:xfrm>
          <a:off x="0" y="2029325"/>
          <a:ext cx="11087100" cy="748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Software skills are still very much needed</a:t>
          </a:r>
        </a:p>
      </dsp:txBody>
      <dsp:txXfrm>
        <a:off x="36553" y="2065878"/>
        <a:ext cx="11013994" cy="675694"/>
      </dsp:txXfrm>
    </dsp:sp>
    <dsp:sp modelId="{C8566445-48CA-EC47-BE70-CD06EDF39209}">
      <dsp:nvSpPr>
        <dsp:cNvPr id="0" name=""/>
        <dsp:cNvSpPr/>
      </dsp:nvSpPr>
      <dsp:spPr>
        <a:xfrm>
          <a:off x="0" y="2778125"/>
          <a:ext cx="11087100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How to train the “senior” developers if “junior” work is done by AI?</a:t>
          </a:r>
        </a:p>
      </dsp:txBody>
      <dsp:txXfrm>
        <a:off x="0" y="2778125"/>
        <a:ext cx="11087100" cy="529920"/>
      </dsp:txXfrm>
    </dsp:sp>
    <dsp:sp modelId="{5C7A8861-F87A-F04E-93F0-4456D18604BA}">
      <dsp:nvSpPr>
        <dsp:cNvPr id="0" name=""/>
        <dsp:cNvSpPr/>
      </dsp:nvSpPr>
      <dsp:spPr>
        <a:xfrm>
          <a:off x="0" y="3308045"/>
          <a:ext cx="11087100" cy="748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Develop own European Frontier Models</a:t>
          </a:r>
        </a:p>
      </dsp:txBody>
      <dsp:txXfrm>
        <a:off x="36553" y="3344598"/>
        <a:ext cx="11013994" cy="675694"/>
      </dsp:txXfrm>
    </dsp:sp>
    <dsp:sp modelId="{B260C951-1C8C-C14A-BCC7-8F08503ADE26}">
      <dsp:nvSpPr>
        <dsp:cNvPr id="0" name=""/>
        <dsp:cNvSpPr/>
      </dsp:nvSpPr>
      <dsp:spPr>
        <a:xfrm>
          <a:off x="0" y="4056845"/>
          <a:ext cx="11087100" cy="529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2015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500" kern="1200" dirty="0"/>
            <a:t>Requires likely a European moonshot to bring people and skills together</a:t>
          </a:r>
        </a:p>
      </dsp:txBody>
      <dsp:txXfrm>
        <a:off x="0" y="4056845"/>
        <a:ext cx="11087100" cy="529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AB56A-BD67-4CEB-9E59-5B3B38DB9011}" type="datetimeFigureOut">
              <a:rPr lang="de-DE" smtClean="0"/>
              <a:t>07.07.2026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E3DEF-1916-4A4B-BD23-D9E031A78E8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8242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E3DEF-1916-4A4B-BD23-D9E031A78E8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1401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897DA-0214-9A3B-203A-C08EDA416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6B11D04-3F4F-0CC6-D58F-19F737E81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CBA1BE0-B045-63CE-7A04-8EBCD0BC05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4785267-F2FF-3DF9-60BE-A32CB880B9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E3DEF-1916-4A4B-BD23-D9E031A78E84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8652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27259-B5DE-627F-F864-1299B5056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6D6B6FD-0CC6-0512-A140-7FF3CD9211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4E3FAAD-BAA9-2224-F856-A37A8135F5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716EE4-B45A-8AC7-2859-5B587ED4E8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E3DEF-1916-4A4B-BD23-D9E031A78E84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80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BCE95-13CD-0834-D687-B07BD9CF0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48A7C4A-ED04-A2AB-7825-C9B3C37DA1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40D5581-91F3-F696-0682-471EF2DE21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C28F322-D84C-9D5F-EBBA-FC1A86F0C1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E3DEF-1916-4A4B-BD23-D9E031A78E84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9653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B2F04-2BB9-D5FD-DD45-C6D274FF8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0FF663A-6A1D-1C29-4A71-DC7982753B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40DFF22-37A5-CE6B-67BA-B80CB381F2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FDFA1C1-1265-4346-867D-212A9B038C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E3DEF-1916-4A4B-BD23-D9E031A78E8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307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B290A-81CC-B769-9DE9-B2FF6A858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E317E1E-A75C-4854-943D-DEFB5C8164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F064AF9-5DDB-E383-A1E2-5B22D2ACC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1495DB5-E489-9B31-5B1B-2D83DF9EE7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E3DEF-1916-4A4B-BD23-D9E031A78E84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8874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2B7A2-A414-7778-C12A-5D44EE55B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7DE2576-6A6F-C356-BCE4-1FADBD143A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0417CA5-D2AB-3C51-A8C4-D229AE8691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AB33C36-FB9F-FD70-BE53-C91FEAC945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E3DEF-1916-4A4B-BD23-D9E031A78E84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9183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27FBD-1027-80A4-DD8A-9568D6B85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5667CAE-7FA0-228F-A0B7-A77075F20B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CD721CE-98C9-0DED-F159-F5DA0D2A9E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A290486-5119-BE61-D28F-7D05B0D70D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E3DEF-1916-4A4B-BD23-D9E031A78E84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414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7"/>
          <p:cNvSpPr/>
          <p:nvPr userDrawn="1"/>
        </p:nvSpPr>
        <p:spPr>
          <a:xfrm>
            <a:off x="8953501" y="5943600"/>
            <a:ext cx="32385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 hasCustomPrompt="1"/>
          </p:nvPr>
        </p:nvSpPr>
        <p:spPr>
          <a:xfrm>
            <a:off x="408000" y="1409700"/>
            <a:ext cx="11376000" cy="3657600"/>
          </a:xfrm>
          <a:solidFill>
            <a:srgbClr val="E6007E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</a:t>
            </a:r>
            <a:r>
              <a:rPr lang="en-US" noProof="0" dirty="0"/>
              <a:t>on</a:t>
            </a:r>
            <a:r>
              <a:rPr lang="en-US" dirty="0"/>
              <a:t> symbol to add image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408000" y="5067300"/>
            <a:ext cx="11376000" cy="14946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64710" y="5158740"/>
            <a:ext cx="10503391" cy="503952"/>
          </a:xfrm>
        </p:spPr>
        <p:txBody>
          <a:bodyPr anchor="b">
            <a:normAutofit/>
          </a:bodyPr>
          <a:lstStyle>
            <a:lvl1pPr algn="l"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to edit title master format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64710" y="5711297"/>
            <a:ext cx="9680649" cy="33274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master format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964710" y="6187441"/>
            <a:ext cx="9716929" cy="182563"/>
          </a:xfrm>
        </p:spPr>
        <p:txBody>
          <a:bodyPr anchor="ctr" anchorCtr="0">
            <a:no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Edit Text Master Styles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F7CD036-ED6C-4ECF-9230-9F954A24C9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101" y="418338"/>
            <a:ext cx="1810516" cy="743714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1CEE3A98-068D-4F83-BAF7-A1459AC44B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605" y="5819413"/>
            <a:ext cx="609868" cy="607549"/>
          </a:xfrm>
          <a:prstGeom prst="rect">
            <a:avLst/>
          </a:prstGeom>
        </p:spPr>
      </p:pic>
      <p:sp>
        <p:nvSpPr>
          <p:cNvPr id="21" name="Bildplatzhalter 4">
            <a:extLst>
              <a:ext uri="{FF2B5EF4-FFF2-40B4-BE49-F238E27FC236}">
                <a16:creationId xmlns:a16="http://schemas.microsoft.com/office/drawing/2014/main" id="{122D4B7E-6FB3-4913-8B6C-C5E1D8CF923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74235" y="418337"/>
            <a:ext cx="1417637" cy="738188"/>
          </a:xfrm>
          <a:noFill/>
        </p:spPr>
        <p:txBody>
          <a:bodyPr anchor="ctr" anchorCtr="0">
            <a:normAutofit/>
          </a:bodyPr>
          <a:lstStyle>
            <a:lvl1pPr algn="ctr">
              <a:defRPr sz="1200">
                <a:solidFill>
                  <a:schemeClr val="accent5"/>
                </a:solidFill>
              </a:defRPr>
            </a:lvl1pPr>
          </a:lstStyle>
          <a:p>
            <a:r>
              <a:rPr lang="en-US" noProof="0" dirty="0"/>
              <a:t>partner logo</a:t>
            </a:r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1D5C0AFF-1970-45EF-A4B2-C56B8DA1B85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631585" y="418337"/>
            <a:ext cx="1417637" cy="738188"/>
          </a:xfrm>
          <a:noFill/>
        </p:spPr>
        <p:txBody>
          <a:bodyPr anchor="ctr" anchorCtr="0">
            <a:normAutofit/>
          </a:bodyPr>
          <a:lstStyle>
            <a:lvl1pPr algn="ctr">
              <a:defRPr sz="1200">
                <a:solidFill>
                  <a:schemeClr val="accent5"/>
                </a:solidFill>
              </a:defRPr>
            </a:lvl1pPr>
          </a:lstStyle>
          <a:p>
            <a:r>
              <a:rPr lang="en-US" noProof="0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1203795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7"/>
          <p:cNvSpPr/>
          <p:nvPr userDrawn="1"/>
        </p:nvSpPr>
        <p:spPr>
          <a:xfrm>
            <a:off x="8953501" y="5943600"/>
            <a:ext cx="32385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0" name="Rechteck 9"/>
          <p:cNvSpPr/>
          <p:nvPr userDrawn="1"/>
        </p:nvSpPr>
        <p:spPr>
          <a:xfrm>
            <a:off x="408000" y="1409700"/>
            <a:ext cx="11376000" cy="5152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64710" y="3428730"/>
            <a:ext cx="10583828" cy="503952"/>
          </a:xfrm>
        </p:spPr>
        <p:txBody>
          <a:bodyPr anchor="b">
            <a:noAutofit/>
          </a:bodyPr>
          <a:lstStyle>
            <a:lvl1pPr algn="l"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to edit title master format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64710" y="3976725"/>
            <a:ext cx="10600756" cy="33274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master format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964711" y="6187441"/>
            <a:ext cx="9600976" cy="182563"/>
          </a:xfrm>
        </p:spPr>
        <p:txBody>
          <a:bodyPr anchor="ctr" anchorCtr="0">
            <a:no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Edit Text Master Styles</a:t>
            </a:r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5F965800-EC66-4256-A2B9-6F514E0D631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74235" y="418337"/>
            <a:ext cx="1417637" cy="738188"/>
          </a:xfrm>
          <a:noFill/>
        </p:spPr>
        <p:txBody>
          <a:bodyPr anchor="ctr" anchorCtr="0">
            <a:normAutofit/>
          </a:bodyPr>
          <a:lstStyle>
            <a:lvl1pPr algn="ctr">
              <a:defRPr sz="1200">
                <a:solidFill>
                  <a:schemeClr val="accent5"/>
                </a:solidFill>
              </a:defRPr>
            </a:lvl1pPr>
          </a:lstStyle>
          <a:p>
            <a:r>
              <a:rPr lang="en-US" noProof="0" dirty="0"/>
              <a:t>partner logo</a:t>
            </a:r>
          </a:p>
        </p:txBody>
      </p:sp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58792609-4929-4ECD-98A4-64618D34E47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631585" y="418337"/>
            <a:ext cx="1417637" cy="738188"/>
          </a:xfrm>
          <a:noFill/>
        </p:spPr>
        <p:txBody>
          <a:bodyPr anchor="ctr" anchorCtr="0">
            <a:normAutofit/>
          </a:bodyPr>
          <a:lstStyle>
            <a:lvl1pPr algn="ctr">
              <a:defRPr sz="1200">
                <a:solidFill>
                  <a:schemeClr val="accent5"/>
                </a:solidFill>
              </a:defRPr>
            </a:lvl1pPr>
          </a:lstStyle>
          <a:p>
            <a:r>
              <a:rPr lang="en-US" noProof="0" dirty="0"/>
              <a:t>partner logo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A7F16462-43AC-4369-B784-9087FA5BE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101" y="418338"/>
            <a:ext cx="1810516" cy="743714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6DFD911-BDFF-4B4E-9EE8-EEE8D2248B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605" y="5819413"/>
            <a:ext cx="609868" cy="607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10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hteck 17"/>
          <p:cNvSpPr/>
          <p:nvPr userDrawn="1"/>
        </p:nvSpPr>
        <p:spPr>
          <a:xfrm>
            <a:off x="8953501" y="5943600"/>
            <a:ext cx="32385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0" name="Rechteck 9"/>
          <p:cNvSpPr/>
          <p:nvPr userDrawn="1"/>
        </p:nvSpPr>
        <p:spPr>
          <a:xfrm>
            <a:off x="408000" y="293078"/>
            <a:ext cx="11376000" cy="62688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964711" y="6187441"/>
            <a:ext cx="9600975" cy="182563"/>
          </a:xfrm>
        </p:spPr>
        <p:txBody>
          <a:bodyPr anchor="ctr" anchorCtr="0">
            <a:no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Edit Text Master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64710" y="2906606"/>
            <a:ext cx="10583828" cy="503952"/>
          </a:xfrm>
        </p:spPr>
        <p:txBody>
          <a:bodyPr anchor="b">
            <a:noAutofit/>
          </a:bodyPr>
          <a:lstStyle>
            <a:lvl1pPr algn="l"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to edit title master format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64710" y="3463147"/>
            <a:ext cx="10600756" cy="33274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master format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C74ABC08-796A-4D1B-8742-0452560552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605" y="5819413"/>
            <a:ext cx="609868" cy="607549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5557E734-8DBE-47CE-94F7-8E7E9694F9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950" y="421513"/>
            <a:ext cx="1810516" cy="74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806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24381DEF-DABA-4270-8BAD-E4011AECFB7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305786" y="6352479"/>
            <a:ext cx="1209844" cy="285146"/>
          </a:xfrm>
          <a:noFill/>
        </p:spPr>
        <p:txBody>
          <a:bodyPr rIns="0" anchor="ctr" anchorCtr="0">
            <a:noAutofit/>
          </a:bodyPr>
          <a:lstStyle>
            <a:lvl1pPr algn="ctr">
              <a:defRPr sz="1000">
                <a:solidFill>
                  <a:schemeClr val="accent5"/>
                </a:solidFill>
              </a:defRPr>
            </a:lvl1pPr>
          </a:lstStyle>
          <a:p>
            <a:r>
              <a:rPr lang="en-US" noProof="0" dirty="0"/>
              <a:t>partner logo</a:t>
            </a:r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BF652E5A-5CA0-445F-BB46-1D00FFAB13A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718257" y="6352479"/>
            <a:ext cx="1209844" cy="285146"/>
          </a:xfrm>
          <a:noFill/>
        </p:spPr>
        <p:txBody>
          <a:bodyPr rIns="0" anchor="ctr" anchorCtr="0">
            <a:noAutofit/>
          </a:bodyPr>
          <a:lstStyle>
            <a:lvl1pPr algn="ctr">
              <a:defRPr sz="1000">
                <a:solidFill>
                  <a:schemeClr val="accent5"/>
                </a:solidFill>
              </a:defRPr>
            </a:lvl1pPr>
          </a:lstStyle>
          <a:p>
            <a:r>
              <a:rPr lang="en-US" noProof="0" dirty="0"/>
              <a:t>partner logo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8501" y="492369"/>
            <a:ext cx="11087100" cy="409714"/>
          </a:xfrm>
        </p:spPr>
        <p:txBody>
          <a:bodyPr>
            <a:normAutofit/>
          </a:bodyPr>
          <a:lstStyle/>
          <a:p>
            <a:r>
              <a:rPr lang="en-US" noProof="0" dirty="0"/>
              <a:t>Click to edit title master format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/>
              <a:t>Edit Text Master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</a:t>
            </a:r>
            <a:r>
              <a:rPr lang="en-US" noProof="0" dirty="0"/>
              <a:t>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Guido Juckeland - AI and (Research) Software - Icebreaker 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698501" y="931362"/>
            <a:ext cx="11087100" cy="33274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master format</a:t>
            </a:r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F5D9C9A0-7951-4196-AEE3-92BFCF5721F7}"/>
              </a:ext>
            </a:extLst>
          </p:cNvPr>
          <p:cNvGrpSpPr/>
          <p:nvPr userDrawn="1"/>
        </p:nvGrpSpPr>
        <p:grpSpPr>
          <a:xfrm>
            <a:off x="-2089900" y="977046"/>
            <a:ext cx="1980000" cy="2129997"/>
            <a:chOff x="-2089900" y="977046"/>
            <a:chExt cx="1980000" cy="2129997"/>
          </a:xfrm>
        </p:grpSpPr>
        <p:sp>
          <p:nvSpPr>
            <p:cNvPr id="36" name="Folie Wechsel/Zurücksetzen/Textebenen">
              <a:extLst>
                <a:ext uri="{FF2B5EF4-FFF2-40B4-BE49-F238E27FC236}">
                  <a16:creationId xmlns:a16="http://schemas.microsoft.com/office/drawing/2014/main" id="{2AD43816-91E0-48A9-9BB1-AA81AD6B42F8}"/>
                </a:ext>
              </a:extLst>
            </p:cNvPr>
            <p:cNvSpPr txBox="1"/>
            <p:nvPr userDrawn="1"/>
          </p:nvSpPr>
          <p:spPr>
            <a:xfrm rot="10800000" flipH="1" flipV="1">
              <a:off x="-2089900" y="977046"/>
              <a:ext cx="1980000" cy="198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000" noProof="0" dirty="0">
                  <a:solidFill>
                    <a:srgbClr val="333333"/>
                  </a:solidFill>
                </a:rPr>
                <a:t>Change slide layout in the menu via:</a:t>
              </a:r>
            </a:p>
            <a:p>
              <a:pPr algn="r" defTabSz="913990">
                <a:defRPr/>
              </a:pPr>
              <a:r>
                <a:rPr lang="en-US" sz="1000" noProof="0" dirty="0">
                  <a:solidFill>
                    <a:srgbClr val="333333"/>
                  </a:solidFill>
                </a:rPr>
                <a:t>home // slides // layout</a:t>
              </a:r>
            </a:p>
            <a:p>
              <a:pPr algn="r" defTabSz="913990">
                <a:defRPr/>
              </a:pPr>
              <a:endParaRPr lang="en-US" sz="1000" noProof="0" dirty="0">
                <a:solidFill>
                  <a:srgbClr val="333333"/>
                </a:solidFill>
              </a:endParaRPr>
            </a:p>
            <a:p>
              <a:pPr algn="r" defTabSz="913990">
                <a:defRPr/>
              </a:pPr>
              <a:r>
                <a:rPr lang="en-US" sz="1000" noProof="0" dirty="0">
                  <a:solidFill>
                    <a:srgbClr val="333333"/>
                  </a:solidFill>
                </a:rPr>
                <a:t>Change text level</a:t>
              </a:r>
            </a:p>
            <a:p>
              <a:pPr algn="r" defTabSz="913990">
                <a:defRPr/>
              </a:pPr>
              <a:r>
                <a:rPr lang="en-US" sz="1000" noProof="0" dirty="0">
                  <a:solidFill>
                    <a:srgbClr val="333333"/>
                  </a:solidFill>
                </a:rPr>
                <a:t>in the menu via:</a:t>
              </a:r>
              <a:br>
                <a:rPr lang="en-US" sz="1000" noProof="0" dirty="0">
                  <a:solidFill>
                    <a:srgbClr val="333333"/>
                  </a:solidFill>
                </a:rPr>
              </a:br>
              <a:r>
                <a:rPr lang="en-US" sz="1000" noProof="0" dirty="0">
                  <a:solidFill>
                    <a:srgbClr val="333333"/>
                  </a:solidFill>
                </a:rPr>
                <a:t>home // paragraph // list level</a:t>
              </a:r>
            </a:p>
          </p:txBody>
        </p:sp>
        <p:grpSp>
          <p:nvGrpSpPr>
            <p:cNvPr id="37" name="Gruppieren 36">
              <a:extLst>
                <a:ext uri="{FF2B5EF4-FFF2-40B4-BE49-F238E27FC236}">
                  <a16:creationId xmlns:a16="http://schemas.microsoft.com/office/drawing/2014/main" id="{EF9548FA-1BF5-4FE2-AF99-BF36A949B5B1}"/>
                </a:ext>
              </a:extLst>
            </p:cNvPr>
            <p:cNvGrpSpPr/>
            <p:nvPr userDrawn="1"/>
          </p:nvGrpSpPr>
          <p:grpSpPr>
            <a:xfrm>
              <a:off x="-1549900" y="2315043"/>
              <a:ext cx="1438338" cy="792000"/>
              <a:chOff x="-1549900" y="3064343"/>
              <a:chExt cx="1438338" cy="792000"/>
            </a:xfrm>
          </p:grpSpPr>
          <p:pic>
            <p:nvPicPr>
              <p:cNvPr id="38" name="Listenebene erhöhen">
                <a:extLst>
                  <a:ext uri="{FF2B5EF4-FFF2-40B4-BE49-F238E27FC236}">
                    <a16:creationId xmlns:a16="http://schemas.microsoft.com/office/drawing/2014/main" id="{245DC52B-8031-479C-9378-4A9805176643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47100" y="3064343"/>
                <a:ext cx="635538" cy="32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" name="Listenebene verringern">
                <a:extLst>
                  <a:ext uri="{FF2B5EF4-FFF2-40B4-BE49-F238E27FC236}">
                    <a16:creationId xmlns:a16="http://schemas.microsoft.com/office/drawing/2014/main" id="{C6C92D6C-97C2-4218-8E48-AE686D7B0D00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47100" y="3532343"/>
                <a:ext cx="635538" cy="32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Text // Listenebene erhöhen">
                <a:extLst>
                  <a:ext uri="{FF2B5EF4-FFF2-40B4-BE49-F238E27FC236}">
                    <a16:creationId xmlns:a16="http://schemas.microsoft.com/office/drawing/2014/main" id="{1A822F79-4571-4D0A-A7F2-0324FFA06956}"/>
                  </a:ext>
                </a:extLst>
              </p:cNvPr>
              <p:cNvSpPr txBox="1"/>
              <p:nvPr userDrawn="1"/>
            </p:nvSpPr>
            <p:spPr>
              <a:xfrm>
                <a:off x="-1549900" y="3064343"/>
                <a:ext cx="720000" cy="324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r" defTabSz="913990">
                  <a:defRPr/>
                </a:pPr>
                <a:r>
                  <a:rPr lang="en-US" sz="1000" noProof="0" dirty="0">
                    <a:solidFill>
                      <a:srgbClr val="333333"/>
                    </a:solidFill>
                  </a:rPr>
                  <a:t>Increase list level</a:t>
                </a:r>
              </a:p>
            </p:txBody>
          </p:sp>
          <p:sp>
            <p:nvSpPr>
              <p:cNvPr id="41" name="Text // Listenebene verringern">
                <a:extLst>
                  <a:ext uri="{FF2B5EF4-FFF2-40B4-BE49-F238E27FC236}">
                    <a16:creationId xmlns:a16="http://schemas.microsoft.com/office/drawing/2014/main" id="{5EEE0D9C-887A-487D-B6CE-1E98B27964DB}"/>
                  </a:ext>
                </a:extLst>
              </p:cNvPr>
              <p:cNvSpPr txBox="1"/>
              <p:nvPr userDrawn="1"/>
            </p:nvSpPr>
            <p:spPr>
              <a:xfrm>
                <a:off x="-1549900" y="3532343"/>
                <a:ext cx="720000" cy="324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r" defTabSz="913990">
                  <a:defRPr/>
                </a:pPr>
                <a:r>
                  <a:rPr lang="en-US" sz="1000" noProof="0" dirty="0">
                    <a:solidFill>
                      <a:srgbClr val="333333"/>
                    </a:solidFill>
                  </a:rPr>
                  <a:t>Lower</a:t>
                </a:r>
              </a:p>
              <a:p>
                <a:pPr algn="r" defTabSz="913990">
                  <a:defRPr/>
                </a:pPr>
                <a:r>
                  <a:rPr lang="en-US" sz="1000" noProof="0" dirty="0">
                    <a:solidFill>
                      <a:srgbClr val="333333"/>
                    </a:solidFill>
                  </a:rPr>
                  <a:t>list level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6301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 re, Bild 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444344" y="492369"/>
            <a:ext cx="5341257" cy="409714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en-US" noProof="0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444344" y="1535723"/>
            <a:ext cx="5341257" cy="4641241"/>
          </a:xfrm>
        </p:spPr>
        <p:txBody>
          <a:bodyPr>
            <a:noAutofit/>
          </a:bodyPr>
          <a:lstStyle/>
          <a:p>
            <a:pPr lvl="0"/>
            <a:r>
              <a:rPr lang="en-US" noProof="0" dirty="0"/>
              <a:t>Edit Text Master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Guido Juckeland - AI and (Research) Software - Icebreaker 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6444344" y="931362"/>
            <a:ext cx="5341257" cy="33274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master format</a:t>
            </a:r>
          </a:p>
        </p:txBody>
      </p:sp>
      <p:sp>
        <p:nvSpPr>
          <p:cNvPr id="13" name="Bildplatzhalter 12"/>
          <p:cNvSpPr>
            <a:spLocks noGrp="1"/>
          </p:cNvSpPr>
          <p:nvPr>
            <p:ph type="pic" sz="quarter" idx="14" hasCustomPrompt="1"/>
          </p:nvPr>
        </p:nvSpPr>
        <p:spPr>
          <a:xfrm>
            <a:off x="381000" y="285750"/>
            <a:ext cx="5579533" cy="5911850"/>
          </a:xfrm>
          <a:solidFill>
            <a:srgbClr val="E6007E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on symbol to add image</a:t>
            </a:r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E2BBD6BF-7910-48C7-BC5B-D3F3BACCD6F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305786" y="6352479"/>
            <a:ext cx="1209844" cy="285146"/>
          </a:xfrm>
          <a:noFill/>
        </p:spPr>
        <p:txBody>
          <a:bodyPr rIns="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partner logo</a:t>
            </a:r>
          </a:p>
        </p:txBody>
      </p:sp>
      <p:sp>
        <p:nvSpPr>
          <p:cNvPr id="21" name="Bildplatzhalter 4">
            <a:extLst>
              <a:ext uri="{FF2B5EF4-FFF2-40B4-BE49-F238E27FC236}">
                <a16:creationId xmlns:a16="http://schemas.microsoft.com/office/drawing/2014/main" id="{01142CDC-0FF1-4F93-A609-E3A4A263AB1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718257" y="6352479"/>
            <a:ext cx="1209844" cy="285146"/>
          </a:xfrm>
          <a:noFill/>
        </p:spPr>
        <p:txBody>
          <a:bodyPr rIns="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partner logo</a:t>
            </a:r>
          </a:p>
        </p:txBody>
      </p: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F5D9C9A0-7951-4196-AEE3-92BFCF5721F7}"/>
              </a:ext>
            </a:extLst>
          </p:cNvPr>
          <p:cNvGrpSpPr/>
          <p:nvPr userDrawn="1"/>
        </p:nvGrpSpPr>
        <p:grpSpPr>
          <a:xfrm>
            <a:off x="-2089900" y="977046"/>
            <a:ext cx="1980000" cy="2129997"/>
            <a:chOff x="-2089900" y="977046"/>
            <a:chExt cx="1980000" cy="2129997"/>
          </a:xfrm>
        </p:grpSpPr>
        <p:sp>
          <p:nvSpPr>
            <p:cNvPr id="44" name="Folie Wechsel/Zurücksetzen/Textebenen">
              <a:extLst>
                <a:ext uri="{FF2B5EF4-FFF2-40B4-BE49-F238E27FC236}">
                  <a16:creationId xmlns:a16="http://schemas.microsoft.com/office/drawing/2014/main" id="{2AD43816-91E0-48A9-9BB1-AA81AD6B42F8}"/>
                </a:ext>
              </a:extLst>
            </p:cNvPr>
            <p:cNvSpPr txBox="1"/>
            <p:nvPr userDrawn="1"/>
          </p:nvSpPr>
          <p:spPr>
            <a:xfrm rot="10800000" flipH="1" flipV="1">
              <a:off x="-2089900" y="977046"/>
              <a:ext cx="1980000" cy="198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000" noProof="0" dirty="0">
                  <a:solidFill>
                    <a:srgbClr val="333333"/>
                  </a:solidFill>
                </a:rPr>
                <a:t>Change slide layout in the menu via:</a:t>
              </a:r>
            </a:p>
            <a:p>
              <a:pPr algn="r" defTabSz="913990">
                <a:defRPr/>
              </a:pPr>
              <a:r>
                <a:rPr lang="en-US" sz="1000" noProof="0" dirty="0">
                  <a:solidFill>
                    <a:srgbClr val="333333"/>
                  </a:solidFill>
                </a:rPr>
                <a:t>home // slides // layout</a:t>
              </a:r>
            </a:p>
            <a:p>
              <a:pPr algn="r" defTabSz="913990">
                <a:defRPr/>
              </a:pPr>
              <a:endParaRPr lang="en-US" sz="1000" noProof="0" dirty="0">
                <a:solidFill>
                  <a:srgbClr val="333333"/>
                </a:solidFill>
              </a:endParaRPr>
            </a:p>
            <a:p>
              <a:pPr algn="r" defTabSz="913990">
                <a:defRPr/>
              </a:pPr>
              <a:r>
                <a:rPr lang="en-US" sz="1000" noProof="0" dirty="0">
                  <a:solidFill>
                    <a:srgbClr val="333333"/>
                  </a:solidFill>
                </a:rPr>
                <a:t>Change text level</a:t>
              </a:r>
            </a:p>
            <a:p>
              <a:pPr algn="r" defTabSz="913990">
                <a:defRPr/>
              </a:pPr>
              <a:r>
                <a:rPr lang="en-US" sz="1000" noProof="0" dirty="0">
                  <a:solidFill>
                    <a:srgbClr val="333333"/>
                  </a:solidFill>
                </a:rPr>
                <a:t>in the menu via:</a:t>
              </a:r>
              <a:br>
                <a:rPr lang="en-US" sz="1000" noProof="0" dirty="0">
                  <a:solidFill>
                    <a:srgbClr val="333333"/>
                  </a:solidFill>
                </a:rPr>
              </a:br>
              <a:r>
                <a:rPr lang="en-US" sz="1000" noProof="0" dirty="0">
                  <a:solidFill>
                    <a:srgbClr val="333333"/>
                  </a:solidFill>
                </a:rPr>
                <a:t>home // paragraph // list level</a:t>
              </a:r>
            </a:p>
          </p:txBody>
        </p:sp>
        <p:grpSp>
          <p:nvGrpSpPr>
            <p:cNvPr id="45" name="Gruppieren 44">
              <a:extLst>
                <a:ext uri="{FF2B5EF4-FFF2-40B4-BE49-F238E27FC236}">
                  <a16:creationId xmlns:a16="http://schemas.microsoft.com/office/drawing/2014/main" id="{EF9548FA-1BF5-4FE2-AF99-BF36A949B5B1}"/>
                </a:ext>
              </a:extLst>
            </p:cNvPr>
            <p:cNvGrpSpPr/>
            <p:nvPr userDrawn="1"/>
          </p:nvGrpSpPr>
          <p:grpSpPr>
            <a:xfrm>
              <a:off x="-1549900" y="2315043"/>
              <a:ext cx="1438338" cy="792000"/>
              <a:chOff x="-1549900" y="3064343"/>
              <a:chExt cx="1438338" cy="792000"/>
            </a:xfrm>
          </p:grpSpPr>
          <p:pic>
            <p:nvPicPr>
              <p:cNvPr id="46" name="Listenebene erhöhen">
                <a:extLst>
                  <a:ext uri="{FF2B5EF4-FFF2-40B4-BE49-F238E27FC236}">
                    <a16:creationId xmlns:a16="http://schemas.microsoft.com/office/drawing/2014/main" id="{245DC52B-8031-479C-9378-4A9805176643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47100" y="3064343"/>
                <a:ext cx="635538" cy="32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Listenebene verringern">
                <a:extLst>
                  <a:ext uri="{FF2B5EF4-FFF2-40B4-BE49-F238E27FC236}">
                    <a16:creationId xmlns:a16="http://schemas.microsoft.com/office/drawing/2014/main" id="{C6C92D6C-97C2-4218-8E48-AE686D7B0D00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47100" y="3532343"/>
                <a:ext cx="635538" cy="32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8" name="Text // Listenebene erhöhen">
                <a:extLst>
                  <a:ext uri="{FF2B5EF4-FFF2-40B4-BE49-F238E27FC236}">
                    <a16:creationId xmlns:a16="http://schemas.microsoft.com/office/drawing/2014/main" id="{1A822F79-4571-4D0A-A7F2-0324FFA06956}"/>
                  </a:ext>
                </a:extLst>
              </p:cNvPr>
              <p:cNvSpPr txBox="1"/>
              <p:nvPr userDrawn="1"/>
            </p:nvSpPr>
            <p:spPr>
              <a:xfrm>
                <a:off x="-1549900" y="3064343"/>
                <a:ext cx="720000" cy="324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r" defTabSz="913990">
                  <a:defRPr/>
                </a:pPr>
                <a:r>
                  <a:rPr lang="en-US" sz="1000" noProof="0" dirty="0">
                    <a:solidFill>
                      <a:srgbClr val="333333"/>
                    </a:solidFill>
                  </a:rPr>
                  <a:t>Increase list level</a:t>
                </a:r>
              </a:p>
            </p:txBody>
          </p:sp>
          <p:sp>
            <p:nvSpPr>
              <p:cNvPr id="49" name="Text // Listenebene verringern">
                <a:extLst>
                  <a:ext uri="{FF2B5EF4-FFF2-40B4-BE49-F238E27FC236}">
                    <a16:creationId xmlns:a16="http://schemas.microsoft.com/office/drawing/2014/main" id="{5EEE0D9C-887A-487D-B6CE-1E98B27964DB}"/>
                  </a:ext>
                </a:extLst>
              </p:cNvPr>
              <p:cNvSpPr txBox="1"/>
              <p:nvPr userDrawn="1"/>
            </p:nvSpPr>
            <p:spPr>
              <a:xfrm>
                <a:off x="-1549900" y="3532343"/>
                <a:ext cx="720000" cy="324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r" defTabSz="913990">
                  <a:defRPr/>
                </a:pPr>
                <a:r>
                  <a:rPr lang="en-US" sz="1000" noProof="0" dirty="0">
                    <a:solidFill>
                      <a:srgbClr val="333333"/>
                    </a:solidFill>
                  </a:rPr>
                  <a:t>Lower</a:t>
                </a:r>
              </a:p>
              <a:p>
                <a:pPr algn="r" defTabSz="913990">
                  <a:defRPr/>
                </a:pPr>
                <a:r>
                  <a:rPr lang="en-US" sz="1000" noProof="0" dirty="0">
                    <a:solidFill>
                      <a:srgbClr val="333333"/>
                    </a:solidFill>
                  </a:rPr>
                  <a:t>list level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6578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Inhalt und 2 Bilder 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8501" y="492369"/>
            <a:ext cx="7019756" cy="409714"/>
          </a:xfrm>
        </p:spPr>
        <p:txBody>
          <a:bodyPr>
            <a:normAutofit/>
          </a:bodyPr>
          <a:lstStyle/>
          <a:p>
            <a:r>
              <a:rPr lang="en-US" noProof="0" dirty="0"/>
              <a:t>Click to edit title master format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98501" y="1535723"/>
            <a:ext cx="7019756" cy="4641240"/>
          </a:xfrm>
        </p:spPr>
        <p:txBody>
          <a:bodyPr/>
          <a:lstStyle/>
          <a:p>
            <a:pPr lvl="0"/>
            <a:r>
              <a:rPr lang="en-US" noProof="0" dirty="0"/>
              <a:t>Edit Text Master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Guido Juckeland - AI and (Research) Software - Icebreaker 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698501" y="931362"/>
            <a:ext cx="7019756" cy="33274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master format</a:t>
            </a:r>
          </a:p>
        </p:txBody>
      </p:sp>
      <p:sp>
        <p:nvSpPr>
          <p:cNvPr id="12" name="Bildplatzhalter 12"/>
          <p:cNvSpPr>
            <a:spLocks noGrp="1"/>
          </p:cNvSpPr>
          <p:nvPr>
            <p:ph type="pic" sz="quarter" idx="14" hasCustomPrompt="1"/>
          </p:nvPr>
        </p:nvSpPr>
        <p:spPr>
          <a:xfrm>
            <a:off x="8147352" y="285751"/>
            <a:ext cx="3638248" cy="2849336"/>
          </a:xfrm>
          <a:solidFill>
            <a:srgbClr val="E6007E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on symbol to add image</a:t>
            </a:r>
          </a:p>
        </p:txBody>
      </p:sp>
      <p:sp>
        <p:nvSpPr>
          <p:cNvPr id="13" name="Bildplatzhalter 12"/>
          <p:cNvSpPr>
            <a:spLocks noGrp="1"/>
          </p:cNvSpPr>
          <p:nvPr>
            <p:ph type="pic" sz="quarter" idx="15" hasCustomPrompt="1"/>
          </p:nvPr>
        </p:nvSpPr>
        <p:spPr>
          <a:xfrm>
            <a:off x="8147352" y="3327627"/>
            <a:ext cx="3638248" cy="2849336"/>
          </a:xfrm>
          <a:solidFill>
            <a:srgbClr val="E6007E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on symbol to add image</a:t>
            </a:r>
          </a:p>
        </p:txBody>
      </p:sp>
      <p:sp>
        <p:nvSpPr>
          <p:cNvPr id="21" name="Bildplatzhalter 4">
            <a:extLst>
              <a:ext uri="{FF2B5EF4-FFF2-40B4-BE49-F238E27FC236}">
                <a16:creationId xmlns:a16="http://schemas.microsoft.com/office/drawing/2014/main" id="{6BB26055-2A6A-48FB-BDD8-76CA4A52F20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305786" y="6352479"/>
            <a:ext cx="1209844" cy="285146"/>
          </a:xfrm>
          <a:noFill/>
        </p:spPr>
        <p:txBody>
          <a:bodyPr rIns="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partner logo</a:t>
            </a:r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BC7C8351-B0D1-4526-99A8-C5A15539A90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718257" y="6352479"/>
            <a:ext cx="1209844" cy="285146"/>
          </a:xfrm>
          <a:noFill/>
        </p:spPr>
        <p:txBody>
          <a:bodyPr rIns="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partner logo</a:t>
            </a: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F5D9C9A0-7951-4196-AEE3-92BFCF5721F7}"/>
              </a:ext>
            </a:extLst>
          </p:cNvPr>
          <p:cNvGrpSpPr/>
          <p:nvPr userDrawn="1"/>
        </p:nvGrpSpPr>
        <p:grpSpPr>
          <a:xfrm>
            <a:off x="-2089900" y="977046"/>
            <a:ext cx="1980000" cy="2129997"/>
            <a:chOff x="-2089900" y="977046"/>
            <a:chExt cx="1980000" cy="2129997"/>
          </a:xfrm>
        </p:grpSpPr>
        <p:sp>
          <p:nvSpPr>
            <p:cNvPr id="38" name="Folie Wechsel/Zurücksetzen/Textebenen">
              <a:extLst>
                <a:ext uri="{FF2B5EF4-FFF2-40B4-BE49-F238E27FC236}">
                  <a16:creationId xmlns:a16="http://schemas.microsoft.com/office/drawing/2014/main" id="{2AD43816-91E0-48A9-9BB1-AA81AD6B42F8}"/>
                </a:ext>
              </a:extLst>
            </p:cNvPr>
            <p:cNvSpPr txBox="1"/>
            <p:nvPr userDrawn="1"/>
          </p:nvSpPr>
          <p:spPr>
            <a:xfrm rot="10800000" flipH="1" flipV="1">
              <a:off x="-2089900" y="977046"/>
              <a:ext cx="1980000" cy="198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000" noProof="0" dirty="0">
                  <a:solidFill>
                    <a:srgbClr val="333333"/>
                  </a:solidFill>
                </a:rPr>
                <a:t>Change slide layout in the menu via:</a:t>
              </a:r>
            </a:p>
            <a:p>
              <a:pPr algn="r" defTabSz="913990">
                <a:defRPr/>
              </a:pPr>
              <a:r>
                <a:rPr lang="en-US" sz="1000" noProof="0" dirty="0">
                  <a:solidFill>
                    <a:srgbClr val="333333"/>
                  </a:solidFill>
                </a:rPr>
                <a:t>home // slides // layout</a:t>
              </a:r>
            </a:p>
            <a:p>
              <a:pPr algn="r" defTabSz="913990">
                <a:defRPr/>
              </a:pPr>
              <a:endParaRPr lang="en-US" sz="1000" noProof="0" dirty="0">
                <a:solidFill>
                  <a:srgbClr val="333333"/>
                </a:solidFill>
              </a:endParaRPr>
            </a:p>
            <a:p>
              <a:pPr algn="r" defTabSz="913990">
                <a:defRPr/>
              </a:pPr>
              <a:r>
                <a:rPr lang="en-US" sz="1000" noProof="0" dirty="0">
                  <a:solidFill>
                    <a:srgbClr val="333333"/>
                  </a:solidFill>
                </a:rPr>
                <a:t>Change text level</a:t>
              </a:r>
            </a:p>
            <a:p>
              <a:pPr algn="r" defTabSz="913990">
                <a:defRPr/>
              </a:pPr>
              <a:r>
                <a:rPr lang="en-US" sz="1000" noProof="0" dirty="0">
                  <a:solidFill>
                    <a:srgbClr val="333333"/>
                  </a:solidFill>
                </a:rPr>
                <a:t>in the menu via:</a:t>
              </a:r>
              <a:br>
                <a:rPr lang="en-US" sz="1000" noProof="0" dirty="0">
                  <a:solidFill>
                    <a:srgbClr val="333333"/>
                  </a:solidFill>
                </a:rPr>
              </a:br>
              <a:r>
                <a:rPr lang="en-US" sz="1000" noProof="0" dirty="0">
                  <a:solidFill>
                    <a:srgbClr val="333333"/>
                  </a:solidFill>
                </a:rPr>
                <a:t>home // paragraph // list level</a:t>
              </a:r>
            </a:p>
          </p:txBody>
        </p: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EF9548FA-1BF5-4FE2-AF99-BF36A949B5B1}"/>
                </a:ext>
              </a:extLst>
            </p:cNvPr>
            <p:cNvGrpSpPr/>
            <p:nvPr userDrawn="1"/>
          </p:nvGrpSpPr>
          <p:grpSpPr>
            <a:xfrm>
              <a:off x="-1549900" y="2315043"/>
              <a:ext cx="1438338" cy="792000"/>
              <a:chOff x="-1549900" y="3064343"/>
              <a:chExt cx="1438338" cy="792000"/>
            </a:xfrm>
          </p:grpSpPr>
          <p:pic>
            <p:nvPicPr>
              <p:cNvPr id="40" name="Listenebene erhöhen">
                <a:extLst>
                  <a:ext uri="{FF2B5EF4-FFF2-40B4-BE49-F238E27FC236}">
                    <a16:creationId xmlns:a16="http://schemas.microsoft.com/office/drawing/2014/main" id="{245DC52B-8031-479C-9378-4A9805176643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47100" y="3064343"/>
                <a:ext cx="635538" cy="32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" name="Listenebene verringern">
                <a:extLst>
                  <a:ext uri="{FF2B5EF4-FFF2-40B4-BE49-F238E27FC236}">
                    <a16:creationId xmlns:a16="http://schemas.microsoft.com/office/drawing/2014/main" id="{C6C92D6C-97C2-4218-8E48-AE686D7B0D00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47100" y="3532343"/>
                <a:ext cx="635538" cy="32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" name="Text // Listenebene erhöhen">
                <a:extLst>
                  <a:ext uri="{FF2B5EF4-FFF2-40B4-BE49-F238E27FC236}">
                    <a16:creationId xmlns:a16="http://schemas.microsoft.com/office/drawing/2014/main" id="{1A822F79-4571-4D0A-A7F2-0324FFA06956}"/>
                  </a:ext>
                </a:extLst>
              </p:cNvPr>
              <p:cNvSpPr txBox="1"/>
              <p:nvPr userDrawn="1"/>
            </p:nvSpPr>
            <p:spPr>
              <a:xfrm>
                <a:off x="-1549900" y="3064343"/>
                <a:ext cx="720000" cy="324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r" defTabSz="913990">
                  <a:defRPr/>
                </a:pPr>
                <a:r>
                  <a:rPr lang="en-US" sz="1000" noProof="0" dirty="0">
                    <a:solidFill>
                      <a:srgbClr val="333333"/>
                    </a:solidFill>
                  </a:rPr>
                  <a:t>Increase list level</a:t>
                </a:r>
              </a:p>
            </p:txBody>
          </p:sp>
          <p:sp>
            <p:nvSpPr>
              <p:cNvPr id="43" name="Text // Listenebene verringern">
                <a:extLst>
                  <a:ext uri="{FF2B5EF4-FFF2-40B4-BE49-F238E27FC236}">
                    <a16:creationId xmlns:a16="http://schemas.microsoft.com/office/drawing/2014/main" id="{5EEE0D9C-887A-487D-B6CE-1E98B27964DB}"/>
                  </a:ext>
                </a:extLst>
              </p:cNvPr>
              <p:cNvSpPr txBox="1"/>
              <p:nvPr userDrawn="1"/>
            </p:nvSpPr>
            <p:spPr>
              <a:xfrm>
                <a:off x="-1549900" y="3532343"/>
                <a:ext cx="720000" cy="324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r" defTabSz="913990">
                  <a:defRPr/>
                </a:pPr>
                <a:r>
                  <a:rPr lang="en-US" sz="1000" noProof="0" dirty="0">
                    <a:solidFill>
                      <a:srgbClr val="333333"/>
                    </a:solidFill>
                  </a:rPr>
                  <a:t>Lower</a:t>
                </a:r>
              </a:p>
              <a:p>
                <a:pPr algn="r" defTabSz="913990">
                  <a:defRPr/>
                </a:pPr>
                <a:r>
                  <a:rPr lang="en-US" sz="1000" noProof="0" dirty="0">
                    <a:solidFill>
                      <a:srgbClr val="333333"/>
                    </a:solidFill>
                  </a:rPr>
                  <a:t>list level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7128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Click to edit title master format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Guido Juckeland - AI and (Research) Software - Icebreaker </a:t>
            </a:r>
            <a:endParaRPr lang="en-US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8050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fik 27">
            <a:extLst>
              <a:ext uri="{FF2B5EF4-FFF2-40B4-BE49-F238E27FC236}">
                <a16:creationId xmlns:a16="http://schemas.microsoft.com/office/drawing/2014/main" id="{8AF54A38-1FF2-41DE-9690-0F803BF9E05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67" y="6343460"/>
            <a:ext cx="816866" cy="295657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1B29FB91-D68B-4962-B3D3-C04392BD12A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758" y="6396800"/>
            <a:ext cx="1005842" cy="18897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1" y="492369"/>
            <a:ext cx="11087100" cy="91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 to edit title master format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1" y="1535723"/>
            <a:ext cx="11087100" cy="46412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3807" y="6308727"/>
            <a:ext cx="614276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8+9/7/2026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7335" y="6308727"/>
            <a:ext cx="4529668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noProof="0"/>
              <a:t>Guido Juckeland - AI and (Research) Software - Icebreaker 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155" y="6308727"/>
            <a:ext cx="5334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EBEB721F-1515-4815-8BAC-2C06E19CB9A5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9E931392-A1E0-4D48-8861-E04FD216DF05}"/>
              </a:ext>
            </a:extLst>
          </p:cNvPr>
          <p:cNvGrpSpPr/>
          <p:nvPr userDrawn="1"/>
        </p:nvGrpSpPr>
        <p:grpSpPr>
          <a:xfrm>
            <a:off x="-626533" y="-469900"/>
            <a:ext cx="13400133" cy="7764100"/>
            <a:chOff x="-469900" y="-469900"/>
            <a:chExt cx="10050100" cy="7764100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AB8C7248-3EE2-433A-ADE9-88EDFE8891BC}"/>
                </a:ext>
              </a:extLst>
            </p:cNvPr>
            <p:cNvGrpSpPr/>
            <p:nvPr userDrawn="1"/>
          </p:nvGrpSpPr>
          <p:grpSpPr>
            <a:xfrm>
              <a:off x="511175" y="-469900"/>
              <a:ext cx="0" cy="7764100"/>
              <a:chOff x="523875" y="-469900"/>
              <a:chExt cx="0" cy="7764100"/>
            </a:xfrm>
          </p:grpSpPr>
          <p:cxnSp>
            <p:nvCxnSpPr>
              <p:cNvPr id="26" name="Gerader Verbinder 25">
                <a:extLst>
                  <a:ext uri="{FF2B5EF4-FFF2-40B4-BE49-F238E27FC236}">
                    <a16:creationId xmlns:a16="http://schemas.microsoft.com/office/drawing/2014/main" id="{F504C1D3-B806-4A63-9021-4438B44D294B}"/>
                  </a:ext>
                </a:extLst>
              </p:cNvPr>
              <p:cNvCxnSpPr/>
              <p:nvPr userDrawn="1"/>
            </p:nvCxnSpPr>
            <p:spPr>
              <a:xfrm>
                <a:off x="523875" y="-469900"/>
                <a:ext cx="0" cy="360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Gerader Verbinder 26">
                <a:extLst>
                  <a:ext uri="{FF2B5EF4-FFF2-40B4-BE49-F238E27FC236}">
                    <a16:creationId xmlns:a16="http://schemas.microsoft.com/office/drawing/2014/main" id="{7D68EEE1-138B-464F-94A9-9A7B8D366E6D}"/>
                  </a:ext>
                </a:extLst>
              </p:cNvPr>
              <p:cNvCxnSpPr/>
              <p:nvPr userDrawn="1"/>
            </p:nvCxnSpPr>
            <p:spPr>
              <a:xfrm>
                <a:off x="523875" y="6934200"/>
                <a:ext cx="0" cy="360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00E6947D-6BC0-4772-9A13-FCC219252CD2}"/>
                </a:ext>
              </a:extLst>
            </p:cNvPr>
            <p:cNvGrpSpPr/>
            <p:nvPr userDrawn="1"/>
          </p:nvGrpSpPr>
          <p:grpSpPr>
            <a:xfrm>
              <a:off x="8832850" y="-469900"/>
              <a:ext cx="0" cy="7764100"/>
              <a:chOff x="8515350" y="-469900"/>
              <a:chExt cx="0" cy="7764100"/>
            </a:xfrm>
          </p:grpSpPr>
          <p:cxnSp>
            <p:nvCxnSpPr>
              <p:cNvPr id="24" name="Gerader Verbinder 23">
                <a:extLst>
                  <a:ext uri="{FF2B5EF4-FFF2-40B4-BE49-F238E27FC236}">
                    <a16:creationId xmlns:a16="http://schemas.microsoft.com/office/drawing/2014/main" id="{83107247-8158-465C-91EE-38F232EF9002}"/>
                  </a:ext>
                </a:extLst>
              </p:cNvPr>
              <p:cNvCxnSpPr/>
              <p:nvPr userDrawn="1"/>
            </p:nvCxnSpPr>
            <p:spPr>
              <a:xfrm>
                <a:off x="8515350" y="-469900"/>
                <a:ext cx="0" cy="360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>
                <a:extLst>
                  <a:ext uri="{FF2B5EF4-FFF2-40B4-BE49-F238E27FC236}">
                    <a16:creationId xmlns:a16="http://schemas.microsoft.com/office/drawing/2014/main" id="{BF9E29DE-C229-4366-B67D-84601A075A78}"/>
                  </a:ext>
                </a:extLst>
              </p:cNvPr>
              <p:cNvCxnSpPr/>
              <p:nvPr userDrawn="1"/>
            </p:nvCxnSpPr>
            <p:spPr>
              <a:xfrm>
                <a:off x="8515350" y="6934200"/>
                <a:ext cx="0" cy="360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7A546391-9534-4D35-8625-78FFDFCCC7A9}"/>
                </a:ext>
              </a:extLst>
            </p:cNvPr>
            <p:cNvGrpSpPr/>
            <p:nvPr userDrawn="1"/>
          </p:nvGrpSpPr>
          <p:grpSpPr>
            <a:xfrm>
              <a:off x="-469900" y="6202364"/>
              <a:ext cx="10050100" cy="0"/>
              <a:chOff x="-469900" y="6354764"/>
              <a:chExt cx="10050100" cy="0"/>
            </a:xfrm>
          </p:grpSpPr>
          <p:cxnSp>
            <p:nvCxnSpPr>
              <p:cNvPr id="22" name="Gerader Verbinder 21">
                <a:extLst>
                  <a:ext uri="{FF2B5EF4-FFF2-40B4-BE49-F238E27FC236}">
                    <a16:creationId xmlns:a16="http://schemas.microsoft.com/office/drawing/2014/main" id="{1FD58811-5F05-4092-B10D-7C37F321F784}"/>
                  </a:ext>
                </a:extLst>
              </p:cNvPr>
              <p:cNvCxnSpPr/>
              <p:nvPr userDrawn="1"/>
            </p:nvCxnSpPr>
            <p:spPr>
              <a:xfrm>
                <a:off x="9220200" y="6354764"/>
                <a:ext cx="3600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>
                <a:extLst>
                  <a:ext uri="{FF2B5EF4-FFF2-40B4-BE49-F238E27FC236}">
                    <a16:creationId xmlns:a16="http://schemas.microsoft.com/office/drawing/2014/main" id="{E2981AC0-EE73-476A-9A1D-EABC661E12D3}"/>
                  </a:ext>
                </a:extLst>
              </p:cNvPr>
              <p:cNvCxnSpPr/>
              <p:nvPr userDrawn="1"/>
            </p:nvCxnSpPr>
            <p:spPr>
              <a:xfrm>
                <a:off x="-469900" y="6354764"/>
                <a:ext cx="3600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Hilfslinien">
              <a:extLst>
                <a:ext uri="{FF2B5EF4-FFF2-40B4-BE49-F238E27FC236}">
                  <a16:creationId xmlns:a16="http://schemas.microsoft.com/office/drawing/2014/main" id="{63D7143B-9222-48EF-961F-8FB7100D79FE}"/>
                </a:ext>
              </a:extLst>
            </p:cNvPr>
            <p:cNvSpPr txBox="1"/>
            <p:nvPr userDrawn="1"/>
          </p:nvSpPr>
          <p:spPr>
            <a:xfrm rot="10800000" flipH="1" flipV="1">
              <a:off x="634998" y="-468000"/>
              <a:ext cx="5246253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35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71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06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42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678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14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949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085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429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Show guides via menu: View // Guides // click guides checkbox</a:t>
              </a:r>
            </a:p>
          </p:txBody>
        </p:sp>
        <p:sp>
          <p:nvSpPr>
            <p:cNvPr id="18" name="Fußzeile">
              <a:extLst>
                <a:ext uri="{FF2B5EF4-FFF2-40B4-BE49-F238E27FC236}">
                  <a16:creationId xmlns:a16="http://schemas.microsoft.com/office/drawing/2014/main" id="{4AB8BBB8-563C-4B63-AD33-4CFEF37AC6B1}"/>
                </a:ext>
              </a:extLst>
            </p:cNvPr>
            <p:cNvSpPr txBox="1"/>
            <p:nvPr userDrawn="1"/>
          </p:nvSpPr>
          <p:spPr>
            <a:xfrm rot="10800000" flipH="1" flipV="1">
              <a:off x="634999" y="6934200"/>
              <a:ext cx="7477501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35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71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06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42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678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14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949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085" algn="l" defTabSz="914271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429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0" baseline="0" noProof="0" dirty="0">
                  <a:solidFill>
                    <a:schemeClr val="tx1"/>
                  </a:solidFill>
                  <a:latin typeface="+mn-lt"/>
                </a:rPr>
                <a:t>Set footer per slide or for all/some via menu: Insert // text // Header &amp; Footer</a:t>
              </a:r>
            </a:p>
          </p:txBody>
        </p:sp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167CA611-DFAA-4EA5-A690-281B0DBADDFD}"/>
                </a:ext>
              </a:extLst>
            </p:cNvPr>
            <p:cNvGrpSpPr/>
            <p:nvPr userDrawn="1"/>
          </p:nvGrpSpPr>
          <p:grpSpPr>
            <a:xfrm>
              <a:off x="-469900" y="1520866"/>
              <a:ext cx="10050100" cy="2157"/>
              <a:chOff x="-469900" y="1520866"/>
              <a:chExt cx="10050100" cy="2157"/>
            </a:xfrm>
          </p:grpSpPr>
          <p:cxnSp>
            <p:nvCxnSpPr>
              <p:cNvPr id="20" name="Gerader Verbinder 19">
                <a:extLst>
                  <a:ext uri="{FF2B5EF4-FFF2-40B4-BE49-F238E27FC236}">
                    <a16:creationId xmlns:a16="http://schemas.microsoft.com/office/drawing/2014/main" id="{12E7E94B-6545-460C-B370-BE200C4BE355}"/>
                  </a:ext>
                </a:extLst>
              </p:cNvPr>
              <p:cNvCxnSpPr/>
              <p:nvPr userDrawn="1"/>
            </p:nvCxnSpPr>
            <p:spPr>
              <a:xfrm>
                <a:off x="9220200" y="1523023"/>
                <a:ext cx="3600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>
                <a:extLst>
                  <a:ext uri="{FF2B5EF4-FFF2-40B4-BE49-F238E27FC236}">
                    <a16:creationId xmlns:a16="http://schemas.microsoft.com/office/drawing/2014/main" id="{97289D65-223E-4BF4-BB12-B5E565B7BA18}"/>
                  </a:ext>
                </a:extLst>
              </p:cNvPr>
              <p:cNvCxnSpPr/>
              <p:nvPr userDrawn="1"/>
            </p:nvCxnSpPr>
            <p:spPr>
              <a:xfrm>
                <a:off x="-469900" y="1520866"/>
                <a:ext cx="3600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Rechteck 29">
            <a:extLst>
              <a:ext uri="{FF2B5EF4-FFF2-40B4-BE49-F238E27FC236}">
                <a16:creationId xmlns:a16="http://schemas.microsoft.com/office/drawing/2014/main" id="{A1960674-AA03-4969-8CF8-731ED6176232}"/>
              </a:ext>
            </a:extLst>
          </p:cNvPr>
          <p:cNvSpPr/>
          <p:nvPr userDrawn="1"/>
        </p:nvSpPr>
        <p:spPr>
          <a:xfrm>
            <a:off x="0" y="0"/>
            <a:ext cx="288000" cy="288000"/>
          </a:xfrm>
          <a:prstGeom prst="rect">
            <a:avLst/>
          </a:prstGeom>
          <a:solidFill>
            <a:srgbClr val="F078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7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6" r:id="rId2"/>
    <p:sldLayoutId id="2147483697" r:id="rId3"/>
    <p:sldLayoutId id="2147483686" r:id="rId4"/>
    <p:sldLayoutId id="2147483698" r:id="rId5"/>
    <p:sldLayoutId id="2147483699" r:id="rId6"/>
    <p:sldLayoutId id="2147483700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33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017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04" userDrawn="1">
          <p15:clr>
            <a:srgbClr val="F26B43"/>
          </p15:clr>
        </p15:guide>
        <p15:guide id="2" pos="7424" userDrawn="1">
          <p15:clr>
            <a:srgbClr val="F26B43"/>
          </p15:clr>
        </p15:guide>
        <p15:guide id="3" pos="427" userDrawn="1">
          <p15:clr>
            <a:srgbClr val="F26B43"/>
          </p15:clr>
        </p15:guide>
        <p15:guide id="4" orient="horz" pos="95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2C066F6-3D2D-FA83-A297-42793BC77DF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1" b="25911"/>
          <a:stretch>
            <a:fillRect/>
          </a:stretch>
        </p:blipFill>
        <p:spPr>
          <a:prstGeom prst="rect">
            <a:avLst/>
          </a:prstGeom>
          <a:solidFill>
            <a:srgbClr val="E6007E"/>
          </a:solidFill>
          <a:ln>
            <a:noFill/>
          </a:ln>
        </p:spPr>
      </p:pic>
      <p:sp>
        <p:nvSpPr>
          <p:cNvPr id="11" name="Titel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AI and (Research) Software - Icebreaker</a:t>
            </a:r>
          </a:p>
        </p:txBody>
      </p:sp>
      <p:sp>
        <p:nvSpPr>
          <p:cNvPr id="12" name="Untertitel 11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2026 coordination meeting of EOSC-related projects funded under Horizon Europe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Department for Information Services and Computing · Computational Science · Prof. Dr. Guido Juckeland · </a:t>
            </a:r>
            <a:r>
              <a:rPr lang="en-US" dirty="0" err="1"/>
              <a:t>g.juckeland@hzdr.de</a:t>
            </a:r>
            <a:r>
              <a:rPr lang="en-US" dirty="0"/>
              <a:t> · </a:t>
            </a:r>
            <a:r>
              <a:rPr lang="en-US" dirty="0" err="1"/>
              <a:t>www.hzdr.de</a:t>
            </a:r>
            <a:r>
              <a:rPr lang="en-US" dirty="0"/>
              <a:t>/</a:t>
            </a:r>
            <a:r>
              <a:rPr lang="en-US" dirty="0" err="1"/>
              <a:t>fwcc</a:t>
            </a:r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4EDE8E3-9087-1F96-8D80-B587C34BC3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217" b="-54217"/>
          <a:stretch>
            <a:fillRect/>
          </a:stretch>
        </p:blipFill>
        <p:spPr>
          <a:xfrm>
            <a:off x="408000" y="165846"/>
            <a:ext cx="2468763" cy="1285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613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EOSC + AI + (Research) Software</a:t>
            </a:r>
            <a:endParaRPr lang="en-US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Guido Juckeland - AI and (Research) Software - Icebreaker 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Who needs what? Not everybody wants the same (from EOSC)</a:t>
            </a:r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3D0EBC2F-ED6B-ACBF-1AF8-6D77DFEE833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" b="2459"/>
          <a:stretch>
            <a:fillRect/>
          </a:stretch>
        </p:blipFill>
        <p:spPr>
          <a:prstGeom prst="rect">
            <a:avLst/>
          </a:prstGeom>
          <a:noFill/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08A92F1-2C8E-C633-1E59-7A4CBDD4D9F7}"/>
              </a:ext>
            </a:extLst>
          </p:cNvPr>
          <p:cNvSpPr/>
          <p:nvPr/>
        </p:nvSpPr>
        <p:spPr>
          <a:xfrm>
            <a:off x="1268083" y="1469204"/>
            <a:ext cx="3961463" cy="238360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Software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Coding agents, AI assisted code reviews, (free) service similar to co-pilot etc.</a:t>
            </a:r>
          </a:p>
        </p:txBody>
      </p:sp>
    </p:spTree>
    <p:extLst>
      <p:ext uri="{BB962C8B-B14F-4D97-AF65-F5344CB8AC3E}">
        <p14:creationId xmlns:p14="http://schemas.microsoft.com/office/powerpoint/2010/main" val="707185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B20EB-3624-6FDC-9A3A-3C426FF59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E486A-CA7E-E81F-7619-2560C177A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EOSC + AI + (Research) Software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956CC2B-BBE8-455F-AD1A-5A59A909E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89920BF-8848-96EA-AAC6-C266B237A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Guido Juckeland - AI and (Research) Software - Icebreaker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F87AF4E-B1BE-D0DB-2E46-0E25B3850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EAA100C9-5C3F-D9C5-5E49-60DE51F87FAD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Who needs what? Not everybody wants the same (from EOSC)</a:t>
            </a:r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48C8C451-2DBE-7351-85F6-05D1CA8FC07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" b="2459"/>
          <a:stretch>
            <a:fillRect/>
          </a:stretch>
        </p:blipFill>
        <p:spPr>
          <a:prstGeom prst="rect">
            <a:avLst/>
          </a:prstGeom>
          <a:noFill/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5FA328E8-0666-8EA6-254E-E7FFB27F0835}"/>
              </a:ext>
            </a:extLst>
          </p:cNvPr>
          <p:cNvSpPr/>
          <p:nvPr/>
        </p:nvSpPr>
        <p:spPr>
          <a:xfrm>
            <a:off x="1268083" y="1469204"/>
            <a:ext cx="3961463" cy="238360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Software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Coding agents, AI assisted code reviews, (free) service similar to co-pilot etc.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0A57DA9-FE63-5B25-99C5-A30094F375D8}"/>
              </a:ext>
            </a:extLst>
          </p:cNvPr>
          <p:cNvSpPr/>
          <p:nvPr/>
        </p:nvSpPr>
        <p:spPr>
          <a:xfrm>
            <a:off x="4697940" y="1505360"/>
            <a:ext cx="3961463" cy="238360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AI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Improved software quality of the codes behind the AI models</a:t>
            </a:r>
          </a:p>
        </p:txBody>
      </p:sp>
    </p:spTree>
    <p:extLst>
      <p:ext uri="{BB962C8B-B14F-4D97-AF65-F5344CB8AC3E}">
        <p14:creationId xmlns:p14="http://schemas.microsoft.com/office/powerpoint/2010/main" val="385960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3768F-C6A9-8CBF-A084-6822E411B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CFAA8E-13D9-C5CD-03B5-5D5F2A09D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EOSC + AI + (Research) Software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D3BBAF-D530-3861-1044-3E88B770F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18823BF-1B7B-471E-7C45-31E07974A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Guido Juckeland - AI and (Research) Software - Icebreaker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3A41187-5E88-CA9C-FE25-FD0328952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B0905914-EE1E-D9AC-23C1-64E7561C927C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Who needs what? Not everybody wants the same (from EOSC)</a:t>
            </a:r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3CB072AA-EF74-9DF8-8C35-B27DF01F8A4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" b="2459"/>
          <a:stretch>
            <a:fillRect/>
          </a:stretch>
        </p:blipFill>
        <p:spPr>
          <a:prstGeom prst="rect">
            <a:avLst/>
          </a:prstGeom>
          <a:noFill/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FEB1A56F-9628-34E4-71CA-E85D63D2CD1F}"/>
              </a:ext>
            </a:extLst>
          </p:cNvPr>
          <p:cNvSpPr/>
          <p:nvPr/>
        </p:nvSpPr>
        <p:spPr>
          <a:xfrm>
            <a:off x="1268083" y="1469204"/>
            <a:ext cx="3961463" cy="2383605"/>
          </a:xfrm>
          <a:prstGeom prst="ellipse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Software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Coding agents, AI assisted code reviews, (free) service similar to co-pilot etc.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51D3FA6-DBF8-981F-3138-09E67EE0723D}"/>
              </a:ext>
            </a:extLst>
          </p:cNvPr>
          <p:cNvSpPr/>
          <p:nvPr/>
        </p:nvSpPr>
        <p:spPr>
          <a:xfrm>
            <a:off x="4697940" y="1505360"/>
            <a:ext cx="3961463" cy="238360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AI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Improved software quality of the codes behind the AI models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121974C-DD0D-D9C0-6DE3-977C61EE1A32}"/>
              </a:ext>
            </a:extLst>
          </p:cNvPr>
          <p:cNvSpPr/>
          <p:nvPr/>
        </p:nvSpPr>
        <p:spPr>
          <a:xfrm>
            <a:off x="2887976" y="3209158"/>
            <a:ext cx="3961463" cy="238360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AI Coding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Access to training data and  compute infrastructure for training modes</a:t>
            </a:r>
          </a:p>
        </p:txBody>
      </p:sp>
    </p:spTree>
    <p:extLst>
      <p:ext uri="{BB962C8B-B14F-4D97-AF65-F5344CB8AC3E}">
        <p14:creationId xmlns:p14="http://schemas.microsoft.com/office/powerpoint/2010/main" val="3660354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64612-2571-721F-C7E8-E7F31C3BA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734568-5C8C-8784-8C2F-266B11448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EOSC + AI + (Research) Software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9BF281A-74AC-0D87-0C3E-40A657341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B77B96F-37A9-34A6-10B9-FFA2C393C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Guido Juckeland - AI and (Research) Software - Icebreaker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15D2863-CB70-C73A-FFB4-EF1793B08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730564F6-824B-6A50-3351-CB6E96014673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Who needs what? Not everybody wants the same (from EOSC)</a:t>
            </a:r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7ED9A79F-DDAB-90C7-FAB4-79A2D1B0958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" b="2459"/>
          <a:stretch>
            <a:fillRect/>
          </a:stretch>
        </p:blipFill>
        <p:spPr>
          <a:prstGeom prst="rect">
            <a:avLst/>
          </a:prstGeom>
          <a:noFill/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D1EB229-BE94-E138-B950-85964D73545C}"/>
              </a:ext>
            </a:extLst>
          </p:cNvPr>
          <p:cNvSpPr/>
          <p:nvPr/>
        </p:nvSpPr>
        <p:spPr>
          <a:xfrm>
            <a:off x="873303" y="1376737"/>
            <a:ext cx="9606337" cy="4294598"/>
          </a:xfrm>
          <a:prstGeom prst="roundRect">
            <a:avLst/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sz="2000" b="1" dirty="0">
                <a:solidFill>
                  <a:schemeClr val="bg1"/>
                </a:solidFill>
              </a:rPr>
              <a:t>Research Cloud/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Compute providers</a:t>
            </a:r>
          </a:p>
          <a:p>
            <a:pPr algn="r"/>
            <a:endParaRPr lang="en-US" sz="1500" dirty="0">
              <a:solidFill>
                <a:schemeClr val="bg1"/>
              </a:solidFill>
            </a:endParaRPr>
          </a:p>
          <a:p>
            <a:pPr algn="r"/>
            <a:r>
              <a:rPr lang="en-US" sz="1500" dirty="0">
                <a:solidFill>
                  <a:schemeClr val="bg1"/>
                </a:solidFill>
              </a:rPr>
              <a:t>Blueprints for self-hosted AI services, </a:t>
            </a:r>
            <a:br>
              <a:rPr lang="en-US" sz="1500" dirty="0">
                <a:solidFill>
                  <a:schemeClr val="bg1"/>
                </a:solidFill>
              </a:rPr>
            </a:br>
            <a:r>
              <a:rPr lang="en-US" sz="1500" dirty="0">
                <a:solidFill>
                  <a:schemeClr val="bg1"/>
                </a:solidFill>
              </a:rPr>
              <a:t>access to basic EOSC services (AAI,…)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794B593-C195-E1C1-100B-3B3A30C10799}"/>
              </a:ext>
            </a:extLst>
          </p:cNvPr>
          <p:cNvSpPr/>
          <p:nvPr/>
        </p:nvSpPr>
        <p:spPr>
          <a:xfrm>
            <a:off x="1268083" y="1469204"/>
            <a:ext cx="3961463" cy="2383605"/>
          </a:xfrm>
          <a:prstGeom prst="ellipse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Software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Coding agents, AI assisted code reviews, (free) service similar to co-pilot etc.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D5208FE-F300-9BB2-4775-75B636F25A17}"/>
              </a:ext>
            </a:extLst>
          </p:cNvPr>
          <p:cNvSpPr/>
          <p:nvPr/>
        </p:nvSpPr>
        <p:spPr>
          <a:xfrm>
            <a:off x="4697940" y="1505360"/>
            <a:ext cx="3961463" cy="238360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AI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Improved software quality of the codes behind the AI models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D1B895A-F499-764E-2035-C04F84F09AEE}"/>
              </a:ext>
            </a:extLst>
          </p:cNvPr>
          <p:cNvSpPr/>
          <p:nvPr/>
        </p:nvSpPr>
        <p:spPr>
          <a:xfrm>
            <a:off x="2887976" y="3209158"/>
            <a:ext cx="3961463" cy="238360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AI Coding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Access to training data and  compute infrastructure for training modes</a:t>
            </a:r>
          </a:p>
        </p:txBody>
      </p:sp>
    </p:spTree>
    <p:extLst>
      <p:ext uri="{BB962C8B-B14F-4D97-AF65-F5344CB8AC3E}">
        <p14:creationId xmlns:p14="http://schemas.microsoft.com/office/powerpoint/2010/main" val="1793742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F2FD5-F08B-E4E8-D09A-6F7E98EDB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5848E6-E0B0-75BB-CF87-C6A234B8A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EOSC + AI + (Research) Software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5F8437-4426-9147-20C3-9F1359732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1453BEF-D3FD-24F4-AAED-04A683D24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Guido Juckeland - AI and (Research) Software - Icebreaker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CE8A016-6485-0B06-9CD3-720428819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0646646E-8FF5-CD1A-9D0B-8BA5B8EED0D3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Who needs what? Not everybody wants the same (from EOSC)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7B8D902-CFAC-ED99-2DC1-2D0EB46620F2}"/>
              </a:ext>
            </a:extLst>
          </p:cNvPr>
          <p:cNvSpPr/>
          <p:nvPr/>
        </p:nvSpPr>
        <p:spPr>
          <a:xfrm>
            <a:off x="653807" y="1293383"/>
            <a:ext cx="11131794" cy="4943030"/>
          </a:xfrm>
          <a:prstGeom prst="roundRect">
            <a:avLst/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bIns="0" rtlCol="0" anchor="b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Coordinating Bodies/EOSC 		    </a:t>
            </a:r>
            <a:r>
              <a:rPr lang="en-US" sz="1500" dirty="0">
                <a:solidFill>
                  <a:schemeClr val="tx1"/>
                </a:solidFill>
              </a:rPr>
              <a:t>Guidelines, recommendations, service templates, EU regulations</a:t>
            </a:r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2CB548A4-AAA7-0140-28A4-DEBD0A3C6EA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" b="2459"/>
          <a:stretch>
            <a:fillRect/>
          </a:stretch>
        </p:blipFill>
        <p:spPr>
          <a:prstGeom prst="rect">
            <a:avLst/>
          </a:prstGeom>
          <a:noFill/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07E95F1-3013-EB2E-ACF2-92FD431A44F1}"/>
              </a:ext>
            </a:extLst>
          </p:cNvPr>
          <p:cNvSpPr/>
          <p:nvPr/>
        </p:nvSpPr>
        <p:spPr>
          <a:xfrm>
            <a:off x="873303" y="1376737"/>
            <a:ext cx="9606337" cy="4294598"/>
          </a:xfrm>
          <a:prstGeom prst="roundRect">
            <a:avLst/>
          </a:prstGeom>
          <a:ln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sz="2000" b="1" dirty="0">
                <a:solidFill>
                  <a:schemeClr val="bg1"/>
                </a:solidFill>
              </a:rPr>
              <a:t>Research Cloud/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Compute providers</a:t>
            </a:r>
          </a:p>
          <a:p>
            <a:pPr algn="r"/>
            <a:endParaRPr lang="en-US" sz="1500" dirty="0">
              <a:solidFill>
                <a:schemeClr val="bg1"/>
              </a:solidFill>
            </a:endParaRPr>
          </a:p>
          <a:p>
            <a:pPr algn="r"/>
            <a:r>
              <a:rPr lang="en-US" sz="1500" dirty="0">
                <a:solidFill>
                  <a:schemeClr val="bg1"/>
                </a:solidFill>
              </a:rPr>
              <a:t>Blueprints for self-hosted AI services, </a:t>
            </a:r>
            <a:br>
              <a:rPr lang="en-US" sz="1500" dirty="0">
                <a:solidFill>
                  <a:schemeClr val="bg1"/>
                </a:solidFill>
              </a:rPr>
            </a:br>
            <a:r>
              <a:rPr lang="en-US" sz="1500" dirty="0">
                <a:solidFill>
                  <a:schemeClr val="bg1"/>
                </a:solidFill>
              </a:rPr>
              <a:t>access to basic EOSC services (AAI,…)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458AF7C-D303-3493-395B-53FCF01B32A1}"/>
              </a:ext>
            </a:extLst>
          </p:cNvPr>
          <p:cNvSpPr/>
          <p:nvPr/>
        </p:nvSpPr>
        <p:spPr>
          <a:xfrm>
            <a:off x="1268083" y="1469204"/>
            <a:ext cx="3961463" cy="2383605"/>
          </a:xfrm>
          <a:prstGeom prst="ellipse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Software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Coding agents, AI assisted code reviews, (free) service similar to co-pilot etc.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9F64658-80B3-4BD8-DFC5-431D61C9FA81}"/>
              </a:ext>
            </a:extLst>
          </p:cNvPr>
          <p:cNvSpPr/>
          <p:nvPr/>
        </p:nvSpPr>
        <p:spPr>
          <a:xfrm>
            <a:off x="4697940" y="1505360"/>
            <a:ext cx="3961463" cy="238360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AI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Improved software quality of the codes behind the AI models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5A83A17-A076-F1F6-41CA-12E3E6C55164}"/>
              </a:ext>
            </a:extLst>
          </p:cNvPr>
          <p:cNvSpPr/>
          <p:nvPr/>
        </p:nvSpPr>
        <p:spPr>
          <a:xfrm>
            <a:off x="2887976" y="3209158"/>
            <a:ext cx="3961463" cy="238360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AI Coding Developers</a:t>
            </a:r>
          </a:p>
          <a:p>
            <a:pPr algn="ctr"/>
            <a:endParaRPr lang="en-US" sz="1500" dirty="0">
              <a:solidFill>
                <a:schemeClr val="bg1"/>
              </a:solidFill>
            </a:endParaRPr>
          </a:p>
          <a:p>
            <a:pPr algn="ctr"/>
            <a:r>
              <a:rPr lang="en-US" sz="1500" dirty="0">
                <a:solidFill>
                  <a:schemeClr val="bg1"/>
                </a:solidFill>
              </a:rPr>
              <a:t>Access to training data and  compute infrastructure for training modes</a:t>
            </a:r>
          </a:p>
        </p:txBody>
      </p:sp>
    </p:spTree>
    <p:extLst>
      <p:ext uri="{BB962C8B-B14F-4D97-AF65-F5344CB8AC3E}">
        <p14:creationId xmlns:p14="http://schemas.microsoft.com/office/powerpoint/2010/main" val="1349178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8CE1D-6E62-9E3F-8617-BDCE6C3EA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06557F-BF97-AAD8-B85D-F6634F6E3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Opportunities for EOSC (projects) beyond hardware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693915C-0B97-A72A-A441-503B65CC2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1044C0E-3F3A-7660-0B2F-5915E4A31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Guido Juckeland - AI and (Research) Software - Icebreaker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7E33A99-0379-E441-E4C6-0FF1C741F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6C660FA3-E04F-F60C-C102-554DE6A7E6C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How to improve the (research) software and AI landscape</a:t>
            </a:r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01920DD1-09A2-1671-229B-725B861D3EA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" b="2459"/>
          <a:stretch>
            <a:fillRect/>
          </a:stretch>
        </p:blipFill>
        <p:spPr>
          <a:prstGeom prst="rect">
            <a:avLst/>
          </a:prstGeom>
          <a:noFill/>
        </p:spPr>
      </p:pic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153441CA-9CAB-0E41-AE3A-64B1364487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2888096"/>
              </p:ext>
            </p:extLst>
          </p:nvPr>
        </p:nvGraphicFramePr>
        <p:xfrm>
          <a:off x="698500" y="1535113"/>
          <a:ext cx="11087100" cy="4641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5BAAD839-AC2A-21C7-222B-178C79805C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711" y="168760"/>
            <a:ext cx="892175" cy="8921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D318631-4923-25E6-6553-E6B1CAFB3237}"/>
              </a:ext>
            </a:extLst>
          </p:cNvPr>
          <p:cNvSpPr txBox="1"/>
          <p:nvPr/>
        </p:nvSpPr>
        <p:spPr>
          <a:xfrm>
            <a:off x="9901238" y="1040971"/>
            <a:ext cx="236696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See also: https://</a:t>
            </a:r>
            <a:r>
              <a:rPr lang="en-US" sz="800" dirty="0" err="1"/>
              <a:t>zenodo.org</a:t>
            </a:r>
            <a:r>
              <a:rPr lang="en-US" sz="800" dirty="0"/>
              <a:t>/communities/</a:t>
            </a:r>
            <a:r>
              <a:rPr lang="en-US" sz="800" dirty="0" err="1"/>
              <a:t>resa</a:t>
            </a:r>
            <a:r>
              <a:rPr lang="en-US" sz="8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684625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C76F6-F64A-8483-F51D-0FB67B983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8AD76-731D-5F22-BD03-5EFDE4FE6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Opportunities for EOSC (projects) beyond hardware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DE61C04-1AA5-38EA-FE5B-64152CB40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BCA33EA-E950-062C-0EC2-E351CE80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Guido Juckeland - AI and (Research) Software - Icebreaker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0DFB01-77C4-1CA6-974F-E4D75B5B9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613BE01D-3837-2D9A-7F3C-2308F93343A2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Other things to consider</a:t>
            </a:r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92310173-0FE6-B6E4-B21D-A4DD5810127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" b="2459"/>
          <a:stretch>
            <a:fillRect/>
          </a:stretch>
        </p:blipFill>
        <p:spPr>
          <a:prstGeom prst="rect">
            <a:avLst/>
          </a:prstGeom>
          <a:noFill/>
        </p:spPr>
      </p:pic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F832345C-3F41-CA56-0115-5D3CDACB28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9707862"/>
              </p:ext>
            </p:extLst>
          </p:nvPr>
        </p:nvGraphicFramePr>
        <p:xfrm>
          <a:off x="698500" y="1535113"/>
          <a:ext cx="11087100" cy="4641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35513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CE7DC7-7D25-7703-F9E3-2B45CFA46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8EFF13-0A13-71ED-343E-5DC46E355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2"/>
                </a:solidFill>
              </a:rPr>
              <a:t>Opportunities for EOSC (projects) beyond hardware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B914EF3-0FD9-99BE-3E5B-2CA669C44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8+9/7/2026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2F0DA31-ACB2-50EC-1AD4-1B20054AB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Guido Juckeland - AI and (Research) Software - Icebreaker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4D85D0-ED7B-ED0E-2E50-834F584D5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B721F-1515-4815-8BAC-2C06E19CB9A5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00C97167-7242-D6F5-6580-4EF3585A34B4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Other things to consider</a:t>
            </a:r>
          </a:p>
        </p:txBody>
      </p:sp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C281CC8E-3EDF-E7DA-5E7B-3E609009E91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" b="2459"/>
          <a:stretch>
            <a:fillRect/>
          </a:stretch>
        </p:blipFill>
        <p:spPr>
          <a:prstGeom prst="rect">
            <a:avLst/>
          </a:prstGeom>
          <a:noFill/>
        </p:spPr>
      </p:pic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84EA848C-F6BF-7476-C541-5B2EF2AAB88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98500" y="1535113"/>
          <a:ext cx="11087100" cy="4641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Cloud 2">
            <a:extLst>
              <a:ext uri="{FF2B5EF4-FFF2-40B4-BE49-F238E27FC236}">
                <a16:creationId xmlns:a16="http://schemas.microsoft.com/office/drawing/2014/main" id="{91A7CDDE-CC86-5549-4A8C-3815B5400A03}"/>
              </a:ext>
            </a:extLst>
          </p:cNvPr>
          <p:cNvSpPr/>
          <p:nvPr/>
        </p:nvSpPr>
        <p:spPr>
          <a:xfrm>
            <a:off x="1527174" y="1173092"/>
            <a:ext cx="9137651" cy="4912859"/>
          </a:xfrm>
          <a:prstGeom prst="cloud">
            <a:avLst/>
          </a:prstGeom>
          <a:ln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We have enough (GPU) hardware – </a:t>
            </a:r>
            <a:br>
              <a:rPr lang="en-US" sz="2800" dirty="0">
                <a:solidFill>
                  <a:schemeClr val="bg1"/>
                </a:solidFill>
              </a:rPr>
            </a:b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we miss skilled people with enough resources doing the “right” things!</a:t>
            </a:r>
          </a:p>
        </p:txBody>
      </p:sp>
    </p:spTree>
    <p:extLst>
      <p:ext uri="{BB962C8B-B14F-4D97-AF65-F5344CB8AC3E}">
        <p14:creationId xmlns:p14="http://schemas.microsoft.com/office/powerpoint/2010/main" val="2087499920"/>
      </p:ext>
    </p:extLst>
  </p:cSld>
  <p:clrMapOvr>
    <a:masterClrMapping/>
  </p:clrMapOvr>
</p:sld>
</file>

<file path=ppt/theme/theme1.xml><?xml version="1.0" encoding="utf-8"?>
<a:theme xmlns:a="http://schemas.openxmlformats.org/drawingml/2006/main" name="HZDR_Office_Design">
  <a:themeElements>
    <a:clrScheme name="HZDR_Farben">
      <a:dk1>
        <a:sysClr val="windowText" lastClr="000000"/>
      </a:dk1>
      <a:lt1>
        <a:sysClr val="window" lastClr="FFFFFF"/>
      </a:lt1>
      <a:dk2>
        <a:srgbClr val="005AA0"/>
      </a:dk2>
      <a:lt2>
        <a:srgbClr val="C6C6C6"/>
      </a:lt2>
      <a:accent1>
        <a:srgbClr val="005AA0"/>
      </a:accent1>
      <a:accent2>
        <a:srgbClr val="7EABCB"/>
      </a:accent2>
      <a:accent3>
        <a:srgbClr val="F0781E"/>
      </a:accent3>
      <a:accent4>
        <a:srgbClr val="F5B891"/>
      </a:accent4>
      <a:accent5>
        <a:srgbClr val="7F7F7F"/>
      </a:accent5>
      <a:accent6>
        <a:srgbClr val="C6C6C6"/>
      </a:accent6>
      <a:hlink>
        <a:srgbClr val="E6007E"/>
      </a:hlink>
      <a:folHlink>
        <a:srgbClr val="F0781E"/>
      </a:folHlink>
    </a:clrScheme>
    <a:fontScheme name="HZDR_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sz="15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5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F96DD031-7B1A-EC47-8306-8E807E2D5A21}" vid="{BF641A8E-B3D8-204F-84FE-E959535D375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EOSC-167323429-153725</_dlc_DocId>
    <_dlc_DocIdUrl xmlns="f0f4a6ae-13a5-4397-80f3-aea8e9f411f0">
      <Url>https://europeanopensciencecloud.sharepoint.com/sites/Data/_layouts/15/DocIdRedir.aspx?ID=EOSC-167323429-153725</Url>
      <Description>EOSC-167323429-153725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5407A78-A7FD-4F02-8679-FFD6305E8E98}"/>
</file>

<file path=customXml/itemProps2.xml><?xml version="1.0" encoding="utf-8"?>
<ds:datastoreItem xmlns:ds="http://schemas.openxmlformats.org/officeDocument/2006/customXml" ds:itemID="{32C97D7A-BB38-4B5D-9C75-7787BF9F6C4A}">
  <ds:schemaRefs>
    <ds:schemaRef ds:uri="http://schemas.microsoft.com/office/2006/metadata/properties"/>
    <ds:schemaRef ds:uri="http://schemas.microsoft.com/office/infopath/2007/PartnerControls"/>
    <ds:schemaRef ds:uri="d56ed46a-4164-40b6-a09a-3a2f9edb41ee"/>
    <ds:schemaRef ds:uri="1124f467-e8a7-4788-95b6-921cce7bcfae"/>
  </ds:schemaRefs>
</ds:datastoreItem>
</file>

<file path=customXml/itemProps3.xml><?xml version="1.0" encoding="utf-8"?>
<ds:datastoreItem xmlns:ds="http://schemas.openxmlformats.org/officeDocument/2006/customXml" ds:itemID="{3B7AA2C2-697C-4948-8AB7-1291F5B4955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0D41BC7-1DD6-45A0-BF6D-2EB97F3CFEBD}"/>
</file>

<file path=docProps/app.xml><?xml version="1.0" encoding="utf-8"?>
<Properties xmlns="http://schemas.openxmlformats.org/officeDocument/2006/extended-properties" xmlns:vt="http://schemas.openxmlformats.org/officeDocument/2006/docPropsVTypes">
  <Template>HZDR_Office_Design</Template>
  <TotalTime>152</TotalTime>
  <Words>827</Words>
  <Application>Microsoft Office PowerPoint</Application>
  <PresentationFormat>Widescreen</PresentationFormat>
  <Paragraphs>121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HZDR_Office_Design</vt:lpstr>
      <vt:lpstr>AI and (Research) Software - Icebreaker</vt:lpstr>
      <vt:lpstr>EOSC + AI + (Research) Software</vt:lpstr>
      <vt:lpstr>EOSC + AI + (Research) Software</vt:lpstr>
      <vt:lpstr>EOSC + AI + (Research) Software</vt:lpstr>
      <vt:lpstr>EOSC + AI + (Research) Software</vt:lpstr>
      <vt:lpstr>EOSC + AI + (Research) Software</vt:lpstr>
      <vt:lpstr>Opportunities for EOSC (projects) beyond hardware</vt:lpstr>
      <vt:lpstr>Opportunities for EOSC (projects) beyond hardware</vt:lpstr>
      <vt:lpstr>Opportunities for EOSC (projects) beyond hardware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Guido Juckeland</dc:creator>
  <cp:lastModifiedBy>LOPEZ ALBACETE Javier (RTD)</cp:lastModifiedBy>
  <cp:revision>3</cp:revision>
  <dcterms:created xsi:type="dcterms:W3CDTF">2026-07-07T06:17:11Z</dcterms:created>
  <dcterms:modified xsi:type="dcterms:W3CDTF">2026-07-07T14:23:57Z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2026-07-07T14:23:57Z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28de1f36-239f-4dca-9934-57b4b8a168e1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SIP_Label_6bd9ddd1-4d20-43f6-abfa-fc3c07406f94_Tag">
    <vt:lpwstr>10, 3, 0, 1</vt:lpwstr>
  </property>
  <property fmtid="{D5CDD505-2E9C-101B-9397-08002B2CF9AE}" pid="11" name="MediaServiceImageTags">
    <vt:lpwstr/>
  </property>
  <property fmtid="{D5CDD505-2E9C-101B-9397-08002B2CF9AE}" pid="12" name="_dlc_DocIdItemGuid">
    <vt:lpwstr>978c77f8-3684-45ec-99db-66d5dd40bedb</vt:lpwstr>
  </property>
</Properties>
</file>