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embeddedFontLst>
    <p:embeddedFont>
      <p:font typeface="DM Sans" pitchFamily="2" charset="77"/>
      <p:regular r:id="rId10"/>
      <p:bold r:id="rId11"/>
      <p:italic r:id="rId12"/>
      <p:boldItalic r:id="rId13"/>
    </p:embeddedFont>
    <p:embeddedFont>
      <p:font typeface="Roboto" panose="02000000000000000000" pitchFamily="2" charset="0"/>
      <p:regular r:id="rId14"/>
      <p:bold r:id="rId15"/>
      <p:italic r:id="rId16"/>
      <p:boldItalic r:id="rId17"/>
    </p:embeddedFont>
    <p:embeddedFont>
      <p:font typeface="Roboto Light" panose="02000000000000000000" pitchFamily="2" charset="0"/>
      <p:regular r:id="rId18"/>
      <p: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im2gZTOQz/SrxmhMIym9KTsPxr6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0"/>
  </p:normalViewPr>
  <p:slideViewPr>
    <p:cSldViewPr snapToGrid="0">
      <p:cViewPr varScale="1">
        <p:scale>
          <a:sx n="117" d="100"/>
          <a:sy n="117" d="100"/>
        </p:scale>
        <p:origin x="5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customschemas.google.com/relationships/presentationmetadata" Target="metadata"/><Relationship Id="rId32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409996b6fff_0_1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g409996b6fff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nl-NL" sz="1600">
                <a:latin typeface="Roboto"/>
                <a:ea typeface="Roboto"/>
                <a:cs typeface="Roboto"/>
                <a:sym typeface="Roboto"/>
              </a:rPr>
              <a:t>Dependencies on other projects or related initiatives (if any) and collaborations established with other projects/initiatives relevant for the development of EOSC, including the EOSC Federation.  </a:t>
            </a:r>
            <a:endParaRPr sz="1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409a13e4753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g409a13e4753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409a21ec381_0_5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nl-NL" sz="1600">
                <a:latin typeface="Roboto"/>
                <a:ea typeface="Roboto"/>
                <a:cs typeface="Roboto"/>
                <a:sym typeface="Roboto"/>
              </a:rPr>
              <a:t>Dependencies on other projects or related initiatives (if any) and collaborations established with other projects/initiatives relevant for the development of EOSC, including the EOSC Federation.  </a:t>
            </a:r>
            <a:endParaRPr sz="1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g409a21ec381_0_5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409a21ec381_0_5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g409a21ec381_0_5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 3">
  <p:cSld name="Text Page 3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6"/>
          <p:cNvSpPr txBox="1">
            <a:spLocks noGrp="1"/>
          </p:cNvSpPr>
          <p:nvPr>
            <p:ph type="body" idx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0" i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6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  <a:defRPr sz="3500" b="0" i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body" idx="2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  <a:defRPr sz="1900" b="0" i="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Pag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7"/>
          <p:cNvSpPr txBox="1">
            <a:spLocks noGrp="1"/>
          </p:cNvSpPr>
          <p:nvPr>
            <p:ph type="ctrTitle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Roboto"/>
              <a:buNone/>
              <a:defRPr sz="6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subTitle" idx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ftr" idx="11"/>
          </p:nvPr>
        </p:nvSpPr>
        <p:spPr>
          <a:xfrm>
            <a:off x="423013" y="6173787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mage Page 2">
  <p:cSld name="Text + Image Page 2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8"/>
          <p:cNvSpPr txBox="1">
            <a:spLocks noGrp="1"/>
          </p:cNvSpPr>
          <p:nvPr>
            <p:ph type="body" idx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0" i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>
            <a:spLocks noGrp="1"/>
          </p:cNvSpPr>
          <p:nvPr>
            <p:ph type="pic" idx="2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  <a:defRPr sz="3500" b="0" i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body" idx="3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  <a:defRPr sz="1900" b="0" i="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Page 2">
  <p:cSld name="Image Page 2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9"/>
          <p:cNvSpPr>
            <a:spLocks noGrp="1"/>
          </p:cNvSpPr>
          <p:nvPr>
            <p:ph type="pic" idx="2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  <a:defRPr sz="3500" b="0" i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  <a:defRPr sz="1900" b="0" i="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Page Image">
  <p:cSld name="Full Page Imag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sp>
      <p:pic>
        <p:nvPicPr>
          <p:cNvPr id="43" name="Google Shape;4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8140" y="360654"/>
            <a:ext cx="1196340" cy="34089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"/>
              <a:buFont typeface="Roboto Light"/>
              <a:buNone/>
              <a:defRPr sz="1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1">
  <p:cSld name="Divider Page 1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1"/>
          <p:cNvSpPr>
            <a:spLocks noGrp="1"/>
          </p:cNvSpPr>
          <p:nvPr>
            <p:ph type="pic" idx="2"/>
          </p:nvPr>
        </p:nvSpPr>
        <p:spPr>
          <a:xfrm>
            <a:off x="6096000" y="0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11"/>
          <p:cNvSpPr txBox="1">
            <a:spLocks noGrp="1"/>
          </p:cNvSpPr>
          <p:nvPr>
            <p:ph type="title"/>
          </p:nvPr>
        </p:nvSpPr>
        <p:spPr>
          <a:xfrm>
            <a:off x="668192" y="94067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"/>
              <a:buNone/>
              <a:defRPr sz="3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body" idx="3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sldNum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2">
  <p:cSld name="Divider Page 2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6000" y="-1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2"/>
          <p:cNvSpPr>
            <a:spLocks noGrp="1"/>
          </p:cNvSpPr>
          <p:nvPr>
            <p:ph type="pic" idx="2"/>
          </p:nvPr>
        </p:nvSpPr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2"/>
          <p:cNvSpPr txBox="1">
            <a:spLocks noGrp="1"/>
          </p:cNvSpPr>
          <p:nvPr>
            <p:ph type="title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"/>
              <a:buNone/>
              <a:defRPr sz="3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body" idx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3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4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"/>
              <a:buFont typeface="Roboto Light"/>
              <a:buNone/>
              <a:defRPr sz="1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ftr" idx="11"/>
          </p:nvPr>
        </p:nvSpPr>
        <p:spPr>
          <a:xfrm>
            <a:off x="6225209" y="636321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>
  <p:cSld name="Sectiekop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. Content - Text bullet">
  <p:cSld name="Content - Text Only (v2)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g409a21ec381_0_555" descr="Image"/>
          <p:cNvPicPr preferRelativeResize="0"/>
          <p:nvPr/>
        </p:nvPicPr>
        <p:blipFill rotWithShape="1">
          <a:blip r:embed="rId2">
            <a:alphaModFix amt="25000"/>
          </a:blip>
          <a:srcRect t="10" b="10"/>
          <a:stretch/>
        </p:blipFill>
        <p:spPr>
          <a:xfrm>
            <a:off x="9928475" y="407965"/>
            <a:ext cx="2451104" cy="61579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" name="Google Shape;68;g409a21ec381_0_555"/>
          <p:cNvGrpSpPr/>
          <p:nvPr/>
        </p:nvGrpSpPr>
        <p:grpSpPr>
          <a:xfrm>
            <a:off x="156699" y="-320669"/>
            <a:ext cx="963000" cy="1208100"/>
            <a:chOff x="0" y="0"/>
            <a:chExt cx="1926000" cy="2416200"/>
          </a:xfrm>
        </p:grpSpPr>
        <p:sp>
          <p:nvSpPr>
            <p:cNvPr id="69" name="Google Shape;69;g409a21ec381_0_555"/>
            <p:cNvSpPr/>
            <p:nvPr/>
          </p:nvSpPr>
          <p:spPr>
            <a:xfrm>
              <a:off x="0" y="0"/>
              <a:ext cx="1926000" cy="2416200"/>
            </a:xfrm>
            <a:prstGeom prst="roundRect">
              <a:avLst>
                <a:gd name="adj" fmla="val 1881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endParaRPr sz="1200" b="1" i="0" u="none" strike="noStrike" cap="none">
                <a:solidFill>
                  <a:srgbClr val="5E5E5E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pic>
          <p:nvPicPr>
            <p:cNvPr id="70" name="Google Shape;70;g409a21ec381_0_555" descr="Imag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4692" y="1128751"/>
              <a:ext cx="1276671" cy="9424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1" name="Google Shape;71;g409a21ec381_0_555"/>
          <p:cNvSpPr txBox="1">
            <a:spLocks noGrp="1"/>
          </p:cNvSpPr>
          <p:nvPr>
            <p:ph type="body" idx="1"/>
          </p:nvPr>
        </p:nvSpPr>
        <p:spPr>
          <a:xfrm>
            <a:off x="1281907" y="877888"/>
            <a:ext cx="1051560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2850" tIns="22850" rIns="22850" bIns="2285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DM Sans"/>
              <a:buNone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DM Sans"/>
              <a:buNone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DM Sans"/>
              <a:buNone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DM Sans"/>
              <a:buNone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DM Sans"/>
              <a:buNone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1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1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1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1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2" name="Google Shape;72;g409a21ec381_0_555"/>
          <p:cNvSpPr txBox="1">
            <a:spLocks noGrp="1"/>
          </p:cNvSpPr>
          <p:nvPr>
            <p:ph type="sldNum" idx="12"/>
          </p:nvPr>
        </p:nvSpPr>
        <p:spPr>
          <a:xfrm>
            <a:off x="11606463" y="6515830"/>
            <a:ext cx="3417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999999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73" name="Google Shape;73;g409a21ec381_0_555"/>
          <p:cNvSpPr txBox="1">
            <a:spLocks noGrp="1"/>
          </p:cNvSpPr>
          <p:nvPr>
            <p:ph type="body" idx="2"/>
          </p:nvPr>
        </p:nvSpPr>
        <p:spPr>
          <a:xfrm>
            <a:off x="508000" y="1451809"/>
            <a:ext cx="11289600" cy="41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marR="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Char char="•"/>
              <a:defRPr sz="2200" b="1" i="0" u="none" strike="noStrike" cap="none">
                <a:solidFill>
                  <a:srgbClr val="0061B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Arial"/>
              <a:buChar char="•"/>
              <a:defRPr sz="1600" b="1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07E13"/>
              </a:buClr>
              <a:buSzPts val="1100"/>
              <a:buFont typeface="Courier New"/>
              <a:buChar char="o"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DM Sans"/>
              <a:buChar char="•"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8282"/>
              </a:buClr>
              <a:buSzPts val="1600"/>
              <a:buFont typeface="DM Sans"/>
              <a:buChar char="•"/>
              <a:defRPr sz="1600" b="0" i="0" u="none" strike="noStrike" cap="none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683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DM Sans"/>
              <a:buChar char="•"/>
              <a:defRPr sz="18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4" name="Google Shape;74;g409a21ec381_0_555"/>
          <p:cNvSpPr txBox="1">
            <a:spLocks noGrp="1"/>
          </p:cNvSpPr>
          <p:nvPr>
            <p:ph type="title"/>
          </p:nvPr>
        </p:nvSpPr>
        <p:spPr>
          <a:xfrm>
            <a:off x="1282073" y="395408"/>
            <a:ext cx="1098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AA"/>
              </a:buClr>
              <a:buSzPts val="9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 Light"/>
              <a:buNone/>
              <a:defRPr sz="4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"/>
          <p:cNvSpPr txBox="1">
            <a:spLocks noGrp="1"/>
          </p:cNvSpPr>
          <p:nvPr>
            <p:ph type="ftr" idx="11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"/>
          <p:cNvSpPr txBox="1">
            <a:spLocks noGrp="1"/>
          </p:cNvSpPr>
          <p:nvPr>
            <p:ph type="title"/>
          </p:nvPr>
        </p:nvSpPr>
        <p:spPr>
          <a:xfrm>
            <a:off x="997850" y="1816740"/>
            <a:ext cx="9830100" cy="325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00000"/>
              <a:buFont typeface="Roboto"/>
              <a:buNone/>
            </a:pPr>
            <a:r>
              <a:rPr lang="nl-NL"/>
              <a:t>EOSC Mesh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00000"/>
              <a:buFont typeface="Roboto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00000"/>
              <a:buFont typeface="Roboto"/>
              <a:buNone/>
            </a:pPr>
            <a:r>
              <a:rPr lang="nl-NL"/>
              <a:t>Connecting Nodes to Advance the EOSC Federation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00000"/>
              <a:buFont typeface="Roboto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70270"/>
              <a:buFont typeface="Roboto"/>
              <a:buNone/>
            </a:pPr>
            <a:r>
              <a:rPr lang="nl-NL" sz="2056"/>
              <a:t>Andrea Manzi</a:t>
            </a:r>
            <a:endParaRPr sz="2056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70270"/>
              <a:buFont typeface="Roboto"/>
              <a:buNone/>
            </a:pPr>
            <a:r>
              <a:rPr lang="nl-NL" sz="2056"/>
              <a:t>Diego Scardaci</a:t>
            </a:r>
            <a:endParaRPr sz="2056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70270"/>
              <a:buFont typeface="Roboto"/>
              <a:buNone/>
            </a:pPr>
            <a:endParaRPr sz="2056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70270"/>
              <a:buFont typeface="Roboto"/>
              <a:buNone/>
            </a:pPr>
            <a:r>
              <a:rPr lang="nl-NL" sz="2056"/>
              <a:t>EGI Foundation</a:t>
            </a:r>
            <a:endParaRPr sz="2056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ct val="100000"/>
              <a:buFont typeface="Roboto"/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409996b6fff_0_137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nl-NL"/>
              <a:t>EOSC Mesh</a:t>
            </a:r>
            <a:endParaRPr/>
          </a:p>
        </p:txBody>
      </p:sp>
      <p:sp>
        <p:nvSpPr>
          <p:cNvPr id="85" name="Google Shape;85;g409996b6fff_0_137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1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2</a:t>
            </a:fld>
            <a:endParaRPr/>
          </a:p>
        </p:txBody>
      </p:sp>
      <p:sp>
        <p:nvSpPr>
          <p:cNvPr id="86" name="Google Shape;86;g409996b6fff_0_137"/>
          <p:cNvSpPr txBox="1">
            <a:spLocks noGrp="1"/>
          </p:cNvSpPr>
          <p:nvPr>
            <p:ph type="body" idx="2"/>
          </p:nvPr>
        </p:nvSpPr>
        <p:spPr>
          <a:xfrm>
            <a:off x="1721741" y="895137"/>
            <a:ext cx="98301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</a:pPr>
            <a:r>
              <a:rPr lang="nl-NL"/>
              <a:t>In a Nutshell</a:t>
            </a:r>
            <a:endParaRPr/>
          </a:p>
        </p:txBody>
      </p:sp>
      <p:sp>
        <p:nvSpPr>
          <p:cNvPr id="87" name="Google Shape;87;g409996b6fff_0_137"/>
          <p:cNvSpPr txBox="1"/>
          <p:nvPr/>
        </p:nvSpPr>
        <p:spPr>
          <a:xfrm>
            <a:off x="7400425" y="1635300"/>
            <a:ext cx="3839100" cy="26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8575" tIns="58575" rIns="58575" bIns="5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5"/>
              <a:buFont typeface="Arial"/>
              <a:buNone/>
            </a:pPr>
            <a:r>
              <a:rPr lang="nl-NL" sz="2666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Consortium</a:t>
            </a:r>
            <a:r>
              <a:rPr lang="nl-NL" sz="1525" b="1" i="0" u="none" strike="noStrike" cap="none">
                <a:solidFill>
                  <a:srgbClr val="3363AC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nl-NL" sz="1697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30 Partners + 16 Affiliated entities</a:t>
            </a:r>
            <a:endParaRPr sz="1697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30623" marR="0" lvl="0" indent="-206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F30"/>
              </a:buClr>
              <a:buSzPts val="1441"/>
              <a:buFont typeface="Roboto Light"/>
              <a:buChar char="●"/>
            </a:pPr>
            <a:r>
              <a:rPr lang="nl-NL" sz="1697" b="0" i="0" u="none" strike="noStrike" cap="none">
                <a:solidFill>
                  <a:srgbClr val="001F30"/>
                </a:solidFill>
                <a:latin typeface="Roboto Light"/>
                <a:ea typeface="Roboto Light"/>
                <a:cs typeface="Roboto Light"/>
                <a:sym typeface="Roboto Light"/>
              </a:rPr>
              <a:t>e-Infrastructures: EGI, EUDAT, OpenAIRE</a:t>
            </a:r>
            <a:endParaRPr sz="1697" b="0" i="0" u="none" strike="noStrike" cap="none">
              <a:solidFill>
                <a:srgbClr val="001F3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30623" marR="0" lvl="0" indent="-206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F30"/>
              </a:buClr>
              <a:buSzPts val="1441"/>
              <a:buFont typeface="Roboto Light"/>
              <a:buChar char="●"/>
            </a:pPr>
            <a:r>
              <a:rPr lang="nl-NL" sz="1697" b="0" i="0" u="none" strike="noStrike" cap="none">
                <a:solidFill>
                  <a:srgbClr val="001F30"/>
                </a:solidFill>
                <a:latin typeface="Roboto Light"/>
                <a:ea typeface="Roboto Light"/>
                <a:cs typeface="Roboto Light"/>
                <a:sym typeface="Roboto Light"/>
              </a:rPr>
              <a:t>Research infrastructures and communities, BBMRI, ENVRI, DARIAH, CLARIN, CERN, DataTerra, GlobalCoast, METROFOOD</a:t>
            </a:r>
            <a:endParaRPr sz="1697" b="0" i="0" u="none" strike="noStrike" cap="none">
              <a:solidFill>
                <a:srgbClr val="001F3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30623" marR="0" lvl="0" indent="-206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F30"/>
              </a:buClr>
              <a:buSzPts val="1441"/>
              <a:buFont typeface="Roboto Light"/>
              <a:buChar char="●"/>
            </a:pPr>
            <a:r>
              <a:rPr lang="nl-NL" sz="1697" b="0" i="0" u="none" strike="noStrike" cap="none">
                <a:solidFill>
                  <a:srgbClr val="001F30"/>
                </a:solidFill>
                <a:latin typeface="Roboto Light"/>
                <a:ea typeface="Roboto Light"/>
                <a:cs typeface="Roboto Light"/>
                <a:sym typeface="Roboto Light"/>
              </a:rPr>
              <a:t>National Initiatives: NFDI, EOSC PL, JISC, Czech Republic, CSIC, LIP</a:t>
            </a:r>
            <a:endParaRPr sz="1697" b="0" i="0" u="none" strike="noStrike" cap="none">
              <a:solidFill>
                <a:srgbClr val="001F3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230623" marR="0" lvl="0" indent="-206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F30"/>
              </a:buClr>
              <a:buSzPts val="1441"/>
              <a:buFont typeface="Roboto Light"/>
              <a:buChar char="●"/>
            </a:pPr>
            <a:r>
              <a:rPr lang="nl-NL" sz="1697" b="0" i="0" u="none" strike="noStrike" cap="none">
                <a:solidFill>
                  <a:srgbClr val="001F30"/>
                </a:solidFill>
                <a:latin typeface="Roboto Light"/>
                <a:ea typeface="Roboto Light"/>
                <a:cs typeface="Roboto Light"/>
                <a:sym typeface="Roboto Light"/>
              </a:rPr>
              <a:t>Technology providers: DESY, FZJ, GRNET, KIT, ATHENA, EODC, UFR, Uni Trento</a:t>
            </a:r>
            <a:endParaRPr sz="1697" b="0" i="0" u="none" strike="noStrike" cap="none">
              <a:solidFill>
                <a:srgbClr val="001F3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8" name="Google Shape;88;g409996b6fff_0_137"/>
          <p:cNvSpPr txBox="1"/>
          <p:nvPr/>
        </p:nvSpPr>
        <p:spPr>
          <a:xfrm>
            <a:off x="311425" y="1747538"/>
            <a:ext cx="2850900" cy="138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6400" tIns="176400" rIns="176400" bIns="176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87"/>
              <a:buFont typeface="Arial"/>
              <a:buNone/>
            </a:pPr>
            <a:r>
              <a:rPr lang="nl-NL" sz="2666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Call topic</a:t>
            </a:r>
            <a:r>
              <a:rPr lang="nl-NL" sz="1887" b="1" i="0" u="none" strike="noStrike" cap="none">
                <a:solidFill>
                  <a:srgbClr val="001F30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nl-NL" sz="1501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HORIZON-INFRA-2025-EOSC-01-01: EOSC Nodes with federating capabilities for the EOSC Federation</a:t>
            </a:r>
            <a:endParaRPr sz="15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9" name="Google Shape;89;g409996b6fff_0_137"/>
          <p:cNvSpPr txBox="1"/>
          <p:nvPr/>
        </p:nvSpPr>
        <p:spPr>
          <a:xfrm>
            <a:off x="3290075" y="1642575"/>
            <a:ext cx="3334800" cy="26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6400" tIns="176400" rIns="176400" bIns="1764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87"/>
              <a:buFont typeface="Arial"/>
              <a:buNone/>
            </a:pPr>
            <a:r>
              <a:rPr lang="nl-NL" sz="2666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Budget</a:t>
            </a:r>
            <a:r>
              <a:rPr lang="nl-NL" sz="1887" b="1" i="0" u="none" strike="noStrike" cap="none">
                <a:solidFill>
                  <a:srgbClr val="3363AC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nl-NL" sz="1801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9.6 Million € (from EC) + 1.85 Million € (Unfunded)</a:t>
            </a:r>
            <a:endParaRPr sz="18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1"/>
              <a:buFont typeface="Arial"/>
              <a:buNone/>
            </a:pPr>
            <a:endParaRPr sz="15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22"/>
              <a:buFont typeface="Arial"/>
              <a:buNone/>
            </a:pPr>
            <a:r>
              <a:rPr lang="nl-NL" sz="2666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Start</a:t>
            </a:r>
            <a:r>
              <a:rPr lang="nl-NL" sz="1887" b="1" i="0" u="none" strike="noStrike" cap="none">
                <a:solidFill>
                  <a:srgbClr val="3363AC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nl-NL" sz="1901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01/09/2026</a:t>
            </a:r>
            <a:endParaRPr sz="19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1"/>
              <a:buFont typeface="Arial"/>
              <a:buNone/>
            </a:pPr>
            <a:endParaRPr sz="15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87"/>
              <a:buFont typeface="Arial"/>
              <a:buNone/>
            </a:pPr>
            <a:r>
              <a:rPr lang="nl-NL" sz="2666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Duration</a:t>
            </a:r>
            <a:r>
              <a:rPr lang="nl-NL" sz="1887" b="1" i="0" u="none" strike="noStrike" cap="none">
                <a:solidFill>
                  <a:srgbClr val="3363AC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r>
              <a:rPr lang="nl-NL" sz="2287" b="1" i="0" u="none" strike="noStrike" cap="none">
                <a:solidFill>
                  <a:srgbClr val="3363AC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nl-NL" sz="1901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36 </a:t>
            </a:r>
            <a:r>
              <a:rPr lang="nl-NL" sz="1901">
                <a:latin typeface="Roboto Light"/>
                <a:ea typeface="Roboto Light"/>
                <a:cs typeface="Roboto Light"/>
                <a:sym typeface="Roboto Light"/>
              </a:rPr>
              <a:t>months</a:t>
            </a:r>
            <a:endParaRPr sz="34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1"/>
              <a:buFont typeface="Arial"/>
              <a:buNone/>
            </a:pPr>
            <a:endParaRPr sz="27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0" name="Google Shape;90;g409996b6fff_0_137"/>
          <p:cNvSpPr txBox="1"/>
          <p:nvPr/>
        </p:nvSpPr>
        <p:spPr>
          <a:xfrm>
            <a:off x="4993824" y="5400100"/>
            <a:ext cx="5382000" cy="10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1275" tIns="181275" rIns="181275" bIns="181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72"/>
              <a:buFont typeface="Arial"/>
              <a:buNone/>
            </a:pPr>
            <a:r>
              <a:rPr lang="nl-NL" sz="3066" b="1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Coordinator</a:t>
            </a:r>
            <a:r>
              <a:rPr lang="nl-NL" sz="2172" b="1">
                <a:solidFill>
                  <a:srgbClr val="3363AC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r>
              <a:rPr lang="nl-NL" sz="3572" b="1">
                <a:solidFill>
                  <a:srgbClr val="3363AC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nl-NL" sz="2776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EGI Foundation</a:t>
            </a:r>
            <a:endParaRPr sz="2776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g409996b6fff_0_137"/>
          <p:cNvSpPr/>
          <p:nvPr/>
        </p:nvSpPr>
        <p:spPr>
          <a:xfrm>
            <a:off x="998800" y="4687488"/>
            <a:ext cx="830100" cy="795300"/>
          </a:xfrm>
          <a:prstGeom prst="ellipse">
            <a:avLst/>
          </a:prstGeom>
          <a:solidFill>
            <a:srgbClr val="001F30"/>
          </a:solidFill>
          <a:ln w="1680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1175" tIns="161175" rIns="161175" bIns="1611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21"/>
              <a:buFont typeface="Arial"/>
              <a:buNone/>
            </a:pPr>
            <a:r>
              <a:rPr lang="nl-NL" sz="1721" b="1" i="0" u="none" strike="noStrike" cap="none">
                <a:solidFill>
                  <a:srgbClr val="009FE3"/>
                </a:solidFill>
                <a:latin typeface="Roboto"/>
                <a:ea typeface="Roboto"/>
                <a:cs typeface="Roboto"/>
                <a:sym typeface="Roboto"/>
              </a:rPr>
              <a:t>24</a:t>
            </a:r>
            <a:endParaRPr sz="1721" b="1" i="0" u="none" strike="noStrike" cap="none">
              <a:solidFill>
                <a:srgbClr val="009FE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" name="Google Shape;92;g409996b6fff_0_137"/>
          <p:cNvSpPr/>
          <p:nvPr/>
        </p:nvSpPr>
        <p:spPr>
          <a:xfrm>
            <a:off x="433250" y="5560900"/>
            <a:ext cx="830100" cy="795300"/>
          </a:xfrm>
          <a:prstGeom prst="ellipse">
            <a:avLst/>
          </a:prstGeom>
          <a:solidFill>
            <a:srgbClr val="001F30"/>
          </a:solidFill>
          <a:ln w="1840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6400" tIns="176400" rIns="176400" bIns="1764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87"/>
              <a:buFont typeface="Arial"/>
              <a:buNone/>
            </a:pPr>
            <a:r>
              <a:rPr lang="nl-NL" sz="1487" b="1" i="0" u="none" strike="noStrike" cap="none">
                <a:solidFill>
                  <a:srgbClr val="009FE3"/>
                </a:solidFill>
                <a:latin typeface="Roboto"/>
                <a:ea typeface="Roboto"/>
                <a:cs typeface="Roboto"/>
                <a:sym typeface="Roboto"/>
              </a:rPr>
              <a:t>17</a:t>
            </a:r>
            <a:endParaRPr sz="1487" b="1" i="0" u="none" strike="noStrike" cap="none">
              <a:solidFill>
                <a:srgbClr val="009FE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" name="Google Shape;93;g409996b6fff_0_137"/>
          <p:cNvSpPr txBox="1"/>
          <p:nvPr/>
        </p:nvSpPr>
        <p:spPr>
          <a:xfrm>
            <a:off x="1242803" y="3814078"/>
            <a:ext cx="3269700" cy="9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6400" tIns="176400" rIns="176400" bIns="1764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1"/>
              <a:buFont typeface="Arial"/>
              <a:buNone/>
            </a:pPr>
            <a:r>
              <a:rPr lang="nl-NL" sz="2101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Work packages</a:t>
            </a:r>
            <a:endParaRPr sz="21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4" name="Google Shape;94;g409996b6fff_0_137"/>
          <p:cNvSpPr txBox="1"/>
          <p:nvPr/>
        </p:nvSpPr>
        <p:spPr>
          <a:xfrm>
            <a:off x="1960693" y="4690142"/>
            <a:ext cx="3269700" cy="9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6400" tIns="176400" rIns="176400" bIns="1764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1"/>
              <a:buFont typeface="Arial"/>
              <a:buNone/>
            </a:pPr>
            <a:r>
              <a:rPr lang="nl-NL" sz="2701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Deliverables</a:t>
            </a:r>
            <a:endParaRPr sz="27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5" name="Google Shape;95;g409996b6fff_0_137"/>
          <p:cNvSpPr txBox="1"/>
          <p:nvPr/>
        </p:nvSpPr>
        <p:spPr>
          <a:xfrm>
            <a:off x="1242809" y="5731760"/>
            <a:ext cx="3269700" cy="9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6400" tIns="176400" rIns="176400" bIns="1764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1"/>
              <a:buFont typeface="Arial"/>
              <a:buNone/>
            </a:pPr>
            <a:r>
              <a:rPr lang="nl-NL" sz="2701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rPr>
              <a:t>Milestones</a:t>
            </a:r>
            <a:endParaRPr sz="2701" b="0" i="0" u="none" strike="noStrike" cap="none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6" name="Google Shape;96;g409996b6fff_0_137"/>
          <p:cNvSpPr/>
          <p:nvPr/>
        </p:nvSpPr>
        <p:spPr>
          <a:xfrm>
            <a:off x="433250" y="3814075"/>
            <a:ext cx="830100" cy="795300"/>
          </a:xfrm>
          <a:prstGeom prst="ellipse">
            <a:avLst/>
          </a:prstGeom>
          <a:solidFill>
            <a:srgbClr val="001F30"/>
          </a:solidFill>
          <a:ln w="1680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1175" tIns="161175" rIns="161175" bIns="1611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21"/>
              <a:buFont typeface="Arial"/>
              <a:buNone/>
            </a:pPr>
            <a:r>
              <a:rPr lang="nl-NL" sz="1721" b="1">
                <a:solidFill>
                  <a:srgbClr val="009FE3"/>
                </a:solidFill>
                <a:latin typeface="Roboto"/>
                <a:ea typeface="Roboto"/>
                <a:cs typeface="Roboto"/>
                <a:sym typeface="Roboto"/>
              </a:rPr>
              <a:t>6</a:t>
            </a:r>
            <a:endParaRPr sz="1721" b="1" i="0" u="none" strike="noStrike" cap="none">
              <a:solidFill>
                <a:srgbClr val="009FE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nl-NL"/>
              <a:t>Project objectives &amp; Key contributions to EOSC</a:t>
            </a:r>
            <a:endParaRPr sz="2700"/>
          </a:p>
        </p:txBody>
      </p:sp>
      <p:sp>
        <p:nvSpPr>
          <p:cNvPr id="102" name="Google Shape;102;p2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3</a:t>
            </a:fld>
            <a:endParaRPr/>
          </a:p>
        </p:txBody>
      </p:sp>
      <p:sp>
        <p:nvSpPr>
          <p:cNvPr id="103" name="Google Shape;103;p2"/>
          <p:cNvSpPr txBox="1">
            <a:spLocks noGrp="1"/>
          </p:cNvSpPr>
          <p:nvPr>
            <p:ph type="body" idx="2"/>
          </p:nvPr>
        </p:nvSpPr>
        <p:spPr>
          <a:xfrm>
            <a:off x="6731850" y="839524"/>
            <a:ext cx="5791500" cy="8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nl-NL" sz="1700">
                <a:solidFill>
                  <a:srgbClr val="005FAA"/>
                </a:solidFill>
                <a:latin typeface="DM Sans"/>
                <a:ea typeface="DM Sans"/>
                <a:cs typeface="DM Sans"/>
                <a:sym typeface="DM Sans"/>
              </a:rPr>
              <a:t>Establishes and Enrols 7 Nodes within the EOSC Federation</a:t>
            </a:r>
            <a:endParaRPr sz="100"/>
          </a:p>
        </p:txBody>
      </p:sp>
      <p:grpSp>
        <p:nvGrpSpPr>
          <p:cNvPr id="104" name="Google Shape;104;p2"/>
          <p:cNvGrpSpPr/>
          <p:nvPr/>
        </p:nvGrpSpPr>
        <p:grpSpPr>
          <a:xfrm>
            <a:off x="-4210021" y="1590000"/>
            <a:ext cx="10210824" cy="4766349"/>
            <a:chOff x="-4594335" y="-704407"/>
            <a:chExt cx="10635167" cy="5472900"/>
          </a:xfrm>
        </p:grpSpPr>
        <p:sp>
          <p:nvSpPr>
            <p:cNvPr id="105" name="Google Shape;105;p2"/>
            <p:cNvSpPr/>
            <p:nvPr/>
          </p:nvSpPr>
          <p:spPr>
            <a:xfrm>
              <a:off x="-4594335" y="-704407"/>
              <a:ext cx="5472900" cy="5472900"/>
            </a:xfrm>
            <a:prstGeom prst="blockArc">
              <a:avLst>
                <a:gd name="adj1" fmla="val 18900000"/>
                <a:gd name="adj2" fmla="val 2700000"/>
                <a:gd name="adj3" fmla="val 395"/>
              </a:avLst>
            </a:prstGeom>
            <a:noFill/>
            <a:ln w="16600" cap="flat" cmpd="sng">
              <a:solidFill>
                <a:srgbClr val="ED7D3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endParaRPr sz="124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384538" y="253918"/>
              <a:ext cx="5656200" cy="508200"/>
            </a:xfrm>
            <a:prstGeom prst="rect">
              <a:avLst/>
            </a:prstGeom>
            <a:solidFill>
              <a:srgbClr val="ED7D31"/>
            </a:solidFill>
            <a:ln w="16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endParaRPr sz="124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"/>
            <p:cNvSpPr txBox="1"/>
            <p:nvPr/>
          </p:nvSpPr>
          <p:spPr>
            <a:xfrm>
              <a:off x="384538" y="253918"/>
              <a:ext cx="5656200" cy="5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1300" tIns="24300" rIns="24300" bIns="2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80"/>
                <a:buFont typeface="Arial"/>
                <a:buNone/>
              </a:pPr>
              <a:r>
                <a:rPr lang="nl-NL" sz="980" b="1" i="0" u="none" strike="noStrike" cap="non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Establish federating Nodes as members of the EOSC federation (EOSC Supply Side)</a:t>
              </a:r>
              <a:endParaRPr sz="1241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66936" y="190398"/>
              <a:ext cx="635100" cy="635100"/>
            </a:xfrm>
            <a:prstGeom prst="ellipse">
              <a:avLst/>
            </a:prstGeom>
            <a:solidFill>
              <a:srgbClr val="FFFFFF"/>
            </a:solidFill>
            <a:ln w="16600" cap="flat" cmpd="sng">
              <a:solidFill>
                <a:srgbClr val="ED7D3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r>
                <a:rPr lang="nl-NL" sz="1241" b="1" i="0" u="none" strike="noStrike" cap="none">
                  <a:solidFill>
                    <a:srgbClr val="001F30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 sz="1241" b="1" i="0" u="none" strike="noStrike" cap="none">
                <a:solidFill>
                  <a:srgbClr val="001F3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748672" y="1015918"/>
              <a:ext cx="5292000" cy="508200"/>
            </a:xfrm>
            <a:prstGeom prst="rect">
              <a:avLst/>
            </a:prstGeom>
            <a:solidFill>
              <a:srgbClr val="A5A5A5"/>
            </a:solidFill>
            <a:ln w="16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endParaRPr sz="124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2"/>
            <p:cNvSpPr txBox="1"/>
            <p:nvPr/>
          </p:nvSpPr>
          <p:spPr>
            <a:xfrm>
              <a:off x="748672" y="1015918"/>
              <a:ext cx="5292000" cy="5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1300" tIns="24300" rIns="24300" bIns="2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80"/>
                <a:buFont typeface="Arial"/>
                <a:buNone/>
              </a:pPr>
              <a:r>
                <a:rPr lang="nl-NL" sz="980" b="1" i="0" u="none" strike="noStrike" cap="non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Deliver federating capabilities through the EOSC Mesh Hub</a:t>
              </a:r>
              <a:endParaRPr sz="98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431071" y="952398"/>
              <a:ext cx="635100" cy="635100"/>
            </a:xfrm>
            <a:prstGeom prst="ellipse">
              <a:avLst/>
            </a:prstGeom>
            <a:solidFill>
              <a:srgbClr val="FFFFFF"/>
            </a:solidFill>
            <a:ln w="166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r>
                <a:rPr lang="nl-NL" sz="1241" b="1" i="0" u="none" strike="noStrike" cap="none">
                  <a:solidFill>
                    <a:srgbClr val="001F30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1241" b="0" i="0" u="none" strike="noStrike" cap="none">
                <a:solidFill>
                  <a:srgbClr val="001F3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860432" y="1777918"/>
              <a:ext cx="5180400" cy="508200"/>
            </a:xfrm>
            <a:prstGeom prst="rect">
              <a:avLst/>
            </a:prstGeom>
            <a:solidFill>
              <a:srgbClr val="BFAAD6"/>
            </a:solidFill>
            <a:ln w="16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endParaRPr sz="124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 txBox="1"/>
            <p:nvPr/>
          </p:nvSpPr>
          <p:spPr>
            <a:xfrm>
              <a:off x="860432" y="1777918"/>
              <a:ext cx="5180400" cy="5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1300" tIns="24300" rIns="24300" bIns="2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80"/>
                <a:buFont typeface="Arial"/>
                <a:buNone/>
              </a:pPr>
              <a:r>
                <a:rPr lang="nl-NL" sz="98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Augment EOSC capacities and capabilities (B2B adoption)</a:t>
              </a:r>
              <a:endParaRPr sz="98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542831" y="1714398"/>
              <a:ext cx="635100" cy="635100"/>
            </a:xfrm>
            <a:prstGeom prst="ellipse">
              <a:avLst/>
            </a:prstGeom>
            <a:solidFill>
              <a:srgbClr val="FFFFFF"/>
            </a:solidFill>
            <a:ln w="16600" cap="flat" cmpd="sng">
              <a:solidFill>
                <a:srgbClr val="BFAA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r>
                <a:rPr lang="nl-NL" sz="1241" b="1" i="0" u="none" strike="noStrike" cap="none">
                  <a:solidFill>
                    <a:srgbClr val="001F30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 sz="1241" b="0" i="0" u="none" strike="noStrike" cap="none">
                <a:solidFill>
                  <a:srgbClr val="001F3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748672" y="2539918"/>
              <a:ext cx="5292000" cy="508200"/>
            </a:xfrm>
            <a:prstGeom prst="rect">
              <a:avLst/>
            </a:prstGeom>
            <a:solidFill>
              <a:srgbClr val="599BD5"/>
            </a:solidFill>
            <a:ln w="16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endParaRPr sz="124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2"/>
            <p:cNvSpPr txBox="1"/>
            <p:nvPr/>
          </p:nvSpPr>
          <p:spPr>
            <a:xfrm>
              <a:off x="748672" y="2539918"/>
              <a:ext cx="5292000" cy="5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1300" tIns="24300" rIns="24300" bIns="2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80"/>
                <a:buFont typeface="Arial"/>
                <a:buNone/>
              </a:pPr>
              <a:r>
                <a:rPr lang="nl-NL" sz="980" b="1" i="0" u="none" strike="noStrike" cap="non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Integrate research environments and support user communities (B2C adoption)</a:t>
              </a:r>
              <a:endParaRPr sz="98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431071" y="2476398"/>
              <a:ext cx="635100" cy="635100"/>
            </a:xfrm>
            <a:prstGeom prst="ellipse">
              <a:avLst/>
            </a:prstGeom>
            <a:solidFill>
              <a:srgbClr val="FFFFFF"/>
            </a:solidFill>
            <a:ln w="16600" cap="flat" cmpd="sng">
              <a:solidFill>
                <a:srgbClr val="59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r>
                <a:rPr lang="nl-NL" sz="1241" b="1" i="0" u="none" strike="noStrike" cap="none">
                  <a:solidFill>
                    <a:srgbClr val="001F30"/>
                  </a:solidFill>
                  <a:latin typeface="Roboto"/>
                  <a:ea typeface="Roboto"/>
                  <a:cs typeface="Roboto"/>
                  <a:sym typeface="Roboto"/>
                </a:rPr>
                <a:t>4</a:t>
              </a:r>
              <a:endParaRPr sz="1241" b="0" i="0" u="none" strike="noStrike" cap="none">
                <a:solidFill>
                  <a:srgbClr val="001F3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84538" y="3301918"/>
              <a:ext cx="5656200" cy="508200"/>
            </a:xfrm>
            <a:prstGeom prst="rect">
              <a:avLst/>
            </a:prstGeom>
            <a:solidFill>
              <a:srgbClr val="70AD47"/>
            </a:solidFill>
            <a:ln w="166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endParaRPr sz="1241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2"/>
            <p:cNvSpPr txBox="1"/>
            <p:nvPr/>
          </p:nvSpPr>
          <p:spPr>
            <a:xfrm>
              <a:off x="384538" y="3301918"/>
              <a:ext cx="5656200" cy="5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51300" tIns="24300" rIns="24300" bIns="2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80"/>
                <a:buFont typeface="Arial"/>
                <a:buNone/>
              </a:pPr>
              <a:r>
                <a:rPr lang="nl-NL" sz="980" b="1" i="0" u="none" strike="noStrike" cap="none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Define and validate business models and establish financial plans</a:t>
              </a:r>
              <a:endParaRPr sz="980" b="1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66936" y="3238398"/>
              <a:ext cx="635100" cy="635100"/>
            </a:xfrm>
            <a:prstGeom prst="ellipse">
              <a:avLst/>
            </a:prstGeom>
            <a:solidFill>
              <a:srgbClr val="FFFFFF"/>
            </a:solidFill>
            <a:ln w="16600" cap="flat" cmpd="sng">
              <a:solidFill>
                <a:srgbClr val="70AD4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79625" tIns="79625" rIns="79625" bIns="796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41"/>
                <a:buFont typeface="Arial"/>
                <a:buNone/>
              </a:pPr>
              <a:r>
                <a:rPr lang="nl-NL" sz="1241" b="1" i="0" u="none" strike="noStrike" cap="none">
                  <a:solidFill>
                    <a:srgbClr val="001F30"/>
                  </a:solidFill>
                  <a:latin typeface="Roboto"/>
                  <a:ea typeface="Roboto"/>
                  <a:cs typeface="Roboto"/>
                  <a:sym typeface="Roboto"/>
                </a:rPr>
                <a:t>5</a:t>
              </a:r>
              <a:endParaRPr sz="1241" b="0" i="0" u="none" strike="noStrike" cap="none">
                <a:solidFill>
                  <a:srgbClr val="001F3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21" name="Google Shape;121;p2"/>
          <p:cNvGrpSpPr/>
          <p:nvPr/>
        </p:nvGrpSpPr>
        <p:grpSpPr>
          <a:xfrm>
            <a:off x="6731841" y="1590010"/>
            <a:ext cx="4580472" cy="4227166"/>
            <a:chOff x="11811000" y="2147455"/>
            <a:chExt cx="12535500" cy="11568600"/>
          </a:xfrm>
        </p:grpSpPr>
        <p:sp>
          <p:nvSpPr>
            <p:cNvPr id="122" name="Google Shape;122;p2"/>
            <p:cNvSpPr/>
            <p:nvPr/>
          </p:nvSpPr>
          <p:spPr>
            <a:xfrm>
              <a:off x="11811000" y="2147455"/>
              <a:ext cx="12535500" cy="11568600"/>
            </a:xfrm>
            <a:prstGeom prst="roundRect">
              <a:avLst>
                <a:gd name="adj" fmla="val 16667"/>
              </a:avLst>
            </a:prstGeom>
            <a:solidFill>
              <a:srgbClr val="CFE2F3"/>
            </a:solidFill>
            <a:ln w="3500" cap="flat" cmpd="sng">
              <a:solidFill>
                <a:srgbClr val="1E31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3400" tIns="33400" rIns="33400" bIns="33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12"/>
                <a:buFont typeface="Arial"/>
                <a:buNone/>
              </a:pPr>
              <a:endParaRPr sz="512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3" name="Google Shape;123;p2"/>
            <p:cNvGrpSpPr/>
            <p:nvPr/>
          </p:nvGrpSpPr>
          <p:grpSpPr>
            <a:xfrm>
              <a:off x="12815427" y="4251670"/>
              <a:ext cx="11228901" cy="9270606"/>
              <a:chOff x="12815427" y="4251670"/>
              <a:chExt cx="11228901" cy="9270606"/>
            </a:xfrm>
          </p:grpSpPr>
          <p:grpSp>
            <p:nvGrpSpPr>
              <p:cNvPr id="124" name="Google Shape;124;p2"/>
              <p:cNvGrpSpPr/>
              <p:nvPr/>
            </p:nvGrpSpPr>
            <p:grpSpPr>
              <a:xfrm>
                <a:off x="18738577" y="4251785"/>
                <a:ext cx="2258511" cy="2560475"/>
                <a:chOff x="2978804" y="2887867"/>
                <a:chExt cx="870600" cy="987000"/>
              </a:xfrm>
            </p:grpSpPr>
            <p:sp>
              <p:nvSpPr>
                <p:cNvPr id="125" name="Google Shape;125;p2"/>
                <p:cNvSpPr/>
                <p:nvPr/>
              </p:nvSpPr>
              <p:spPr>
                <a:xfrm>
                  <a:off x="2978804" y="2887867"/>
                  <a:ext cx="870600" cy="9870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7825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5425" tIns="75425" rIns="75425" bIns="75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55"/>
                    <a:buFont typeface="Arial"/>
                    <a:buNone/>
                  </a:pPr>
                  <a:endParaRPr sz="1155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26" name="Google Shape;126;p2" title="EUDAT.png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t="199" b="189"/>
                <a:stretch/>
              </p:blipFill>
              <p:spPr>
                <a:xfrm>
                  <a:off x="3086658" y="2925205"/>
                  <a:ext cx="654960" cy="39796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27" name="Google Shape;127;p2"/>
                <p:cNvSpPr/>
                <p:nvPr/>
              </p:nvSpPr>
              <p:spPr>
                <a:xfrm>
                  <a:off x="3069684" y="3399564"/>
                  <a:ext cx="688800" cy="3753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7825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5425" tIns="75425" rIns="75425" bIns="754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25"/>
                    <a:buFont typeface="Arial"/>
                    <a:buNone/>
                  </a:pPr>
                  <a:r>
                    <a:rPr lang="nl-NL" sz="825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&amp; Services</a:t>
                  </a:r>
                  <a:endParaRPr sz="825" b="1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28" name="Google Shape;128;p2"/>
              <p:cNvGrpSpPr/>
              <p:nvPr/>
            </p:nvGrpSpPr>
            <p:grpSpPr>
              <a:xfrm>
                <a:off x="21785796" y="4291382"/>
                <a:ext cx="2258511" cy="2560475"/>
                <a:chOff x="4103766" y="2887866"/>
                <a:chExt cx="870600" cy="987000"/>
              </a:xfrm>
            </p:grpSpPr>
            <p:sp>
              <p:nvSpPr>
                <p:cNvPr id="129" name="Google Shape;129;p2"/>
                <p:cNvSpPr/>
                <p:nvPr/>
              </p:nvSpPr>
              <p:spPr>
                <a:xfrm>
                  <a:off x="4103766" y="2887866"/>
                  <a:ext cx="870600" cy="9870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3500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9075" tIns="29075" rIns="29075" bIns="2907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445"/>
                    <a:buFont typeface="Arial"/>
                    <a:buNone/>
                  </a:pPr>
                  <a:endParaRPr sz="445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30" name="Google Shape;130;p2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/>
                <a:stretch/>
              </p:blipFill>
              <p:spPr>
                <a:xfrm>
                  <a:off x="4319409" y="2904498"/>
                  <a:ext cx="439382" cy="43938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31" name="Google Shape;131;p2"/>
                <p:cNvSpPr/>
                <p:nvPr/>
              </p:nvSpPr>
              <p:spPr>
                <a:xfrm>
                  <a:off x="4194623" y="3399564"/>
                  <a:ext cx="688800" cy="3753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7825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9075" tIns="29075" rIns="29075" bIns="2907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25"/>
                    <a:buFont typeface="Arial"/>
                    <a:buNone/>
                  </a:pPr>
                  <a:r>
                    <a:rPr lang="nl-NL" sz="825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&amp; Services</a:t>
                  </a:r>
                  <a:endParaRPr sz="825" b="1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32" name="Google Shape;132;p2"/>
              <p:cNvGrpSpPr/>
              <p:nvPr/>
            </p:nvGrpSpPr>
            <p:grpSpPr>
              <a:xfrm>
                <a:off x="15621183" y="4251670"/>
                <a:ext cx="2328681" cy="2639929"/>
                <a:chOff x="5228727" y="2887866"/>
                <a:chExt cx="870600" cy="987000"/>
              </a:xfrm>
            </p:grpSpPr>
            <p:sp>
              <p:nvSpPr>
                <p:cNvPr id="133" name="Google Shape;133;p2"/>
                <p:cNvSpPr/>
                <p:nvPr/>
              </p:nvSpPr>
              <p:spPr>
                <a:xfrm>
                  <a:off x="5228727" y="2887866"/>
                  <a:ext cx="870600" cy="9870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8100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7800" tIns="77800" rIns="77800" bIns="778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91"/>
                    <a:buFont typeface="Arial"/>
                    <a:buNone/>
                  </a:pPr>
                  <a:endParaRPr sz="1191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34" name="Google Shape;134;p2" title="BBMRI-ERIC.png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t="17742" b="17742"/>
                <a:stretch/>
              </p:blipFill>
              <p:spPr>
                <a:xfrm>
                  <a:off x="5249488" y="2973735"/>
                  <a:ext cx="829144" cy="30090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35" name="Google Shape;135;p2"/>
                <p:cNvSpPr/>
                <p:nvPr/>
              </p:nvSpPr>
              <p:spPr>
                <a:xfrm>
                  <a:off x="5319607" y="3399564"/>
                  <a:ext cx="688800" cy="3753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8100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7800" tIns="77800" rIns="77800" bIns="778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51"/>
                    <a:buFont typeface="Arial"/>
                    <a:buNone/>
                  </a:pPr>
                  <a:r>
                    <a:rPr lang="nl-NL" sz="851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&amp; Services</a:t>
                  </a:r>
                  <a:endParaRPr sz="851" b="1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36" name="Google Shape;136;p2"/>
              <p:cNvGrpSpPr/>
              <p:nvPr/>
            </p:nvGrpSpPr>
            <p:grpSpPr>
              <a:xfrm>
                <a:off x="15621159" y="7645955"/>
                <a:ext cx="2328681" cy="2640028"/>
                <a:chOff x="728881" y="2887858"/>
                <a:chExt cx="870600" cy="987000"/>
              </a:xfrm>
            </p:grpSpPr>
            <p:sp>
              <p:nvSpPr>
                <p:cNvPr id="137" name="Google Shape;137;p2"/>
                <p:cNvSpPr/>
                <p:nvPr/>
              </p:nvSpPr>
              <p:spPr>
                <a:xfrm>
                  <a:off x="728881" y="2887858"/>
                  <a:ext cx="870600" cy="9870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8100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7800" tIns="77800" rIns="77800" bIns="778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91"/>
                    <a:buFont typeface="Arial"/>
                    <a:buNone/>
                  </a:pPr>
                  <a:endParaRPr sz="1191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38" name="Google Shape;138;p2" title="EGI Logo - no background 1000px.png"/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 l="729" r="729"/>
                <a:stretch/>
              </p:blipFill>
              <p:spPr>
                <a:xfrm>
                  <a:off x="952816" y="2958361"/>
                  <a:ext cx="431155" cy="33165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39" name="Google Shape;139;p2"/>
                <p:cNvSpPr/>
                <p:nvPr/>
              </p:nvSpPr>
              <p:spPr>
                <a:xfrm>
                  <a:off x="819761" y="3399564"/>
                  <a:ext cx="688800" cy="3753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8100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7800" tIns="77800" rIns="77800" bIns="778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51"/>
                    <a:buFont typeface="Arial"/>
                    <a:buNone/>
                  </a:pPr>
                  <a:r>
                    <a:rPr lang="nl-NL" sz="851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&amp; Services</a:t>
                  </a:r>
                  <a:endParaRPr sz="851" b="1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40" name="Google Shape;140;p2"/>
              <p:cNvGrpSpPr/>
              <p:nvPr/>
            </p:nvGrpSpPr>
            <p:grpSpPr>
              <a:xfrm>
                <a:off x="18703487" y="7645958"/>
                <a:ext cx="2328681" cy="2640028"/>
                <a:chOff x="6353688" y="2887867"/>
                <a:chExt cx="870600" cy="987000"/>
              </a:xfrm>
            </p:grpSpPr>
            <p:sp>
              <p:nvSpPr>
                <p:cNvPr id="141" name="Google Shape;141;p2"/>
                <p:cNvSpPr/>
                <p:nvPr/>
              </p:nvSpPr>
              <p:spPr>
                <a:xfrm>
                  <a:off x="6353688" y="2887867"/>
                  <a:ext cx="870600" cy="9870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8100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7800" tIns="77800" rIns="77800" bIns="778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91"/>
                    <a:buFont typeface="Arial"/>
                    <a:buNone/>
                  </a:pPr>
                  <a:endParaRPr sz="1191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2" name="Google Shape;142;p2"/>
                <p:cNvSpPr/>
                <p:nvPr/>
              </p:nvSpPr>
              <p:spPr>
                <a:xfrm>
                  <a:off x="6444590" y="3399564"/>
                  <a:ext cx="688800" cy="3753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8100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7800" tIns="77800" rIns="77800" bIns="778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51"/>
                    <a:buFont typeface="Arial"/>
                    <a:buNone/>
                  </a:pPr>
                  <a:r>
                    <a:rPr lang="nl-NL" sz="851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&amp; Services</a:t>
                  </a:r>
                  <a:endParaRPr sz="851" b="1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43" name="Google Shape;143;p2" title="ENVRY_logo_landscape_color_cmyk.png"/>
                <p:cNvPicPr preferRelativeResize="0"/>
                <p:nvPr/>
              </p:nvPicPr>
              <p:blipFill rotWithShape="1">
                <a:blip r:embed="rId7">
                  <a:alphaModFix/>
                </a:blip>
                <a:srcRect/>
                <a:stretch/>
              </p:blipFill>
              <p:spPr>
                <a:xfrm>
                  <a:off x="6379488" y="3035560"/>
                  <a:ext cx="829146" cy="20318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44" name="Google Shape;144;p2"/>
              <p:cNvGrpSpPr/>
              <p:nvPr/>
            </p:nvGrpSpPr>
            <p:grpSpPr>
              <a:xfrm>
                <a:off x="21785817" y="7645968"/>
                <a:ext cx="2258511" cy="2560475"/>
                <a:chOff x="1285051" y="3380766"/>
                <a:chExt cx="870600" cy="987000"/>
              </a:xfrm>
            </p:grpSpPr>
            <p:grpSp>
              <p:nvGrpSpPr>
                <p:cNvPr id="145" name="Google Shape;145;p2"/>
                <p:cNvGrpSpPr/>
                <p:nvPr/>
              </p:nvGrpSpPr>
              <p:grpSpPr>
                <a:xfrm>
                  <a:off x="1285051" y="3380766"/>
                  <a:ext cx="870600" cy="987000"/>
                  <a:chOff x="1853843" y="2887866"/>
                  <a:chExt cx="870600" cy="987000"/>
                </a:xfrm>
              </p:grpSpPr>
              <p:sp>
                <p:nvSpPr>
                  <p:cNvPr id="146" name="Google Shape;146;p2"/>
                  <p:cNvSpPr/>
                  <p:nvPr/>
                </p:nvSpPr>
                <p:spPr>
                  <a:xfrm>
                    <a:off x="1853843" y="2887866"/>
                    <a:ext cx="870600" cy="98700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7F7F7"/>
                  </a:solidFill>
                  <a:ln w="7825" cap="flat" cmpd="sng">
                    <a:solidFill>
                      <a:srgbClr val="1E315D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75425" tIns="75425" rIns="75425" bIns="75425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56"/>
                      <a:buFont typeface="Arial"/>
                      <a:buNone/>
                    </a:pPr>
                    <a:endParaRPr sz="1156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" name="Google Shape;147;p2"/>
                  <p:cNvSpPr/>
                  <p:nvPr/>
                </p:nvSpPr>
                <p:spPr>
                  <a:xfrm>
                    <a:off x="1944733" y="3399564"/>
                    <a:ext cx="688800" cy="37530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F7F7F7"/>
                  </a:solidFill>
                  <a:ln w="7825" cap="flat" cmpd="sng">
                    <a:solidFill>
                      <a:srgbClr val="1E315D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75425" tIns="75425" rIns="75425" bIns="75425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825"/>
                      <a:buFont typeface="Arial"/>
                      <a:buNone/>
                    </a:pPr>
                    <a:r>
                      <a:rPr lang="nl-NL" sz="825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Data &amp; Services</a:t>
                    </a:r>
                    <a:endParaRPr sz="825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pic>
              <p:nvPicPr>
                <p:cNvPr id="148" name="Google Shape;148;p2"/>
                <p:cNvPicPr preferRelativeResize="0"/>
                <p:nvPr/>
              </p:nvPicPr>
              <p:blipFill rotWithShape="1">
                <a:blip r:embed="rId8">
                  <a:alphaModFix/>
                </a:blip>
                <a:srcRect/>
                <a:stretch/>
              </p:blipFill>
              <p:spPr>
                <a:xfrm>
                  <a:off x="1409113" y="3697588"/>
                  <a:ext cx="622525" cy="13908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49" name="Google Shape;149;p2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/>
                <a:stretch/>
              </p:blipFill>
              <p:spPr>
                <a:xfrm>
                  <a:off x="1430994" y="3456561"/>
                  <a:ext cx="578717" cy="2066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0" name="Google Shape;150;p2"/>
              <p:cNvGrpSpPr/>
              <p:nvPr/>
            </p:nvGrpSpPr>
            <p:grpSpPr>
              <a:xfrm>
                <a:off x="15760667" y="11040366"/>
                <a:ext cx="2189211" cy="2481910"/>
                <a:chOff x="7478650" y="2887866"/>
                <a:chExt cx="870600" cy="987000"/>
              </a:xfrm>
            </p:grpSpPr>
            <p:sp>
              <p:nvSpPr>
                <p:cNvPr id="151" name="Google Shape;151;p2"/>
                <p:cNvSpPr/>
                <p:nvPr/>
              </p:nvSpPr>
              <p:spPr>
                <a:xfrm>
                  <a:off x="7478650" y="2887866"/>
                  <a:ext cx="870600" cy="9870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7575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3125" tIns="73125" rIns="73125" bIns="731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20"/>
                    <a:buFont typeface="Arial"/>
                    <a:buNone/>
                  </a:pPr>
                  <a:endParaRPr sz="112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52" name="Google Shape;152;p2" title="sshoc.png"/>
                <p:cNvPicPr preferRelativeResize="0"/>
                <p:nvPr/>
              </p:nvPicPr>
              <p:blipFill rotWithShape="1">
                <a:blip r:embed="rId10">
                  <a:alphaModFix/>
                </a:blip>
                <a:srcRect t="8095" b="8104"/>
                <a:stretch/>
              </p:blipFill>
              <p:spPr>
                <a:xfrm>
                  <a:off x="7524971" y="2997161"/>
                  <a:ext cx="778025" cy="254057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53" name="Google Shape;153;p2"/>
                <p:cNvSpPr/>
                <p:nvPr/>
              </p:nvSpPr>
              <p:spPr>
                <a:xfrm>
                  <a:off x="7569529" y="3399564"/>
                  <a:ext cx="688800" cy="3753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7F7F7"/>
                </a:solidFill>
                <a:ln w="7575" cap="flat" cmpd="sng">
                  <a:solidFill>
                    <a:srgbClr val="1E31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73125" tIns="73125" rIns="73125" bIns="731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00"/>
                    <a:buFont typeface="Arial"/>
                    <a:buNone/>
                  </a:pPr>
                  <a:r>
                    <a:rPr lang="nl-NL" sz="800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&amp; Services</a:t>
                  </a:r>
                  <a:endParaRPr sz="800" b="1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54" name="Google Shape;154;p2"/>
              <p:cNvSpPr txBox="1"/>
              <p:nvPr/>
            </p:nvSpPr>
            <p:spPr>
              <a:xfrm>
                <a:off x="12815427" y="5171451"/>
                <a:ext cx="2597700" cy="800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3400" tIns="33400" rIns="33400" bIns="334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62"/>
                  <a:buFont typeface="Arial"/>
                  <a:buNone/>
                </a:pPr>
                <a:r>
                  <a:rPr lang="nl-NL" sz="1462" b="1" i="0" u="none" strike="noStrike" cap="none">
                    <a:solidFill>
                      <a:srgbClr val="980000"/>
                    </a:solidFill>
                    <a:latin typeface="Arial"/>
                    <a:ea typeface="Arial"/>
                    <a:cs typeface="Arial"/>
                    <a:sym typeface="Arial"/>
                  </a:rPr>
                  <a:t>1st Wave</a:t>
                </a:r>
                <a:endParaRPr sz="1462" b="1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155;p2"/>
              <p:cNvSpPr txBox="1"/>
              <p:nvPr/>
            </p:nvSpPr>
            <p:spPr>
              <a:xfrm>
                <a:off x="12815427" y="8565764"/>
                <a:ext cx="2597700" cy="800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3400" tIns="33400" rIns="33400" bIns="334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62"/>
                  <a:buFont typeface="Arial"/>
                  <a:buNone/>
                </a:pPr>
                <a:r>
                  <a:rPr lang="nl-NL" sz="1462" b="1" i="0" u="none" strike="noStrike" cap="none">
                    <a:solidFill>
                      <a:srgbClr val="980000"/>
                    </a:solidFill>
                    <a:latin typeface="Arial"/>
                    <a:ea typeface="Arial"/>
                    <a:cs typeface="Arial"/>
                    <a:sym typeface="Arial"/>
                  </a:rPr>
                  <a:t>2nd Wave</a:t>
                </a:r>
                <a:endParaRPr sz="1462" b="1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2"/>
              <p:cNvSpPr txBox="1"/>
              <p:nvPr/>
            </p:nvSpPr>
            <p:spPr>
              <a:xfrm>
                <a:off x="12867877" y="11573326"/>
                <a:ext cx="2597700" cy="800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3400" tIns="33400" rIns="33400" bIns="334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62"/>
                  <a:buFont typeface="Arial"/>
                  <a:buNone/>
                </a:pPr>
                <a:r>
                  <a:rPr lang="nl-NL" sz="1462" b="1" i="0" u="none" strike="noStrike" cap="none">
                    <a:solidFill>
                      <a:srgbClr val="980000"/>
                    </a:solidFill>
                    <a:latin typeface="Arial"/>
                    <a:ea typeface="Arial"/>
                    <a:cs typeface="Arial"/>
                    <a:sym typeface="Arial"/>
                  </a:rPr>
                  <a:t>2027/2028</a:t>
                </a:r>
                <a:endParaRPr sz="1462" b="1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7" name="Google Shape;157;p2"/>
              <p:cNvSpPr txBox="1"/>
              <p:nvPr/>
            </p:nvSpPr>
            <p:spPr>
              <a:xfrm>
                <a:off x="19223195" y="10949855"/>
                <a:ext cx="4274700" cy="2340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3400" tIns="33400" rIns="33400" bIns="334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23"/>
                  <a:buFont typeface="Arial"/>
                  <a:buNone/>
                </a:pPr>
                <a:r>
                  <a:rPr lang="nl-NL" sz="1023" b="1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+1,000 datasets, research artefacts, thematic services and compute and storage facilities</a:t>
                </a:r>
                <a:endParaRPr sz="1023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58" name="Google Shape;158;p2"/>
          <p:cNvSpPr txBox="1"/>
          <p:nvPr/>
        </p:nvSpPr>
        <p:spPr>
          <a:xfrm>
            <a:off x="6858125" y="1799550"/>
            <a:ext cx="46938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nl-NL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 e-Infrastructure Nodes: EGI, ScholComm, and EUDAT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nl-NL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 thematic Nodes: ENVRI Cluster, SSHOC Cluster, BBMRI, and CERN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"/>
          <p:cNvSpPr/>
          <p:nvPr/>
        </p:nvSpPr>
        <p:spPr>
          <a:xfrm>
            <a:off x="6247450" y="5916575"/>
            <a:ext cx="5649000" cy="8661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rgbClr val="1E315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b="1"/>
              <a:t>Other supported Nodes</a:t>
            </a:r>
            <a:endParaRPr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b="1"/>
              <a:t>DataTerra, NFDI, Polish, Czechia, IberGrid, GlobalCoast, MetroFood, EODC, JISC/UK</a:t>
            </a:r>
            <a:endParaRPr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rial"/>
              <a:buNone/>
            </a:pPr>
            <a:r>
              <a:rPr lang="nl-NL"/>
              <a:t>EOSC Mesh Hub Federating Capabilities</a:t>
            </a:r>
            <a:endParaRPr/>
          </a:p>
        </p:txBody>
      </p:sp>
      <p:sp>
        <p:nvSpPr>
          <p:cNvPr id="165" name="Google Shape;165;p3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4</a:t>
            </a:fld>
            <a:endParaRPr/>
          </a:p>
        </p:txBody>
      </p:sp>
      <p:sp>
        <p:nvSpPr>
          <p:cNvPr id="166" name="Google Shape;166;p3"/>
          <p:cNvSpPr txBox="1">
            <a:spLocks noGrp="1"/>
          </p:cNvSpPr>
          <p:nvPr>
            <p:ph type="sldNum" idx="12"/>
          </p:nvPr>
        </p:nvSpPr>
        <p:spPr>
          <a:xfrm>
            <a:off x="11606463" y="6515830"/>
            <a:ext cx="3417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900"/>
              <a:buFont typeface="DM Sans"/>
              <a:buNone/>
            </a:pPr>
            <a:fld id="{00000000-1234-1234-1234-123412341234}" type="slidenum">
              <a:rPr lang="nl-NL"/>
              <a:t>4</a:t>
            </a:fld>
            <a:endParaRPr/>
          </a:p>
        </p:txBody>
      </p:sp>
      <p:pic>
        <p:nvPicPr>
          <p:cNvPr id="167" name="Google Shape;167;p3"/>
          <p:cNvPicPr preferRelativeResize="0"/>
          <p:nvPr/>
        </p:nvPicPr>
        <p:blipFill rotWithShape="1">
          <a:blip r:embed="rId3">
            <a:alphaModFix/>
          </a:blip>
          <a:srcRect l="-1061"/>
          <a:stretch/>
        </p:blipFill>
        <p:spPr>
          <a:xfrm>
            <a:off x="5485763" y="1435871"/>
            <a:ext cx="6462403" cy="453890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3"/>
          <p:cNvSpPr txBox="1">
            <a:spLocks noGrp="1"/>
          </p:cNvSpPr>
          <p:nvPr>
            <p:ph type="body" idx="2"/>
          </p:nvPr>
        </p:nvSpPr>
        <p:spPr>
          <a:xfrm>
            <a:off x="211683" y="1778950"/>
            <a:ext cx="4999800" cy="4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228600" lvl="0" indent="-1206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"/>
              <a:buChar char="•"/>
            </a:pPr>
            <a:r>
              <a:rPr lang="nl-NL" sz="2040" b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Distributed hub within the EOSC Federation delivering 25 Federating Capabilities</a:t>
            </a:r>
            <a:endParaRPr sz="100" b="0"/>
          </a:p>
          <a:p>
            <a:pPr marL="45720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nl-NL" sz="1900" b="1">
                <a:latin typeface="Roboto"/>
                <a:ea typeface="Roboto"/>
                <a:cs typeface="Roboto"/>
                <a:sym typeface="Roboto"/>
              </a:rPr>
              <a:t>Core</a:t>
            </a:r>
            <a:r>
              <a:rPr lang="nl-NL" sz="1900" b="0"/>
              <a:t> (AAI, Accounting, Helpdesk, Monitoring, etc.)</a:t>
            </a:r>
            <a:endParaRPr sz="1900" b="0"/>
          </a:p>
          <a:p>
            <a:pPr marL="45720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nl-NL" sz="1900" b="1">
                <a:latin typeface="Roboto"/>
                <a:ea typeface="Roboto"/>
                <a:cs typeface="Roboto"/>
                <a:sym typeface="Roboto"/>
              </a:rPr>
              <a:t>Generic</a:t>
            </a:r>
            <a:r>
              <a:rPr lang="nl-NL" sz="1900" b="0"/>
              <a:t> (IM, Sensitive Data Processing, Notebooks, Data Transfer, GALAXY, REANA, etc)</a:t>
            </a:r>
            <a:endParaRPr sz="1900" b="0"/>
          </a:p>
          <a:p>
            <a:pPr marL="457200" lvl="1" indent="-234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nl-NL" sz="1900" b="1">
                <a:latin typeface="Roboto"/>
                <a:ea typeface="Roboto"/>
                <a:cs typeface="Roboto"/>
                <a:sym typeface="Roboto"/>
              </a:rPr>
              <a:t>Thematic</a:t>
            </a:r>
            <a:r>
              <a:rPr lang="nl-NL" sz="1900" b="0"/>
              <a:t> (ENVRI Catalogue of Services, ENVRI Knowledge Base, SSHOC MP, BBMRI-ERIC Directory and Negotiator)</a:t>
            </a:r>
            <a:endParaRPr sz="1900" b="0"/>
          </a:p>
          <a:p>
            <a:pPr marL="228600" lvl="0" indent="-215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nl-NL" sz="2040" b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Offered to the whole EOSC Federat</a:t>
            </a:r>
            <a:r>
              <a:rPr lang="nl-NL" sz="2040">
                <a:solidFill>
                  <a:srgbClr val="008691"/>
                </a:solidFill>
              </a:rPr>
              <a:t>ion</a:t>
            </a:r>
            <a:endParaRPr b="0"/>
          </a:p>
        </p:txBody>
      </p:sp>
      <p:sp>
        <p:nvSpPr>
          <p:cNvPr id="169" name="Google Shape;169;p3"/>
          <p:cNvSpPr txBox="1"/>
          <p:nvPr/>
        </p:nvSpPr>
        <p:spPr>
          <a:xfrm>
            <a:off x="8259500" y="6200025"/>
            <a:ext cx="2009100" cy="6003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nl-NL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Core capabilities: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nl-NL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Supporting the operation of EOSC Nodes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0" name="Google Shape;170;p3"/>
          <p:cNvCxnSpPr/>
          <p:nvPr/>
        </p:nvCxnSpPr>
        <p:spPr>
          <a:xfrm flipH="1">
            <a:off x="10027338" y="5922813"/>
            <a:ext cx="484800" cy="2772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71" name="Google Shape;171;p3"/>
          <p:cNvSpPr txBox="1"/>
          <p:nvPr/>
        </p:nvSpPr>
        <p:spPr>
          <a:xfrm>
            <a:off x="9475600" y="757975"/>
            <a:ext cx="2608200" cy="6003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nl-NL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Generic and Thematic capabilities: Access to distributed EOSC resources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409a13e4753_1_0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nl-NL"/>
              <a:t>Vision and Main Exploitable Results</a:t>
            </a:r>
            <a:endParaRPr/>
          </a:p>
        </p:txBody>
      </p:sp>
      <p:sp>
        <p:nvSpPr>
          <p:cNvPr id="184" name="Google Shape;184;g409a13e4753_1_0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1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5</a:t>
            </a:fld>
            <a:endParaRPr/>
          </a:p>
        </p:txBody>
      </p:sp>
      <p:sp>
        <p:nvSpPr>
          <p:cNvPr id="185" name="Google Shape;185;g409a13e4753_1_0"/>
          <p:cNvSpPr txBox="1"/>
          <p:nvPr/>
        </p:nvSpPr>
        <p:spPr>
          <a:xfrm>
            <a:off x="808500" y="3252425"/>
            <a:ext cx="9935700" cy="39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8200"/>
              </a:buClr>
              <a:buSzPts val="900"/>
              <a:buChar char="•"/>
            </a:pPr>
            <a:r>
              <a:rPr lang="nl-NL" sz="190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EOSC Node Operator Framework</a:t>
            </a:r>
            <a:r>
              <a:rPr lang="nl-NL" sz="1900" b="1">
                <a:solidFill>
                  <a:srgbClr val="0061B0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nl-NL" sz="1880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rPr>
              <a:t> operational, governance and sustainability support framework for EOSC Nodes (best practices, legal agreements, data privacy and sustainability plans, training and support program, etc for Node operators)</a:t>
            </a:r>
            <a:endParaRPr sz="1880">
              <a:solidFill>
                <a:srgbClr val="82828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8200"/>
              </a:buClr>
              <a:buSzPts val="900"/>
              <a:buChar char="•"/>
            </a:pPr>
            <a:r>
              <a:rPr lang="nl-NL" sz="190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EOSC Mesh Federating Capabilities</a:t>
            </a:r>
            <a:r>
              <a:rPr lang="nl-NL" sz="1900" b="1">
                <a:solidFill>
                  <a:srgbClr val="0061B0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nl-NL" sz="1900">
                <a:solidFill>
                  <a:srgbClr val="0061B0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nl-NL" sz="1880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rPr>
              <a:t>a catalogue of reusable federating capabilities extending and operationalising the capabilities identified in the EOSC Federation Handbook complemented by thematic federating capabilities supporting common research workflows in a federated manner</a:t>
            </a:r>
            <a:endParaRPr sz="1900">
              <a:solidFill>
                <a:srgbClr val="0061B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8200"/>
              </a:buClr>
              <a:buSzPts val="900"/>
              <a:buChar char="•"/>
            </a:pPr>
            <a:r>
              <a:rPr lang="nl-NL" sz="190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rPr>
              <a:t>EOSC Mesh Federated SMS</a:t>
            </a:r>
            <a:r>
              <a:rPr lang="nl-NL" sz="1900" b="1">
                <a:solidFill>
                  <a:srgbClr val="0061B0"/>
                </a:solidFill>
                <a:latin typeface="DM Sans"/>
                <a:ea typeface="DM Sans"/>
                <a:cs typeface="DM Sans"/>
                <a:sym typeface="DM Sans"/>
              </a:rPr>
              <a:t>:</a:t>
            </a:r>
            <a:r>
              <a:rPr lang="nl-NL" sz="1880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rPr>
              <a:t> work to establish this cross-Node SMS can serve as a pilot for a future federated SMS for the whole EOSC Federation</a:t>
            </a:r>
            <a:endParaRPr sz="1900">
              <a:solidFill>
                <a:srgbClr val="0061B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8200"/>
              </a:buClr>
              <a:buSzPts val="900"/>
              <a:buChar char="•"/>
            </a:pPr>
            <a:endParaRPr sz="2100">
              <a:solidFill>
                <a:srgbClr val="0061B0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86" name="Google Shape;186;g409a13e4753_1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86350" y="839525"/>
            <a:ext cx="6841073" cy="261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409a21ec381_0_564"/>
          <p:cNvSpPr txBox="1">
            <a:spLocks noGrp="1"/>
          </p:cNvSpPr>
          <p:nvPr>
            <p:ph type="body" idx="1"/>
          </p:nvPr>
        </p:nvSpPr>
        <p:spPr>
          <a:xfrm>
            <a:off x="559700" y="1616849"/>
            <a:ext cx="9830100" cy="49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55000" lnSpcReduction="10000"/>
          </a:bodyPr>
          <a:lstStyle/>
          <a:p>
            <a:pPr marL="457200" lvl="0" indent="-41160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3586"/>
              <a:buFont typeface="Arial"/>
              <a:buChar char="•"/>
            </a:pPr>
            <a:r>
              <a:rPr lang="nl-NL" sz="4240">
                <a:solidFill>
                  <a:srgbClr val="008691"/>
                </a:solidFill>
              </a:rPr>
              <a:t>Collaboration with the other EOSC-01 projects and the EU Node to set up a EOSC Federation multi-hub architecture</a:t>
            </a:r>
            <a:endParaRPr sz="4240">
              <a:solidFill>
                <a:srgbClr val="008691"/>
              </a:solidFill>
            </a:endParaRPr>
          </a:p>
          <a:p>
            <a:pPr marL="457200" lvl="0" indent="-41160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23586"/>
              <a:buFont typeface="Arial"/>
              <a:buChar char="•"/>
            </a:pPr>
            <a:r>
              <a:rPr lang="nl-NL" sz="4240">
                <a:solidFill>
                  <a:srgbClr val="008691"/>
                </a:solidFill>
              </a:rPr>
              <a:t>Establishment of Nodes carried out in close collaboration with the Build-up Group, taking into account</a:t>
            </a:r>
            <a:endParaRPr sz="6440">
              <a:solidFill>
                <a:srgbClr val="0061B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914400" lvl="1" indent="-36320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nl-NL" sz="3854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rPr>
              <a:t>Status of the Federation, new requirements, latest releases of the Federation Handbook, and etc. </a:t>
            </a:r>
            <a:endParaRPr sz="3854">
              <a:solidFill>
                <a:srgbClr val="82828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lvl="0" indent="-36320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0903"/>
              <a:buFont typeface="Arial"/>
              <a:buChar char="•"/>
            </a:pPr>
            <a:r>
              <a:rPr lang="nl-NL" sz="4240">
                <a:solidFill>
                  <a:srgbClr val="008691"/>
                </a:solidFill>
              </a:rPr>
              <a:t>Participation in emerging Federation structures and coordination working groups established by EOSC Gravity and United</a:t>
            </a:r>
            <a:endParaRPr sz="4874">
              <a:solidFill>
                <a:srgbClr val="0061B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914400" lvl="1" indent="-36320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nl-NL" sz="3854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rPr>
              <a:t>Input to EOSC IF and Handbook</a:t>
            </a:r>
            <a:endParaRPr sz="3854">
              <a:solidFill>
                <a:srgbClr val="82828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lvl="0" indent="-36320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0903"/>
              <a:buFont typeface="Arial"/>
              <a:buChar char="•"/>
            </a:pPr>
            <a:r>
              <a:rPr lang="nl-NL" sz="4240">
                <a:solidFill>
                  <a:srgbClr val="008691"/>
                </a:solidFill>
              </a:rPr>
              <a:t>EOSC Mesh Node Coordination Board</a:t>
            </a:r>
            <a:endParaRPr sz="4874">
              <a:solidFill>
                <a:srgbClr val="0061B0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914400" lvl="1" indent="-36320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nl-NL" sz="3854">
                <a:solidFill>
                  <a:srgbClr val="828282"/>
                </a:solidFill>
                <a:latin typeface="DM Sans"/>
                <a:ea typeface="DM Sans"/>
                <a:cs typeface="DM Sans"/>
                <a:sym typeface="DM Sans"/>
              </a:rPr>
              <a:t>Responsible for the liaison with the EOSC Partnership, EOSC initiatives and projects</a:t>
            </a:r>
            <a:endParaRPr sz="3854">
              <a:solidFill>
                <a:srgbClr val="828282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lvl="0" indent="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/>
          </a:p>
        </p:txBody>
      </p:sp>
      <p:sp>
        <p:nvSpPr>
          <p:cNvPr id="177" name="Google Shape;177;g409a21ec381_0_564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nl-NL"/>
              <a:t>Collaborations and dependencies</a:t>
            </a:r>
            <a:endParaRPr/>
          </a:p>
        </p:txBody>
      </p:sp>
      <p:sp>
        <p:nvSpPr>
          <p:cNvPr id="178" name="Google Shape;178;g409a21ec381_0_564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1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409a21ec381_0_576"/>
          <p:cNvSpPr txBox="1">
            <a:spLocks noGrp="1"/>
          </p:cNvSpPr>
          <p:nvPr>
            <p:ph type="title"/>
          </p:nvPr>
        </p:nvSpPr>
        <p:spPr>
          <a:xfrm>
            <a:off x="4616242" y="2603823"/>
            <a:ext cx="3508200" cy="7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nl-NL"/>
              <a:t>Thank you!</a:t>
            </a:r>
            <a:endParaRPr/>
          </a:p>
        </p:txBody>
      </p:sp>
      <p:sp>
        <p:nvSpPr>
          <p:cNvPr id="192" name="Google Shape;192;g409a21ec381_0_576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1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7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EOSC-167323429-153735</_dlc_DocId>
    <_dlc_DocIdUrl xmlns="f0f4a6ae-13a5-4397-80f3-aea8e9f411f0">
      <Url>https://europeanopensciencecloud.sharepoint.com/sites/Data/_layouts/15/DocIdRedir.aspx?ID=EOSC-167323429-153735</Url>
      <Description>EOSC-167323429-153735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442D0AD-1361-4CFE-8875-18E3E48C81B0}"/>
</file>

<file path=customXml/itemProps2.xml><?xml version="1.0" encoding="utf-8"?>
<ds:datastoreItem xmlns:ds="http://schemas.openxmlformats.org/officeDocument/2006/customXml" ds:itemID="{90375A48-F0C8-4F59-AB3B-22B2B085AE3E}"/>
</file>

<file path=customXml/itemProps3.xml><?xml version="1.0" encoding="utf-8"?>
<ds:datastoreItem xmlns:ds="http://schemas.openxmlformats.org/officeDocument/2006/customXml" ds:itemID="{053DBA5A-00EE-4046-A95A-5E30085CEB75}"/>
</file>

<file path=customXml/itemProps4.xml><?xml version="1.0" encoding="utf-8"?>
<ds:datastoreItem xmlns:ds="http://schemas.openxmlformats.org/officeDocument/2006/customXml" ds:itemID="{4F57A37C-C50C-4EF0-84BD-3D8A52B6FF9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656</Words>
  <Application>Microsoft Macintosh PowerPoint</Application>
  <PresentationFormat>Widescreen</PresentationFormat>
  <Paragraphs>86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Courier New</vt:lpstr>
      <vt:lpstr>DM Sans</vt:lpstr>
      <vt:lpstr>Roboto Light</vt:lpstr>
      <vt:lpstr>Helvetica Neue</vt:lpstr>
      <vt:lpstr>Roboto</vt:lpstr>
      <vt:lpstr>Calibri</vt:lpstr>
      <vt:lpstr>Kantoorthema</vt:lpstr>
      <vt:lpstr>EOSC Mesh  Connecting Nodes to Advance the EOSC Federation  Andrea Manzi Diego Scardaci  EGI Foundation </vt:lpstr>
      <vt:lpstr>EOSC Mesh</vt:lpstr>
      <vt:lpstr>Project objectives &amp; Key contributions to EOSC</vt:lpstr>
      <vt:lpstr>EOSC Mesh Hub Federating Capabilities</vt:lpstr>
      <vt:lpstr>Vision and Main Exploitable Results</vt:lpstr>
      <vt:lpstr>Collaborations and dependencies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Ute Gusenheimer</dc:creator>
  <cp:lastModifiedBy>Andrea Manzi</cp:lastModifiedBy>
  <cp:revision>1</cp:revision>
  <dcterms:created xsi:type="dcterms:W3CDTF">2023-06-05T12:30:30Z</dcterms:created>
  <dcterms:modified xsi:type="dcterms:W3CDTF">2026-07-08T14:30:57Z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1c59939d-fcb5-460b-b4a4-cc2d9b19930a</vt:lpwstr>
  </property>
</Properties>
</file>