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57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/>
    <p:restoredTop sz="96405"/>
  </p:normalViewPr>
  <p:slideViewPr>
    <p:cSldViewPr snapToGrid="0" snapToObjects="1">
      <p:cViewPr varScale="1">
        <p:scale>
          <a:sx n="113" d="100"/>
          <a:sy n="113" d="100"/>
        </p:scale>
        <p:origin x="296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08-07-2026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4255D8-9302-CD54-3126-E0A61691F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09098"/>
            <a:ext cx="10470262" cy="603887"/>
          </a:xfrm>
        </p:spPr>
        <p:txBody>
          <a:bodyPr>
            <a:normAutofit/>
          </a:bodyPr>
          <a:lstStyle/>
          <a:p>
            <a:r>
              <a:rPr lang="en-GB" sz="2800" dirty="0"/>
              <a:t>Breakout Group 3: FAIR Data ecosystems and scientific uptake</a:t>
            </a:r>
            <a:endParaRPr lang="en-BE" sz="28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FC920-A273-02F4-3F00-74ECEBE6178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7760130" cy="365125"/>
          </a:xfrm>
        </p:spPr>
        <p:txBody>
          <a:bodyPr/>
          <a:lstStyle/>
          <a:p>
            <a:r>
              <a:rPr lang="nl-NL" dirty="0"/>
              <a:t>09 | 07 | 2026, Simon Hodson (CODATA, CDIF4EOSC), Rapporteur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39BEB217-B1B6-F808-6F66-7FBC3676BFD5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694562"/>
            <a:ext cx="9830179" cy="4382541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 err="1"/>
              <a:t>Objetive</a:t>
            </a:r>
            <a:r>
              <a:rPr lang="en-GB" dirty="0"/>
              <a:t>: to explore what has proven effective in supporting the uptake of FAIR practices within research communities, to discuss how community-driven solutions can be sustained and integrated into the evolving EOSC Federation, and to identify concrete opportunities for collaboration across projects over the coming year.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Adoption of solutions requires not only technical interoperability, but also community engagement, collaboration across domains, and shared approaches to measuring and demonstrating impact.</a:t>
            </a:r>
            <a:endParaRPr lang="en-BE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43DAE3F-F13E-11B0-0277-4666E2517A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914400"/>
            <a:ext cx="9830176" cy="735006"/>
          </a:xfrm>
        </p:spPr>
        <p:txBody>
          <a:bodyPr>
            <a:noAutofit/>
          </a:bodyPr>
          <a:lstStyle/>
          <a:p>
            <a:r>
              <a:rPr lang="en-IE" sz="1800" dirty="0"/>
              <a:t>General Remarks</a:t>
            </a:r>
          </a:p>
        </p:txBody>
      </p:sp>
    </p:spTree>
    <p:extLst>
      <p:ext uri="{BB962C8B-B14F-4D97-AF65-F5344CB8AC3E}">
        <p14:creationId xmlns:p14="http://schemas.microsoft.com/office/powerpoint/2010/main" val="120642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954E5D-59CB-33A0-BD70-20080F2ACD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694562"/>
            <a:ext cx="9830179" cy="4382541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FAIR evaluation in particular in a way that allows to pick and choose interpretation of </a:t>
            </a:r>
            <a:r>
              <a:rPr lang="en-GB" dirty="0" err="1"/>
              <a:t>FAIRness</a:t>
            </a:r>
            <a:r>
              <a:rPr lang="en-GB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Importance of FAIR by Design. Involvement of researchers, data, metadata and vision for </a:t>
            </a:r>
            <a:r>
              <a:rPr lang="en-GB" dirty="0" err="1"/>
              <a:t>FAIRness</a:t>
            </a:r>
            <a:r>
              <a:rPr lang="en-GB" dirty="0"/>
              <a:t> from the outset.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Challenge of getting researchers involved: demonstrate the benefits, hide the complexity, good UX.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Community engagement: working directly with specific research communities / groups, ‘pet researchers’, build out from these groups through demonstrating benefits, word of mouth.</a:t>
            </a:r>
          </a:p>
          <a:p>
            <a:pPr marL="342900" indent="-342900">
              <a:buFont typeface="+mj-lt"/>
              <a:buAutoNum type="arabicPeriod"/>
            </a:pPr>
            <a:r>
              <a:rPr lang="en-BE"/>
              <a:t>Importance of research evaluation as a mechanism for cultural change.</a:t>
            </a:r>
            <a:endParaRPr lang="en-BE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8FADD7-A3DE-4D1C-EFDF-33229453A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914400"/>
            <a:ext cx="9830176" cy="735006"/>
          </a:xfrm>
        </p:spPr>
        <p:txBody>
          <a:bodyPr>
            <a:noAutofit/>
          </a:bodyPr>
          <a:lstStyle/>
          <a:p>
            <a:r>
              <a:rPr lang="en-IE" sz="1800" dirty="0"/>
              <a:t>Question 1: Which approaches to FAIR implementation and community engagement have proven most effective across scientific domains?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7956F220-C559-1AED-7D10-B14F70397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22166"/>
            <a:ext cx="10470262" cy="603887"/>
          </a:xfrm>
        </p:spPr>
        <p:txBody>
          <a:bodyPr>
            <a:normAutofit/>
          </a:bodyPr>
          <a:lstStyle/>
          <a:p>
            <a:r>
              <a:rPr lang="en-GB" sz="2800" dirty="0"/>
              <a:t>Breakout Group 3: FAIR Data ecosystems and scientific uptake</a:t>
            </a:r>
            <a:endParaRPr lang="en-BE" sz="2800" dirty="0"/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0BA07-7527-BB59-66E1-585AEE5E1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9C39A9-EB1F-EFF9-1828-72C708239F69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694562"/>
            <a:ext cx="9830179" cy="4382541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Need to involve the projects, producers of solutions in the onboarding process.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Projects, RIs, organisations need to better understand what this involves and how to engage: AAI, security, legal and organisational ‘interoperability’, agreements, governance and maintenance requirements.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Converse importance of a ‘market model’. Nodes can assess the benefits of a solution. Criteria for onboarding: if the service has a clear benefit and a user-base then it can be onboarded.</a:t>
            </a:r>
          </a:p>
          <a:p>
            <a:pPr marL="342900" indent="-342900">
              <a:buFont typeface="+mj-lt"/>
              <a:buAutoNum type="arabicPeriod"/>
            </a:pPr>
            <a:r>
              <a:rPr lang="en-BE"/>
              <a:t>Assurance of sustainability. </a:t>
            </a:r>
            <a:r>
              <a:rPr lang="en-GB" dirty="0"/>
              <a:t>Project outputs not necessarily sustained. Need clear ownership, demonstration that the owning organisation is committed to sustaining the service. Can be reinforced by agreements, SLAs.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Need ‘business thinking’: business plan, demonstrating impact, value proposition, KERs, identified champions. Include business developers as partners.</a:t>
            </a:r>
          </a:p>
          <a:p>
            <a:pPr marL="342900" indent="-342900">
              <a:buFont typeface="+mj-lt"/>
              <a:buAutoNum type="arabicPeriod"/>
            </a:pPr>
            <a:r>
              <a:rPr lang="en-BE"/>
              <a:t>Encourage post-project joint ventures. EIC and similar boost mechanisms for post-project development, enhancement.</a:t>
            </a:r>
            <a:endParaRPr lang="en-BE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90290-63AC-242B-611E-A0A6DB9E84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914400"/>
            <a:ext cx="9830176" cy="735006"/>
          </a:xfrm>
        </p:spPr>
        <p:txBody>
          <a:bodyPr>
            <a:noAutofit/>
          </a:bodyPr>
          <a:lstStyle/>
          <a:p>
            <a:r>
              <a:rPr lang="en-IE" sz="1800" dirty="0"/>
              <a:t>Question 2: What mechanisms are needed to ensure that community-driven solutions can be sustained and adopted by EOSC Nodes and the Federation?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FC769231-6425-E94D-B399-AEA57169A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22166"/>
            <a:ext cx="10470262" cy="603887"/>
          </a:xfrm>
        </p:spPr>
        <p:txBody>
          <a:bodyPr>
            <a:normAutofit/>
          </a:bodyPr>
          <a:lstStyle/>
          <a:p>
            <a:r>
              <a:rPr lang="en-GB" sz="2800" dirty="0"/>
              <a:t>Breakout Group 3: FAIR Data ecosystems and scientific uptake</a:t>
            </a:r>
            <a:endParaRPr lang="en-BE" sz="2800" dirty="0"/>
          </a:p>
        </p:txBody>
      </p:sp>
    </p:spTree>
    <p:extLst>
      <p:ext uri="{BB962C8B-B14F-4D97-AF65-F5344CB8AC3E}">
        <p14:creationId xmlns:p14="http://schemas.microsoft.com/office/powerpoint/2010/main" val="3114969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FFFD6-C283-95EC-06FF-994558F84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19F527-A3EF-EECF-3204-F84C8131986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694562"/>
            <a:ext cx="9830179" cy="4382541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Discussion of mechanisms for onboarding project solutions with nodes.</a:t>
            </a:r>
          </a:p>
          <a:p>
            <a:pPr marL="342900" indent="-342900">
              <a:buFont typeface="+mj-lt"/>
              <a:buAutoNum type="arabicPeriod"/>
            </a:pPr>
            <a:r>
              <a:rPr lang="en-BE"/>
              <a:t>Mechanisms for discussion collaboration among projects. More structured opportunities at various meetings.</a:t>
            </a: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BE"/>
              <a:t>Tools for identifying shared functionality across solutions, matchmaking requirements and solutions.</a:t>
            </a:r>
            <a:r>
              <a:rPr lang="en-GB" dirty="0"/>
              <a:t> Grindr for requirements and solutions.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Discussions of how to extend services to new users, build out from initial user core, ‘pet researchers’. ECRs and PhDs?  Projects are aware how to do this, but </a:t>
            </a:r>
            <a:r>
              <a:rPr lang="en-GB"/>
              <a:t>takes time.</a:t>
            </a:r>
            <a:endParaRPr lang="en-BE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2C0D0D-EEC8-8B94-97ED-4267813959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914400"/>
            <a:ext cx="9830176" cy="735006"/>
          </a:xfrm>
        </p:spPr>
        <p:txBody>
          <a:bodyPr>
            <a:noAutofit/>
          </a:bodyPr>
          <a:lstStyle/>
          <a:p>
            <a:r>
              <a:rPr lang="en-IE" sz="1800" dirty="0"/>
              <a:t>Question 3: What are the two or three most concrete opportunities for collaboration among EOSC projects and beyond that could be pursued over the next 12 months? 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F556D75-CF45-7880-CAA4-1B29B0404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22166"/>
            <a:ext cx="10470262" cy="603887"/>
          </a:xfrm>
        </p:spPr>
        <p:txBody>
          <a:bodyPr>
            <a:normAutofit/>
          </a:bodyPr>
          <a:lstStyle/>
          <a:p>
            <a:r>
              <a:rPr lang="en-GB" sz="2800" dirty="0"/>
              <a:t>Breakout Group 3: FAIR Data ecosystems and scientific uptake</a:t>
            </a:r>
            <a:endParaRPr lang="en-BE" sz="2800" dirty="0"/>
          </a:p>
        </p:txBody>
      </p:sp>
    </p:spTree>
    <p:extLst>
      <p:ext uri="{BB962C8B-B14F-4D97-AF65-F5344CB8AC3E}">
        <p14:creationId xmlns:p14="http://schemas.microsoft.com/office/powerpoint/2010/main" val="162144644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EOSC-167323429-153750</_dlc_DocId>
    <_dlc_DocIdUrl xmlns="f0f4a6ae-13a5-4397-80f3-aea8e9f411f0">
      <Url>https://europeanopensciencecloud.sharepoint.com/sites/Data/_layouts/15/DocIdRedir.aspx?ID=EOSC-167323429-153750</Url>
      <Description>EOSC-167323429-153750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93D9D6-0808-4870-9DA1-AF5C81724331}"/>
</file>

<file path=customXml/itemProps4.xml><?xml version="1.0" encoding="utf-8"?>
<ds:datastoreItem xmlns:ds="http://schemas.openxmlformats.org/officeDocument/2006/customXml" ds:itemID="{B71B75CC-B92D-4073-A3CF-474E8CF06778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2112</TotalTime>
  <Words>539</Words>
  <Application>Microsoft Macintosh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Roboto</vt:lpstr>
      <vt:lpstr>Roboto Light</vt:lpstr>
      <vt:lpstr>Kantoorthema</vt:lpstr>
      <vt:lpstr>Breakout Group 3: FAIR Data ecosystems and scientific uptake</vt:lpstr>
      <vt:lpstr>Breakout Group 3: FAIR Data ecosystems and scientific uptake</vt:lpstr>
      <vt:lpstr>Breakout Group 3: FAIR Data ecosystems and scientific uptake</vt:lpstr>
      <vt:lpstr>Breakout Group 3: FAIR Data ecosystems and scientific uptake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Simon Hodson</cp:lastModifiedBy>
  <cp:revision>15</cp:revision>
  <dcterms:created xsi:type="dcterms:W3CDTF">2023-06-05T12:30:30Z</dcterms:created>
  <dcterms:modified xsi:type="dcterms:W3CDTF">2026-07-08T20:26:01Z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0ed96e1a-d1b2-4814-a9fc-991db3f8ca1d</vt:lpwstr>
  </property>
</Properties>
</file>