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2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4.xml" ContentType="application/vnd.openxmlformats-officedocument.theme+xml"/>
  <Override PartName="/ppt/authors.xml" ContentType="application/vnd.ms-powerpoint.authors+xml"/>
  <Override PartName="/ppt/theme/theme3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ppt/metadata" ContentType="application/binary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autoCompressPictures="0">
  <p:sldMasterIdLst>
    <p:sldMasterId id="2147483920" r:id="rId4"/>
    <p:sldMasterId id="2147483959" r:id="rId5"/>
  </p:sldMasterIdLst>
  <p:notesMasterIdLst>
    <p:notesMasterId r:id="rId16"/>
  </p:notesMasterIdLst>
  <p:handoutMasterIdLst>
    <p:handoutMasterId r:id="rId17"/>
  </p:handoutMasterIdLst>
  <p:sldIdLst>
    <p:sldId id="429" r:id="rId6"/>
    <p:sldId id="2147482739" r:id="rId7"/>
    <p:sldId id="463" r:id="rId8"/>
    <p:sldId id="2147482656" r:id="rId9"/>
    <p:sldId id="2147482740" r:id="rId10"/>
    <p:sldId id="2147482742" r:id="rId11"/>
    <p:sldId id="2147482738" r:id="rId12"/>
    <p:sldId id="2147482631" r:id="rId13"/>
    <p:sldId id="292" r:id="rId14"/>
    <p:sldId id="2147474824" r:id="rId15"/>
  </p:sldIdLst>
  <p:sldSz cx="12192000" cy="6858000"/>
  <p:notesSz cx="6858000" cy="9144000"/>
  <p:embeddedFontLst>
    <p:embeddedFont>
      <p:font typeface="Franklin Gothic Book" panose="020B0503020102020204" pitchFamily="34" charset="0"/>
      <p:regular r:id="rId18"/>
      <p:italic r:id="rId19"/>
    </p:embeddedFont>
    <p:embeddedFont>
      <p:font typeface="Franklin Gothic Medium" panose="020B0603020102020204" pitchFamily="34" charset="0"/>
      <p:regular r:id="rId20"/>
      <p: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09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74" roundtripDataSignature="AMtx7mh3YP3xexYcFoahXa2ehi0H5V4Za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05383F3-1795-6C0B-5859-22F85252F5B1}" name="LAMBRECHT Regine (ESTAT-EXT)" initials="RL" userId="S::Regine.LAMBRECHT@ext.ec.europa.eu::1a5166bf-0d9b-4429-b96c-64f3c887b7a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D0D0D"/>
    <a:srgbClr val="003399"/>
    <a:srgbClr val="FFD34E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4019" autoAdjust="0"/>
  </p:normalViewPr>
  <p:slideViewPr>
    <p:cSldViewPr snapToGrid="0">
      <p:cViewPr varScale="1">
        <p:scale>
          <a:sx n="107" d="100"/>
          <a:sy n="107" d="100"/>
        </p:scale>
        <p:origin x="672" y="90"/>
      </p:cViewPr>
      <p:guideLst>
        <p:guide orient="horz" pos="2092"/>
        <p:guide pos="3840"/>
      </p:guideLst>
    </p:cSldViewPr>
  </p:slideViewPr>
  <p:outlineViewPr>
    <p:cViewPr>
      <p:scale>
        <a:sx n="33" d="100"/>
        <a:sy n="33" d="100"/>
      </p:scale>
      <p:origin x="0" y="-10743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09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fonts/font1.fntdata"/><Relationship Id="rId17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font" Target="fonts/font4.fntdata"/><Relationship Id="rId175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174" Type="http://customschemas.google.com/relationships/presentationmetadata" Target="metadata"/><Relationship Id="rId17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178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font" Target="fonts/font2.fntdata"/><Relationship Id="rId177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180" Type="http://schemas.openxmlformats.org/officeDocument/2006/relationships/customXml" Target="../customXml/item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6FE7E8-80DD-4E69-A0E4-47B99B8679FA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IE"/>
        </a:p>
      </dgm:t>
    </dgm:pt>
    <dgm:pt modelId="{950613D8-1DA1-47A1-8124-55BDC8FE6F77}">
      <dgm:prSet phldrT="[Text]"/>
      <dgm:spPr/>
      <dgm:t>
        <a:bodyPr/>
        <a:lstStyle/>
        <a:p>
          <a:pPr>
            <a:buChar char="•"/>
          </a:pPr>
          <a:r>
            <a:rPr lang="en-GB">
              <a:solidFill>
                <a:srgbClr val="000000"/>
              </a:solidFill>
              <a:ea typeface="+mn-lt"/>
              <a:cs typeface="+mn-lt"/>
            </a:rPr>
            <a:t>A fully integrated component of the RAISE governance structure, announced in the European Strategy for AI Science </a:t>
          </a:r>
          <a:endParaRPr lang="en-IE">
            <a:solidFill>
              <a:srgbClr val="000000"/>
            </a:solidFill>
          </a:endParaRPr>
        </a:p>
      </dgm:t>
    </dgm:pt>
    <dgm:pt modelId="{CF9696EC-442E-4157-800C-D350F6B6FEB9}" type="parTrans" cxnId="{890D2EDD-600E-4C31-BB8E-D23BC0635034}">
      <dgm:prSet/>
      <dgm:spPr/>
      <dgm:t>
        <a:bodyPr/>
        <a:lstStyle/>
        <a:p>
          <a:endParaRPr lang="en-IE"/>
        </a:p>
      </dgm:t>
    </dgm:pt>
    <dgm:pt modelId="{7D434CF4-A59D-44F5-B4F8-903782AA3AB8}" type="sibTrans" cxnId="{890D2EDD-600E-4C31-BB8E-D23BC0635034}">
      <dgm:prSet/>
      <dgm:spPr/>
      <dgm:t>
        <a:bodyPr/>
        <a:lstStyle/>
        <a:p>
          <a:endParaRPr lang="en-IE"/>
        </a:p>
      </dgm:t>
    </dgm:pt>
    <dgm:pt modelId="{F128DD61-BFCC-42E1-B5CE-A3843592B843}">
      <dgm:prSet phldrT="[Text]"/>
      <dgm:spPr/>
      <dgm:t>
        <a:bodyPr/>
        <a:lstStyle/>
        <a:p>
          <a:pPr>
            <a:buChar char="•"/>
          </a:pPr>
          <a:r>
            <a:rPr lang="en-US">
              <a:solidFill>
                <a:srgbClr val="000000"/>
              </a:solidFill>
              <a:ea typeface="+mn-lt"/>
              <a:cs typeface="+mn-lt"/>
            </a:rPr>
            <a:t>Up to 15 leading Academics in the field of AI Science </a:t>
          </a:r>
          <a:endParaRPr lang="en-IE">
            <a:solidFill>
              <a:srgbClr val="000000"/>
            </a:solidFill>
          </a:endParaRPr>
        </a:p>
      </dgm:t>
    </dgm:pt>
    <dgm:pt modelId="{95559412-2E87-4E4D-B27F-CD536B14EE68}" type="parTrans" cxnId="{2DBF37E6-5237-4827-B3E7-4E07374A4772}">
      <dgm:prSet/>
      <dgm:spPr/>
      <dgm:t>
        <a:bodyPr/>
        <a:lstStyle/>
        <a:p>
          <a:endParaRPr lang="en-IE"/>
        </a:p>
      </dgm:t>
    </dgm:pt>
    <dgm:pt modelId="{74E562B7-9C5C-44B5-98C0-0D63EAD60A57}" type="sibTrans" cxnId="{2DBF37E6-5237-4827-B3E7-4E07374A4772}">
      <dgm:prSet/>
      <dgm:spPr/>
      <dgm:t>
        <a:bodyPr/>
        <a:lstStyle/>
        <a:p>
          <a:endParaRPr lang="en-IE"/>
        </a:p>
      </dgm:t>
    </dgm:pt>
    <dgm:pt modelId="{FE034573-3BA8-432D-A9B8-0193AE8AD649}">
      <dgm:prSet phldrT="[Text]"/>
      <dgm:spPr/>
      <dgm:t>
        <a:bodyPr/>
        <a:lstStyle/>
        <a:p>
          <a:pPr>
            <a:buChar char="•"/>
          </a:pPr>
          <a:r>
            <a:rPr lang="en-GB">
              <a:solidFill>
                <a:srgbClr val="000000"/>
              </a:solidFill>
              <a:ea typeface="+mn-lt"/>
              <a:cs typeface="+mn-lt"/>
            </a:rPr>
            <a:t>Independent scientific advice on the implementation of the AI in Science Strategy and the development of RAISE for the Commission</a:t>
          </a:r>
          <a:endParaRPr lang="en-IE">
            <a:solidFill>
              <a:srgbClr val="000000"/>
            </a:solidFill>
          </a:endParaRPr>
        </a:p>
      </dgm:t>
    </dgm:pt>
    <dgm:pt modelId="{8499B6D3-68D5-4DA3-A929-3C371D6ABAEE}" type="parTrans" cxnId="{620DDF86-2C9D-4EB9-93DF-73A4303BBD8F}">
      <dgm:prSet/>
      <dgm:spPr/>
      <dgm:t>
        <a:bodyPr/>
        <a:lstStyle/>
        <a:p>
          <a:endParaRPr lang="en-IE"/>
        </a:p>
      </dgm:t>
    </dgm:pt>
    <dgm:pt modelId="{EDF1FD55-1A1C-427D-A734-26FACB9572BB}" type="sibTrans" cxnId="{620DDF86-2C9D-4EB9-93DF-73A4303BBD8F}">
      <dgm:prSet/>
      <dgm:spPr/>
      <dgm:t>
        <a:bodyPr/>
        <a:lstStyle/>
        <a:p>
          <a:endParaRPr lang="en-IE"/>
        </a:p>
      </dgm:t>
    </dgm:pt>
    <dgm:pt modelId="{E77F84B7-19B3-46EE-8843-83FF19311C44}" type="pres">
      <dgm:prSet presAssocID="{F86FE7E8-80DD-4E69-A0E4-47B99B8679FA}" presName="Name0" presStyleCnt="0">
        <dgm:presLayoutVars>
          <dgm:chMax val="7"/>
          <dgm:chPref val="7"/>
          <dgm:dir/>
        </dgm:presLayoutVars>
      </dgm:prSet>
      <dgm:spPr/>
    </dgm:pt>
    <dgm:pt modelId="{022F13A8-ACD0-4593-9C10-089F73B06997}" type="pres">
      <dgm:prSet presAssocID="{F86FE7E8-80DD-4E69-A0E4-47B99B8679FA}" presName="Name1" presStyleCnt="0"/>
      <dgm:spPr/>
    </dgm:pt>
    <dgm:pt modelId="{C2077B22-E56C-4AD9-9E9D-2DD8A2290BCD}" type="pres">
      <dgm:prSet presAssocID="{F86FE7E8-80DD-4E69-A0E4-47B99B8679FA}" presName="cycle" presStyleCnt="0"/>
      <dgm:spPr/>
    </dgm:pt>
    <dgm:pt modelId="{DF3F6A88-1CE3-48A3-B645-D5B98748B75E}" type="pres">
      <dgm:prSet presAssocID="{F86FE7E8-80DD-4E69-A0E4-47B99B8679FA}" presName="srcNode" presStyleLbl="node1" presStyleIdx="0" presStyleCnt="3"/>
      <dgm:spPr/>
    </dgm:pt>
    <dgm:pt modelId="{CED8AA4C-717B-412D-B09A-28B97F9962C6}" type="pres">
      <dgm:prSet presAssocID="{F86FE7E8-80DD-4E69-A0E4-47B99B8679FA}" presName="conn" presStyleLbl="parChTrans1D2" presStyleIdx="0" presStyleCnt="1"/>
      <dgm:spPr/>
    </dgm:pt>
    <dgm:pt modelId="{C9FA64DA-923A-4A06-B06F-D31419D3B169}" type="pres">
      <dgm:prSet presAssocID="{F86FE7E8-80DD-4E69-A0E4-47B99B8679FA}" presName="extraNode" presStyleLbl="node1" presStyleIdx="0" presStyleCnt="3"/>
      <dgm:spPr/>
    </dgm:pt>
    <dgm:pt modelId="{29FE32BF-6895-4D9C-86FF-686BDAFA9E30}" type="pres">
      <dgm:prSet presAssocID="{F86FE7E8-80DD-4E69-A0E4-47B99B8679FA}" presName="dstNode" presStyleLbl="node1" presStyleIdx="0" presStyleCnt="3"/>
      <dgm:spPr/>
    </dgm:pt>
    <dgm:pt modelId="{F433DF15-3C6A-4B90-A3BD-8DCD93A7C03F}" type="pres">
      <dgm:prSet presAssocID="{950613D8-1DA1-47A1-8124-55BDC8FE6F77}" presName="text_1" presStyleLbl="node1" presStyleIdx="0" presStyleCnt="3">
        <dgm:presLayoutVars>
          <dgm:bulletEnabled val="1"/>
        </dgm:presLayoutVars>
      </dgm:prSet>
      <dgm:spPr/>
    </dgm:pt>
    <dgm:pt modelId="{B6E0DB76-BECA-48C9-A6AA-ABF77ACA9C58}" type="pres">
      <dgm:prSet presAssocID="{950613D8-1DA1-47A1-8124-55BDC8FE6F77}" presName="accent_1" presStyleCnt="0"/>
      <dgm:spPr/>
    </dgm:pt>
    <dgm:pt modelId="{7B83E612-AE51-4BE3-AF1B-38A2EF86BE8C}" type="pres">
      <dgm:prSet presAssocID="{950613D8-1DA1-47A1-8124-55BDC8FE6F77}" presName="accentRepeatNode" presStyleLbl="solidFgAcc1" presStyleIdx="0" presStyleCnt="3"/>
      <dgm:spPr>
        <a:ln>
          <a:solidFill>
            <a:schemeClr val="tx1"/>
          </a:solidFill>
        </a:ln>
      </dgm:spPr>
    </dgm:pt>
    <dgm:pt modelId="{14D1B2D2-A757-4F18-BAA0-B2C151C7ECF8}" type="pres">
      <dgm:prSet presAssocID="{F128DD61-BFCC-42E1-B5CE-A3843592B843}" presName="text_2" presStyleLbl="node1" presStyleIdx="1" presStyleCnt="3">
        <dgm:presLayoutVars>
          <dgm:bulletEnabled val="1"/>
        </dgm:presLayoutVars>
      </dgm:prSet>
      <dgm:spPr/>
    </dgm:pt>
    <dgm:pt modelId="{E26C7C29-AC2D-4740-A0A3-217755FC0138}" type="pres">
      <dgm:prSet presAssocID="{F128DD61-BFCC-42E1-B5CE-A3843592B843}" presName="accent_2" presStyleCnt="0"/>
      <dgm:spPr/>
    </dgm:pt>
    <dgm:pt modelId="{01AE8823-DB8E-45CB-9B5D-1CDA4111776B}" type="pres">
      <dgm:prSet presAssocID="{F128DD61-BFCC-42E1-B5CE-A3843592B843}" presName="accentRepeatNode" presStyleLbl="solidFgAcc1" presStyleIdx="1" presStyleCnt="3"/>
      <dgm:spPr/>
    </dgm:pt>
    <dgm:pt modelId="{D260F5A7-CAFA-4FBA-BCBB-9E407F6ADB59}" type="pres">
      <dgm:prSet presAssocID="{FE034573-3BA8-432D-A9B8-0193AE8AD649}" presName="text_3" presStyleLbl="node1" presStyleIdx="2" presStyleCnt="3">
        <dgm:presLayoutVars>
          <dgm:bulletEnabled val="1"/>
        </dgm:presLayoutVars>
      </dgm:prSet>
      <dgm:spPr/>
    </dgm:pt>
    <dgm:pt modelId="{FCDAF6C7-172D-45EE-B316-BC744F0FB4FE}" type="pres">
      <dgm:prSet presAssocID="{FE034573-3BA8-432D-A9B8-0193AE8AD649}" presName="accent_3" presStyleCnt="0"/>
      <dgm:spPr/>
    </dgm:pt>
    <dgm:pt modelId="{B60E89F1-3B50-4944-9DDE-80E5B2FDECEB}" type="pres">
      <dgm:prSet presAssocID="{FE034573-3BA8-432D-A9B8-0193AE8AD649}" presName="accentRepeatNode" presStyleLbl="solidFgAcc1" presStyleIdx="2" presStyleCnt="3"/>
      <dgm:spPr/>
    </dgm:pt>
  </dgm:ptLst>
  <dgm:cxnLst>
    <dgm:cxn modelId="{FE2E6044-2FFE-4611-AF15-98749BB587C8}" type="presOf" srcId="{F128DD61-BFCC-42E1-B5CE-A3843592B843}" destId="{14D1B2D2-A757-4F18-BAA0-B2C151C7ECF8}" srcOrd="0" destOrd="0" presId="urn:microsoft.com/office/officeart/2008/layout/VerticalCurvedList"/>
    <dgm:cxn modelId="{13332374-0C05-4790-B5B0-6AC5D38DC919}" type="presOf" srcId="{FE034573-3BA8-432D-A9B8-0193AE8AD649}" destId="{D260F5A7-CAFA-4FBA-BCBB-9E407F6ADB59}" srcOrd="0" destOrd="0" presId="urn:microsoft.com/office/officeart/2008/layout/VerticalCurvedList"/>
    <dgm:cxn modelId="{620DDF86-2C9D-4EB9-93DF-73A4303BBD8F}" srcId="{F86FE7E8-80DD-4E69-A0E4-47B99B8679FA}" destId="{FE034573-3BA8-432D-A9B8-0193AE8AD649}" srcOrd="2" destOrd="0" parTransId="{8499B6D3-68D5-4DA3-A929-3C371D6ABAEE}" sibTransId="{EDF1FD55-1A1C-427D-A734-26FACB9572BB}"/>
    <dgm:cxn modelId="{0AA533A4-1E48-4B6F-A3EE-180A48CEAE8B}" type="presOf" srcId="{950613D8-1DA1-47A1-8124-55BDC8FE6F77}" destId="{F433DF15-3C6A-4B90-A3BD-8DCD93A7C03F}" srcOrd="0" destOrd="0" presId="urn:microsoft.com/office/officeart/2008/layout/VerticalCurvedList"/>
    <dgm:cxn modelId="{890D2EDD-600E-4C31-BB8E-D23BC0635034}" srcId="{F86FE7E8-80DD-4E69-A0E4-47B99B8679FA}" destId="{950613D8-1DA1-47A1-8124-55BDC8FE6F77}" srcOrd="0" destOrd="0" parTransId="{CF9696EC-442E-4157-800C-D350F6B6FEB9}" sibTransId="{7D434CF4-A59D-44F5-B4F8-903782AA3AB8}"/>
    <dgm:cxn modelId="{2DBF37E6-5237-4827-B3E7-4E07374A4772}" srcId="{F86FE7E8-80DD-4E69-A0E4-47B99B8679FA}" destId="{F128DD61-BFCC-42E1-B5CE-A3843592B843}" srcOrd="1" destOrd="0" parTransId="{95559412-2E87-4E4D-B27F-CD536B14EE68}" sibTransId="{74E562B7-9C5C-44B5-98C0-0D63EAD60A57}"/>
    <dgm:cxn modelId="{9ED23CEC-58B0-4177-A94C-FE66FEC2AED4}" type="presOf" srcId="{F86FE7E8-80DD-4E69-A0E4-47B99B8679FA}" destId="{E77F84B7-19B3-46EE-8843-83FF19311C44}" srcOrd="0" destOrd="0" presId="urn:microsoft.com/office/officeart/2008/layout/VerticalCurvedList"/>
    <dgm:cxn modelId="{216E23F3-1F91-44F2-A6B9-DD6E1D707D14}" type="presOf" srcId="{7D434CF4-A59D-44F5-B4F8-903782AA3AB8}" destId="{CED8AA4C-717B-412D-B09A-28B97F9962C6}" srcOrd="0" destOrd="0" presId="urn:microsoft.com/office/officeart/2008/layout/VerticalCurvedList"/>
    <dgm:cxn modelId="{00606D74-1E20-4781-9646-4D6037CC1384}" type="presParOf" srcId="{E77F84B7-19B3-46EE-8843-83FF19311C44}" destId="{022F13A8-ACD0-4593-9C10-089F73B06997}" srcOrd="0" destOrd="0" presId="urn:microsoft.com/office/officeart/2008/layout/VerticalCurvedList"/>
    <dgm:cxn modelId="{A81E9C5C-6FD2-4F52-8AD5-F3A186CBA0F2}" type="presParOf" srcId="{022F13A8-ACD0-4593-9C10-089F73B06997}" destId="{C2077B22-E56C-4AD9-9E9D-2DD8A2290BCD}" srcOrd="0" destOrd="0" presId="urn:microsoft.com/office/officeart/2008/layout/VerticalCurvedList"/>
    <dgm:cxn modelId="{A8458B2A-3117-4322-ABC8-52C5399082DD}" type="presParOf" srcId="{C2077B22-E56C-4AD9-9E9D-2DD8A2290BCD}" destId="{DF3F6A88-1CE3-48A3-B645-D5B98748B75E}" srcOrd="0" destOrd="0" presId="urn:microsoft.com/office/officeart/2008/layout/VerticalCurvedList"/>
    <dgm:cxn modelId="{7C3EC121-E8AF-4DEE-B0E8-974CA8D891B5}" type="presParOf" srcId="{C2077B22-E56C-4AD9-9E9D-2DD8A2290BCD}" destId="{CED8AA4C-717B-412D-B09A-28B97F9962C6}" srcOrd="1" destOrd="0" presId="urn:microsoft.com/office/officeart/2008/layout/VerticalCurvedList"/>
    <dgm:cxn modelId="{6EE4791A-1E60-4188-A9A4-97D61204F6A2}" type="presParOf" srcId="{C2077B22-E56C-4AD9-9E9D-2DD8A2290BCD}" destId="{C9FA64DA-923A-4A06-B06F-D31419D3B169}" srcOrd="2" destOrd="0" presId="urn:microsoft.com/office/officeart/2008/layout/VerticalCurvedList"/>
    <dgm:cxn modelId="{98B5DED3-1852-41A3-B12F-45EEAB25CDED}" type="presParOf" srcId="{C2077B22-E56C-4AD9-9E9D-2DD8A2290BCD}" destId="{29FE32BF-6895-4D9C-86FF-686BDAFA9E30}" srcOrd="3" destOrd="0" presId="urn:microsoft.com/office/officeart/2008/layout/VerticalCurvedList"/>
    <dgm:cxn modelId="{8110A1EB-C279-4F40-8B3E-BD44F0F565E8}" type="presParOf" srcId="{022F13A8-ACD0-4593-9C10-089F73B06997}" destId="{F433DF15-3C6A-4B90-A3BD-8DCD93A7C03F}" srcOrd="1" destOrd="0" presId="urn:microsoft.com/office/officeart/2008/layout/VerticalCurvedList"/>
    <dgm:cxn modelId="{B9E0BF11-CC90-4345-9A90-F759C1D598B9}" type="presParOf" srcId="{022F13A8-ACD0-4593-9C10-089F73B06997}" destId="{B6E0DB76-BECA-48C9-A6AA-ABF77ACA9C58}" srcOrd="2" destOrd="0" presId="urn:microsoft.com/office/officeart/2008/layout/VerticalCurvedList"/>
    <dgm:cxn modelId="{3F1D6D99-5F39-4A80-8B67-527871097BB2}" type="presParOf" srcId="{B6E0DB76-BECA-48C9-A6AA-ABF77ACA9C58}" destId="{7B83E612-AE51-4BE3-AF1B-38A2EF86BE8C}" srcOrd="0" destOrd="0" presId="urn:microsoft.com/office/officeart/2008/layout/VerticalCurvedList"/>
    <dgm:cxn modelId="{12A853D8-B94D-4FCB-B39A-4642859A1DEE}" type="presParOf" srcId="{022F13A8-ACD0-4593-9C10-089F73B06997}" destId="{14D1B2D2-A757-4F18-BAA0-B2C151C7ECF8}" srcOrd="3" destOrd="0" presId="urn:microsoft.com/office/officeart/2008/layout/VerticalCurvedList"/>
    <dgm:cxn modelId="{69F2CFA8-B722-459D-A19A-C4E0EB1C8BA2}" type="presParOf" srcId="{022F13A8-ACD0-4593-9C10-089F73B06997}" destId="{E26C7C29-AC2D-4740-A0A3-217755FC0138}" srcOrd="4" destOrd="0" presId="urn:microsoft.com/office/officeart/2008/layout/VerticalCurvedList"/>
    <dgm:cxn modelId="{CBE474A3-C839-4D80-9730-AC8331377F20}" type="presParOf" srcId="{E26C7C29-AC2D-4740-A0A3-217755FC0138}" destId="{01AE8823-DB8E-45CB-9B5D-1CDA4111776B}" srcOrd="0" destOrd="0" presId="urn:microsoft.com/office/officeart/2008/layout/VerticalCurvedList"/>
    <dgm:cxn modelId="{93E25B37-1174-4152-89F9-5F4B6D4586E1}" type="presParOf" srcId="{022F13A8-ACD0-4593-9C10-089F73B06997}" destId="{D260F5A7-CAFA-4FBA-BCBB-9E407F6ADB59}" srcOrd="5" destOrd="0" presId="urn:microsoft.com/office/officeart/2008/layout/VerticalCurvedList"/>
    <dgm:cxn modelId="{84009312-06D3-41B6-ADBA-194307F6BD56}" type="presParOf" srcId="{022F13A8-ACD0-4593-9C10-089F73B06997}" destId="{FCDAF6C7-172D-45EE-B316-BC744F0FB4FE}" srcOrd="6" destOrd="0" presId="urn:microsoft.com/office/officeart/2008/layout/VerticalCurvedList"/>
    <dgm:cxn modelId="{A9C12395-5A71-423A-8D4C-F8E1284B1829}" type="presParOf" srcId="{FCDAF6C7-172D-45EE-B316-BC744F0FB4FE}" destId="{B60E89F1-3B50-4944-9DDE-80E5B2FDECE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D8AA4C-717B-412D-B09A-28B97F9962C6}">
      <dsp:nvSpPr>
        <dsp:cNvPr id="0" name=""/>
        <dsp:cNvSpPr/>
      </dsp:nvSpPr>
      <dsp:spPr>
        <a:xfrm>
          <a:off x="-5773757" y="-883891"/>
          <a:ext cx="6875290" cy="6875290"/>
        </a:xfrm>
        <a:prstGeom prst="blockArc">
          <a:avLst>
            <a:gd name="adj1" fmla="val 18900000"/>
            <a:gd name="adj2" fmla="val 2700000"/>
            <a:gd name="adj3" fmla="val 314"/>
          </a:avLst>
        </a:pr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33DF15-3C6A-4B90-A3BD-8DCD93A7C03F}">
      <dsp:nvSpPr>
        <dsp:cNvPr id="0" name=""/>
        <dsp:cNvSpPr/>
      </dsp:nvSpPr>
      <dsp:spPr>
        <a:xfrm>
          <a:off x="708922" y="510750"/>
          <a:ext cx="8738336" cy="102150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0817" tIns="55880" rIns="55880" bIns="5588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>
              <a:solidFill>
                <a:srgbClr val="000000"/>
              </a:solidFill>
              <a:ea typeface="+mn-lt"/>
              <a:cs typeface="+mn-lt"/>
            </a:rPr>
            <a:t>A fully integrated component of the RAISE governance structure, announced in the European Strategy for AI Science </a:t>
          </a:r>
          <a:endParaRPr lang="en-IE" sz="2200" kern="1200">
            <a:solidFill>
              <a:srgbClr val="000000"/>
            </a:solidFill>
          </a:endParaRPr>
        </a:p>
      </dsp:txBody>
      <dsp:txXfrm>
        <a:off x="708922" y="510750"/>
        <a:ext cx="8738336" cy="1021501"/>
      </dsp:txXfrm>
    </dsp:sp>
    <dsp:sp modelId="{7B83E612-AE51-4BE3-AF1B-38A2EF86BE8C}">
      <dsp:nvSpPr>
        <dsp:cNvPr id="0" name=""/>
        <dsp:cNvSpPr/>
      </dsp:nvSpPr>
      <dsp:spPr>
        <a:xfrm>
          <a:off x="70483" y="383063"/>
          <a:ext cx="1276877" cy="127687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D1B2D2-A757-4F18-BAA0-B2C151C7ECF8}">
      <dsp:nvSpPr>
        <dsp:cNvPr id="0" name=""/>
        <dsp:cNvSpPr/>
      </dsp:nvSpPr>
      <dsp:spPr>
        <a:xfrm>
          <a:off x="1080237" y="2043003"/>
          <a:ext cx="8367020" cy="102150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0817" tIns="55880" rIns="55880" bIns="5588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000000"/>
              </a:solidFill>
              <a:ea typeface="+mn-lt"/>
              <a:cs typeface="+mn-lt"/>
            </a:rPr>
            <a:t>Up to 15 leading Academics in the field of AI Science </a:t>
          </a:r>
          <a:endParaRPr lang="en-IE" sz="2200" kern="1200">
            <a:solidFill>
              <a:srgbClr val="000000"/>
            </a:solidFill>
          </a:endParaRPr>
        </a:p>
      </dsp:txBody>
      <dsp:txXfrm>
        <a:off x="1080237" y="2043003"/>
        <a:ext cx="8367020" cy="1021501"/>
      </dsp:txXfrm>
    </dsp:sp>
    <dsp:sp modelId="{01AE8823-DB8E-45CB-9B5D-1CDA4111776B}">
      <dsp:nvSpPr>
        <dsp:cNvPr id="0" name=""/>
        <dsp:cNvSpPr/>
      </dsp:nvSpPr>
      <dsp:spPr>
        <a:xfrm>
          <a:off x="441799" y="1915315"/>
          <a:ext cx="1276877" cy="127687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60F5A7-CAFA-4FBA-BCBB-9E407F6ADB59}">
      <dsp:nvSpPr>
        <dsp:cNvPr id="0" name=""/>
        <dsp:cNvSpPr/>
      </dsp:nvSpPr>
      <dsp:spPr>
        <a:xfrm>
          <a:off x="708922" y="3575255"/>
          <a:ext cx="8738336" cy="102150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0817" tIns="55880" rIns="55880" bIns="5588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>
              <a:solidFill>
                <a:srgbClr val="000000"/>
              </a:solidFill>
              <a:ea typeface="+mn-lt"/>
              <a:cs typeface="+mn-lt"/>
            </a:rPr>
            <a:t>Independent scientific advice on the implementation of the AI in Science Strategy and the development of RAISE for the Commission</a:t>
          </a:r>
          <a:endParaRPr lang="en-IE" sz="2200" kern="1200">
            <a:solidFill>
              <a:srgbClr val="000000"/>
            </a:solidFill>
          </a:endParaRPr>
        </a:p>
      </dsp:txBody>
      <dsp:txXfrm>
        <a:off x="708922" y="3575255"/>
        <a:ext cx="8738336" cy="1021501"/>
      </dsp:txXfrm>
    </dsp:sp>
    <dsp:sp modelId="{B60E89F1-3B50-4944-9DDE-80E5B2FDECEB}">
      <dsp:nvSpPr>
        <dsp:cNvPr id="0" name=""/>
        <dsp:cNvSpPr/>
      </dsp:nvSpPr>
      <dsp:spPr>
        <a:xfrm>
          <a:off x="70483" y="3447567"/>
          <a:ext cx="1276877" cy="127687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64D34D8-E3B4-F069-6ADD-F8D442E609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2191E5-897D-1F21-6B64-C79FF3AD2E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E606C-77CD-45C1-9571-DE74CA837D88}" type="datetimeFigureOut">
              <a:rPr lang="en-IE" smtClean="0"/>
              <a:t>08/07/2026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903FA3-5DC7-AAE3-B405-7184FD6B12E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454CF8-DBD9-2EAE-C757-6C20B65855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08B9C-ED77-41BB-BC53-D69EC8827C7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153203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67806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Currently in its pilot phase, we will build RAISE into a pan-European virtual institute connecting the different essential ingredients for AI in science:</a:t>
            </a:r>
            <a:endParaRPr lang="en-IE" sz="11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1"/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Excellence and Talent: We are investing € 58 million on Thematic Networks of Excellence and Doctoral Networks, creating opportunities for young researchers like yourselves.</a:t>
            </a:r>
            <a:endParaRPr lang="en-IE" sz="11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1"/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Computational power: € 600 million from Horizon Europe will be invested in AI Gigafactories, to secure access to these future European AI supercomputers by scientists and innovators.</a:t>
            </a:r>
            <a:endParaRPr lang="en-IE" sz="11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1"/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Data: Connecting data infrastructures like the future Data Labs with scientific repositories like the European Open Science Cloud (EOSC).</a:t>
            </a:r>
            <a:endParaRPr lang="en-IE" sz="11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1"/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Funding: We will aim to double research investments in AI, including in AI in science, for 2028. Already now, there is € 107 million dedicated funding for RAISE in HE WP26-27, on top of € 775 million for AI-involving research across HE Clusters. RAISE is also funding scientific foundation models, and self-driving labs.</a:t>
            </a:r>
            <a:endParaRPr lang="en-IE" sz="11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8253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Finally, we are aware that our ambition requires additional resources, and a lot of coordination across Member States. </a:t>
            </a:r>
            <a:endParaRPr lang="en-I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We will employ communication initiatives to engage with the private sector and convince industry players and philanthropies to pledge support and resources for AI-enabled science.</a:t>
            </a:r>
            <a:endParaRPr lang="en-I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We will work with Member States in our ERA Action on AI in Science – to coordinate policies and funding approaches. </a:t>
            </a:r>
            <a:endParaRPr lang="en-I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50851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I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 guarantee high-level scientific input for RAISE’s strategic research agenda, a </a:t>
            </a:r>
            <a:r>
              <a:rPr lang="en-I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High-level Academic Advisory Board</a:t>
            </a:r>
            <a:r>
              <a:rPr lang="en-I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will be set up to advise the European Commission. </a:t>
            </a:r>
          </a:p>
          <a:p>
            <a:pPr lvl="0"/>
            <a:r>
              <a:rPr lang="en-I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 will be composed of up to 15 leading academics in the field of AI science (both AI in science &amp; science for AI) </a:t>
            </a:r>
          </a:p>
          <a:p>
            <a:pPr lvl="0"/>
            <a:r>
              <a:rPr lang="en-I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 call for expression of interest will soon be launched.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8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647312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Let me conclude with an invitation. </a:t>
            </a:r>
            <a:endParaRPr lang="en-I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 part of our reach out activities, we will also continue our annual </a:t>
            </a: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AI in Science Summits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-  a meeting point for researchers, industry players, investors and policy makers </a:t>
            </a:r>
            <a:r>
              <a:rPr lang="en-I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 explore the transformative impact of AI on scientific discovery and how Europe can lead with a distinctive approach.</a:t>
            </a:r>
          </a:p>
          <a:p>
            <a:pPr lvl="0"/>
            <a:r>
              <a:rPr lang="en-I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This year’s edition will be in </a:t>
            </a:r>
            <a:r>
              <a:rPr lang="en-I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Dublin, with the University College Dublin, on 15-16 October</a:t>
            </a:r>
            <a:r>
              <a:rPr lang="en-I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IE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 is part of the programme of the Irish Presidency of the Council of the EU and part of the “European AI Innovation Month” (with CNECT).</a:t>
            </a:r>
          </a:p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9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59082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57041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creativecommons.org/licenses/by/4.0/" TargetMode="External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page option 1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75400-3E4A-4805-76D4-89E3DBA22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17486"/>
            <a:ext cx="2743200" cy="17252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r>
              <a:rPr lang="fr-BE" dirty="0"/>
              <a:t>DD/MM/YYYY</a:t>
            </a:r>
            <a:endParaRPr lang="en-IE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290A50-B43D-A2B6-515F-75425256AC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040714"/>
            <a:ext cx="10515600" cy="1020337"/>
          </a:xfrm>
          <a:noFill/>
        </p:spPr>
        <p:txBody>
          <a:bodyPr>
            <a:noAutofit/>
          </a:bodyPr>
          <a:lstStyle>
            <a:lvl1pPr>
              <a:defRPr sz="8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a title</a:t>
            </a:r>
            <a:endParaRPr lang="en-IE" dirty="0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69D02D42-BA7D-84CC-873F-80F08362B35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219575"/>
            <a:ext cx="4929188" cy="61118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600E4EF-7051-9AAC-2C78-0958FBC514B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8199" y="5243158"/>
            <a:ext cx="3176847" cy="304616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>
              <a:buNone/>
              <a:defRPr sz="1600" b="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 descr="European Commission">
            <a:extLst>
              <a:ext uri="{FF2B5EF4-FFF2-40B4-BE49-F238E27FC236}">
                <a16:creationId xmlns:a16="http://schemas.microsoft.com/office/drawing/2014/main" id="{85D80D5D-B11B-B8B1-1D33-81E7377D595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3383" y="5738784"/>
            <a:ext cx="2544024" cy="9410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5015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 userDrawn="1">
          <p15:clr>
            <a:srgbClr val="FBAE40"/>
          </p15:clr>
        </p15:guide>
        <p15:guide id="4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5570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F39DED1-43B7-A54B-D3D7-54792E535D2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85570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9416748-3994-A02A-B7BD-AC8272883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6A56761B-AC86-49AF-4B3B-2CCCDB7A47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885691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55706"/>
            <a:ext cx="5019675" cy="3271102"/>
          </a:xfrm>
          <a:solidFill>
            <a:schemeClr val="tx2"/>
          </a:solidFill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C0E4D59-AF6A-8993-094A-5A4FED57EA3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855706"/>
            <a:ext cx="5019675" cy="3271102"/>
          </a:xfrm>
          <a:solidFill>
            <a:schemeClr val="tx2"/>
          </a:solidFill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3588F2-1E00-50BC-0820-CB663EE971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7575C568-2951-1529-11F7-C12F1B0677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59454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0AA9BB-29EC-79EA-02CA-8452ADF649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1BA1A05-4F7E-D9F9-D094-9C9394F846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872981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8270BF-EE76-A46D-95E0-FB617042099B}"/>
              </a:ext>
            </a:extLst>
          </p:cNvPr>
          <p:cNvSpPr>
            <a:spLocks/>
          </p:cNvSpPr>
          <p:nvPr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tx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7262511B-BA2E-7984-66D6-B5152DA09D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11" name="Picture 10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B557BE9-B8DC-E601-A0F8-16CD84F918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EFAC7B2-2467-A72A-9F8B-CBD0FB0D8C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12" name="Footer Placeholder 8">
            <a:extLst>
              <a:ext uri="{FF2B5EF4-FFF2-40B4-BE49-F238E27FC236}">
                <a16:creationId xmlns:a16="http://schemas.microsoft.com/office/drawing/2014/main" id="{D838E642-5C12-54DE-94A0-3EDA044A54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223666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colured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ECCFB38-4E5F-126B-A212-3CBD911F983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083"/>
            <a:ext cx="4670502" cy="2899317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36259F-C7F8-D963-3DFD-92239B4D3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083"/>
            <a:ext cx="5181600" cy="2899317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02BBC44B-821F-21ED-8464-03E52169817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22B46DA4-CDDE-5119-2E5E-AD549E681C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A321162-C08B-5D98-4E1F-FE50C321D8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10" name="Footer Placeholder 8">
            <a:extLst>
              <a:ext uri="{FF2B5EF4-FFF2-40B4-BE49-F238E27FC236}">
                <a16:creationId xmlns:a16="http://schemas.microsoft.com/office/drawing/2014/main" id="{75400899-1203-EA20-07C6-EFFB182F41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816760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1A8786C-FCBD-3783-706E-0CBF5B0343E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29467" y="1989056"/>
            <a:ext cx="305640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4DC31AC-D39C-A8A3-ED76-D3399E224DE3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7400" y="1989056"/>
            <a:ext cx="305640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D635DEE-A882-2487-2337-D6BB66A7AF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440D1373-D055-D2EC-8197-171DDBDADD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1017306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ody text three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FF39438-760E-ED2B-8243-319A5EF047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68465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A7DAD-79FF-9241-7523-B9F28613FB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2284C9D-0459-8584-A6B3-FFE83837141D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8730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9454014D-FC40-DABB-5F97-62E05A376F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8724403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E2655-E9DF-246B-F4FD-D62B2B37A4B3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304564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1C7A71E-B4AA-350C-C619-6CD926C5FB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90199"/>
            <a:ext cx="3045644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B64B145-4048-55E1-B2E9-6B27CC0E5870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4586925" y="2010169"/>
            <a:ext cx="3132055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56044468-6F92-BCD9-357B-E3328166560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86926" y="2690199"/>
            <a:ext cx="3132055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E2839C1-28EB-C84A-8FE0-1EB86DE1BDEE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8422064" y="2029022"/>
            <a:ext cx="304564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1E8E11D-2B2A-C5C5-EFFC-16D798510576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422064" y="2690199"/>
            <a:ext cx="3045644" cy="259823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761D88-1D18-A805-8D96-5BEBFEFE21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C4BB2291-2147-D1C0-AB46-6D3DE9C2DA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7201717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text and image coloured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F9DE773-46A1-EE6A-D3DF-FC96DCA4C7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4670502" cy="3638549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6CC71E5-FBEB-2751-9FF1-D81B32C5D6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0002" y="1825625"/>
            <a:ext cx="5003800" cy="3638550"/>
          </a:xfrm>
          <a:solidFill>
            <a:schemeClr val="tx2"/>
          </a:solidFill>
          <a:ln w="76200">
            <a:noFill/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3834467-B58A-08E2-AA0A-DB1D50F360B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5" name="Picture 4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570F0233-3DB4-DD9F-5F0F-396910702D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A4DF5A1-9706-DCB7-1601-51D0F26AEF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FB7DFF0-1C84-8F6C-0408-2B15151261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3256195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text and imag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9BD169-F6A4-2E23-F2D4-B7DED1FC99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4670502" cy="3638549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6CC71E5-FBEB-2751-9FF1-D81B32C5D6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0002" y="1825625"/>
            <a:ext cx="5003800" cy="3638550"/>
          </a:xfrm>
          <a:solidFill>
            <a:schemeClr val="tx2"/>
          </a:solidFill>
          <a:ln w="76200">
            <a:noFill/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C2FD4-3B80-FE70-83EA-C9956AF11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B7624A9B-CC72-EEB9-2AE2-FDB9629A0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0859237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75;p31">
            <a:extLst>
              <a:ext uri="{FF2B5EF4-FFF2-40B4-BE49-F238E27FC236}">
                <a16:creationId xmlns:a16="http://schemas.microsoft.com/office/drawing/2014/main" id="{D3CADB7B-43FA-62FF-A4B3-5E073752114C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981200"/>
            <a:ext cx="12192000" cy="48767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10E61F-C8F9-4190-1EE4-9217CF0F1D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594518"/>
            <a:ext cx="10515600" cy="1068400"/>
          </a:xfrm>
          <a:solidFill>
            <a:schemeClr val="bg1"/>
          </a:solidFill>
        </p:spPr>
        <p:txBody>
          <a:bodyPr lIns="144000" tIns="144000" rIns="144000" bIns="144000" anchor="b">
            <a:noAutofit/>
          </a:bodyPr>
          <a:lstStyle>
            <a:lvl1pPr>
              <a:defRPr sz="8800"/>
            </a:lvl1pPr>
          </a:lstStyle>
          <a:p>
            <a:r>
              <a:rPr lang="en-US" dirty="0"/>
              <a:t>Click to add a title</a:t>
            </a:r>
            <a:endParaRPr lang="en-IE" dirty="0"/>
          </a:p>
        </p:txBody>
      </p:sp>
      <p:sp>
        <p:nvSpPr>
          <p:cNvPr id="6" name="Content Placeholder 14">
            <a:extLst>
              <a:ext uri="{FF2B5EF4-FFF2-40B4-BE49-F238E27FC236}">
                <a16:creationId xmlns:a16="http://schemas.microsoft.com/office/drawing/2014/main" id="{F041A8C2-E23F-3F85-E8AE-2AEEB496419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942564"/>
            <a:ext cx="4929188" cy="611188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red dotted line with a couple of people&#10;&#10;Description automatically generated with medium confidence" hidden="1">
            <a:extLst>
              <a:ext uri="{FF2B5EF4-FFF2-40B4-BE49-F238E27FC236}">
                <a16:creationId xmlns:a16="http://schemas.microsoft.com/office/drawing/2014/main" id="{95398073-E69B-2867-360F-504F7007FD0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red dotted line with a couple of people&#10;&#10;Description automatically generated with medium confidence" hidden="1">
            <a:extLst>
              <a:ext uri="{FF2B5EF4-FFF2-40B4-BE49-F238E27FC236}">
                <a16:creationId xmlns:a16="http://schemas.microsoft.com/office/drawing/2014/main" id="{6437CF6F-3079-899D-F025-61C0BCD596A4}"/>
              </a:ext>
            </a:extLst>
          </p:cNvPr>
          <p:cNvPicPr/>
          <p:nvPr userDrawn="1"/>
        </p:nvPicPr>
        <p:blipFill>
          <a:blip r:embed="rId2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European Commission">
            <a:extLst>
              <a:ext uri="{FF2B5EF4-FFF2-40B4-BE49-F238E27FC236}">
                <a16:creationId xmlns:a16="http://schemas.microsoft.com/office/drawing/2014/main" id="{97034CB8-2B4A-3519-77AF-1512D68F2797}"/>
              </a:ext>
            </a:extLst>
          </p:cNvPr>
          <p:cNvPicPr/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664" y="174518"/>
            <a:ext cx="2544024" cy="915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395979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 and 4 images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Google Shape;91;p33">
            <a:extLst>
              <a:ext uri="{FF2B5EF4-FFF2-40B4-BE49-F238E27FC236}">
                <a16:creationId xmlns:a16="http://schemas.microsoft.com/office/drawing/2014/main" id="{A9F38C94-2545-ED67-4909-C5A475FCF803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3538332" y="2197664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Google Shape;95;p33">
            <a:extLst>
              <a:ext uri="{FF2B5EF4-FFF2-40B4-BE49-F238E27FC236}">
                <a16:creationId xmlns:a16="http://schemas.microsoft.com/office/drawing/2014/main" id="{45EC68E1-18F5-04CB-00B3-F8948F3B4F18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6161035" y="2197663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0A4763F-1C9A-B628-1609-DA5C75C90F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02758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Google Shape;91;p33">
            <a:extLst>
              <a:ext uri="{FF2B5EF4-FFF2-40B4-BE49-F238E27FC236}">
                <a16:creationId xmlns:a16="http://schemas.microsoft.com/office/drawing/2014/main" id="{0AB5F208-A96D-CEBC-874F-7B719FD86FE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3538332" y="4031391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7" name="Google Shape;95;p33">
            <a:extLst>
              <a:ext uri="{FF2B5EF4-FFF2-40B4-BE49-F238E27FC236}">
                <a16:creationId xmlns:a16="http://schemas.microsoft.com/office/drawing/2014/main" id="{0AC28D44-5B34-89F9-D8AB-62E99E380E3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161035" y="4031390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14095A4F-385F-CF4A-5E10-E3628D85F6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02758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92A6C90-A6CE-C107-4350-7906F5FDD7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839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FA45C4F8-1803-A72B-10DF-5927ABF6E40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839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F9C7B51-3F16-5ABF-3BE2-AA17BD10DB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F256C38A-CD2B-89BF-A117-9ED92151C6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5047276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6457" y="589047"/>
            <a:ext cx="7587343" cy="71724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766457" y="1895333"/>
            <a:ext cx="7587342" cy="3845577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E7AFEC3F-1C21-3132-B967-9F0F25A560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02728" y="62689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159177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 coloured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F83483-47D9-4712-A8D7-6CBF61775821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 dirty="0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7"/>
            <a:ext cx="5138057" cy="717240"/>
          </a:xfrm>
          <a:solidFill>
            <a:schemeClr val="bg1"/>
          </a:solidFill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bg1"/>
                </a:solidFill>
                <a:highlight>
                  <a:srgbClr val="003399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solidFill>
            <a:schemeClr val="bg1"/>
          </a:solidFill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7724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 coloured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2F035CA-6728-7746-C9FC-81382094BF06}"/>
              </a:ext>
            </a:extLst>
          </p:cNvPr>
          <p:cNvSpPr/>
          <p:nvPr/>
        </p:nvSpPr>
        <p:spPr>
          <a:xfrm>
            <a:off x="5388429" y="0"/>
            <a:ext cx="6803571" cy="6857999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DE701F0-97E6-7792-DA18-AD6E08BC874A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 dirty="0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6"/>
            <a:ext cx="5138057" cy="1000267"/>
          </a:xfrm>
          <a:noFill/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tx2"/>
                </a:solidFill>
                <a:highlight>
                  <a:srgbClr val="FFD34E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noFill/>
        </p:spPr>
        <p:txBody>
          <a:bodyPr>
            <a:noAutofit/>
          </a:bodyPr>
          <a:lstStyle>
            <a:lvl1pPr marL="0" indent="0">
              <a:buClr>
                <a:schemeClr val="bg1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F07C9B7E-A9F7-E74E-8B7F-3BB737CA398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B7786630-3DC2-B1C3-65DD-397E446197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2073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in 2 columns and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7773642" y="0"/>
            <a:ext cx="4418358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78936A4-CDCB-C345-F71F-92F2A35F2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1067"/>
            <a:ext cx="7915275" cy="71724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E590DB-1C31-60F0-D6F8-A1706796115D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38200" y="1833753"/>
            <a:ext cx="2974761" cy="3638550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4C5D68-6EAE-4A7A-7185-241C6CF3B9BB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4305921" y="1833753"/>
            <a:ext cx="2974761" cy="3638550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cture 1" descr="A blue flag with yellow stars&#10;&#10;Description automatically generated">
            <a:extLst>
              <a:ext uri="{FF2B5EF4-FFF2-40B4-BE49-F238E27FC236}">
                <a16:creationId xmlns:a16="http://schemas.microsoft.com/office/drawing/2014/main" id="{901A7271-B7CF-4C49-1423-D7CA7ECEF2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Picture 4" descr="A blue flag with yellow stars&#10;&#10;Description automatically generated">
            <a:extLst>
              <a:ext uri="{FF2B5EF4-FFF2-40B4-BE49-F238E27FC236}">
                <a16:creationId xmlns:a16="http://schemas.microsoft.com/office/drawing/2014/main" id="{C0DCEE1B-27AC-37B6-7683-71F823E43E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97D846-EECB-7092-C88A-21E2250BDE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296A4E82-A1A1-EFC7-7768-E6DDC71C43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2559539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hotos and three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187F8-6993-4E2B-6622-C25429339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E" sz="44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72591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FA7EE-FB05-1C4E-138A-F50BCF45EE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73125" y="4591050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Google Shape;72;p30">
            <a:extLst>
              <a:ext uri="{FF2B5EF4-FFF2-40B4-BE49-F238E27FC236}">
                <a16:creationId xmlns:a16="http://schemas.microsoft.com/office/drawing/2014/main" id="{463AB235-233D-D0DB-E16C-CB9366541FFD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4608944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21AD6DD-14BD-E044-8AD7-2881DB8918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09133" y="4611671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72;p30">
            <a:extLst>
              <a:ext uri="{FF2B5EF4-FFF2-40B4-BE49-F238E27FC236}">
                <a16:creationId xmlns:a16="http://schemas.microsoft.com/office/drawing/2014/main" id="{18BFCAC6-D624-8622-7879-6E32A21B7DBA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8345298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415A3E-5C31-4007-8208-34FF613FDA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45487" y="4611671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314E959-31F1-870D-FAE7-99D8E63330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F6ADE38F-D638-BFB1-E702-D0F6D0CB0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28489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hotos and three coloured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187F8-6993-4E2B-6622-C25429339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E" sz="44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72591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FA7EE-FB05-1C4E-138A-F50BCF45EE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73125" y="4591050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Google Shape;72;p30">
            <a:extLst>
              <a:ext uri="{FF2B5EF4-FFF2-40B4-BE49-F238E27FC236}">
                <a16:creationId xmlns:a16="http://schemas.microsoft.com/office/drawing/2014/main" id="{463AB235-233D-D0DB-E16C-CB9366541FFD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4608944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21AD6DD-14BD-E044-8AD7-2881DB8918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09133" y="4611671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72;p30">
            <a:extLst>
              <a:ext uri="{FF2B5EF4-FFF2-40B4-BE49-F238E27FC236}">
                <a16:creationId xmlns:a16="http://schemas.microsoft.com/office/drawing/2014/main" id="{18BFCAC6-D624-8622-7879-6E32A21B7DBA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8345298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415A3E-5C31-4007-8208-34FF613FDA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45487" y="4611671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52517C-B46F-A98F-0643-A97107DEC7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2" name="Footer Placeholder 8">
            <a:extLst>
              <a:ext uri="{FF2B5EF4-FFF2-40B4-BE49-F238E27FC236}">
                <a16:creationId xmlns:a16="http://schemas.microsoft.com/office/drawing/2014/main" id="{2D6F6E54-ED8F-C9DE-9355-5B2E347C24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21836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a coloured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30C1291-4A16-4E7F-D6F2-0662C6CCE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690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706136"/>
            <a:ext cx="4840275" cy="346317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21CCFCC-12CB-E276-21C2-DAA2C8D36EC9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93779" y="1706137"/>
            <a:ext cx="4960021" cy="346317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240A71C-FBDC-ABE7-AF08-221E5E629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C1FACF7A-9967-0A10-F75B-7E70FCAB2B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305228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posit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3559404-34AB-2AB1-76B4-CB85000D6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16904"/>
            <a:ext cx="10515600" cy="816904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012AF7B-3A7E-8763-817E-DD321C64A6B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238038" cy="6858000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8A2B82B-3461-6DA2-3E41-F3AC8139182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994438"/>
            <a:ext cx="6096000" cy="4521200"/>
          </a:xfrm>
          <a:solidFill>
            <a:schemeClr val="tx2"/>
          </a:solidFill>
        </p:spPr>
        <p:txBody>
          <a:bodyPr lIns="504000" anchor="ctr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 lang="en-US" sz="2400" b="1" i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Google Shape;66;p29" descr="Quote">
            <a:extLst>
              <a:ext uri="{FF2B5EF4-FFF2-40B4-BE49-F238E27FC236}">
                <a16:creationId xmlns:a16="http://schemas.microsoft.com/office/drawing/2014/main" id="{2BA61D73-E039-6C69-A4A9-27D86CB30D1D}"/>
              </a:ext>
            </a:extLst>
          </p:cNvPr>
          <p:cNvPicPr preferRelativeResize="0"/>
          <p:nvPr/>
        </p:nvPicPr>
        <p:blipFill rotWithShape="1">
          <a:blip r:embed="rId2" cstate="email">
            <a:alphaModFix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blue flag with yellow stars&#10;&#10;Description automatically generated">
            <a:extLst>
              <a:ext uri="{FF2B5EF4-FFF2-40B4-BE49-F238E27FC236}">
                <a16:creationId xmlns:a16="http://schemas.microsoft.com/office/drawing/2014/main" id="{BE2FFB7F-6A6F-E203-E2CE-AAC503E40FF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Google Shape;66;p29" descr="Quote">
            <a:extLst>
              <a:ext uri="{FF2B5EF4-FFF2-40B4-BE49-F238E27FC236}">
                <a16:creationId xmlns:a16="http://schemas.microsoft.com/office/drawing/2014/main" id="{D61A7912-F509-F977-C8A3-05B55096DDA4}"/>
              </a:ext>
            </a:extLst>
          </p:cNvPr>
          <p:cNvPicPr preferRelativeResize="0"/>
          <p:nvPr userDrawn="1"/>
        </p:nvPicPr>
        <p:blipFill rotWithShape="1">
          <a:blip r:embed="rId2" cstate="email">
            <a:alphaModFix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ue flag with yellow stars&#10;&#10;Description automatically generated">
            <a:extLst>
              <a:ext uri="{FF2B5EF4-FFF2-40B4-BE49-F238E27FC236}">
                <a16:creationId xmlns:a16="http://schemas.microsoft.com/office/drawing/2014/main" id="{519F3A2E-810F-F3DF-534B-DFE8563EDC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0BD146-26A9-B2E3-790A-137432E699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2" name="Footer Placeholder 8">
            <a:extLst>
              <a:ext uri="{FF2B5EF4-FFF2-40B4-BE49-F238E27FC236}">
                <a16:creationId xmlns:a16="http://schemas.microsoft.com/office/drawing/2014/main" id="{3E557AF9-465E-61C3-8C33-29231AE45B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1513491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egat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16039EEF-B8E6-4383-4827-068F061175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238038" cy="6858000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BE876A1-64BE-0A6D-B28E-A01C8883D1F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994438"/>
            <a:ext cx="6096000" cy="4521200"/>
          </a:xfrm>
          <a:solidFill>
            <a:schemeClr val="bg2"/>
          </a:solidFill>
        </p:spPr>
        <p:txBody>
          <a:bodyPr lIns="504000" anchor="ctr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 lang="en-US" sz="2400" b="1" i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oogle Shape;66;p29" descr="Quote">
            <a:extLst>
              <a:ext uri="{FF2B5EF4-FFF2-40B4-BE49-F238E27FC236}">
                <a16:creationId xmlns:a16="http://schemas.microsoft.com/office/drawing/2014/main" id="{E1B4A183-929D-5431-B365-FECE6A72A484}"/>
              </a:ext>
            </a:extLst>
          </p:cNvPr>
          <p:cNvPicPr preferRelativeResize="0"/>
          <p:nvPr/>
        </p:nvPicPr>
        <p:blipFill rotWithShape="1">
          <a:blip r:embed="rId2" cstate="email">
            <a:alphaModFix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E6CD1AA0-BE2D-038C-5423-E271CF1636D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148383-BBA9-7909-CFDF-60BEA0FE9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03511"/>
            <a:ext cx="10515600" cy="816904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pic>
        <p:nvPicPr>
          <p:cNvPr id="6" name="Google Shape;66;p29" descr="Quote">
            <a:extLst>
              <a:ext uri="{FF2B5EF4-FFF2-40B4-BE49-F238E27FC236}">
                <a16:creationId xmlns:a16="http://schemas.microsoft.com/office/drawing/2014/main" id="{DE2EBF53-76CE-6C8F-0861-C3A5D384E180}"/>
              </a:ext>
            </a:extLst>
          </p:cNvPr>
          <p:cNvPicPr preferRelativeResize="0"/>
          <p:nvPr userDrawn="1"/>
        </p:nvPicPr>
        <p:blipFill rotWithShape="1">
          <a:blip r:embed="rId2" cstate="email">
            <a:alphaModFix/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AB87E6E1-A561-866F-CE99-26D9647684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765A446-C679-3C21-6DB2-E6E244E9DB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3" name="Footer Placeholder 8">
            <a:extLst>
              <a:ext uri="{FF2B5EF4-FFF2-40B4-BE49-F238E27FC236}">
                <a16:creationId xmlns:a16="http://schemas.microsoft.com/office/drawing/2014/main" id="{11C79F0A-B650-EE29-9ABF-AC09E77535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850225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78779EA-6394-AAE5-959A-6BB82A7D90AE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Google Shape;75;p31">
            <a:extLst>
              <a:ext uri="{FF2B5EF4-FFF2-40B4-BE49-F238E27FC236}">
                <a16:creationId xmlns:a16="http://schemas.microsoft.com/office/drawing/2014/main" id="{66DB0E40-389A-4ADF-E594-6BBAB29E7192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D6BCEAD-64F8-A9C2-D826-FF1F037B2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A59C8E60-AD13-6DDB-15AD-A3F8E3F22A7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239B419-47F7-2FF3-C377-FBB7B2DBA6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4" name="Footer Placeholder 8">
            <a:extLst>
              <a:ext uri="{FF2B5EF4-FFF2-40B4-BE49-F238E27FC236}">
                <a16:creationId xmlns:a16="http://schemas.microsoft.com/office/drawing/2014/main" id="{D8C14CF6-6F1D-C458-1F86-A760F31FEE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545229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rcle picture coloured background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4152718" y="1683033"/>
            <a:ext cx="3886563" cy="3886563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43A5598A-C2EA-5505-BEB5-E80CA68AED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4" name="Picture 3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3D5D7A7A-28D1-BC55-7F75-53B9E5FBC5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2B7D111-DE2E-9994-A799-F62F38E83D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3" name="Footer Placeholder 8">
            <a:extLst>
              <a:ext uri="{FF2B5EF4-FFF2-40B4-BE49-F238E27FC236}">
                <a16:creationId xmlns:a16="http://schemas.microsoft.com/office/drawing/2014/main" id="{33A6EEA9-52B7-550C-7CFD-E465C8DB4F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300562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ircles pictures coloured background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38200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7DC5575C-474B-C81C-6517-E882E9E5246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590896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Google Shape;128;p36">
            <a:extLst>
              <a:ext uri="{FF2B5EF4-FFF2-40B4-BE49-F238E27FC236}">
                <a16:creationId xmlns:a16="http://schemas.microsoft.com/office/drawing/2014/main" id="{948E1B30-A652-44AE-9B5E-AC9365965BF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343593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4D01C79-8E51-7320-51B2-6B4D1CD158E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3" name="Picture 2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6200794-8F7F-E0F0-3735-90CCC24A8A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271D99-21D4-ED76-0E54-1ECA6FD71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4" name="Footer Placeholder 8">
            <a:extLst>
              <a:ext uri="{FF2B5EF4-FFF2-40B4-BE49-F238E27FC236}">
                <a16:creationId xmlns:a16="http://schemas.microsoft.com/office/drawing/2014/main" id="{36249086-331D-49C8-6F5E-1FD73ADA23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758344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ircles pictures whit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rgbClr val="00339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38200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7DC5575C-474B-C81C-6517-E882E9E5246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590896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Google Shape;128;p36">
            <a:extLst>
              <a:ext uri="{FF2B5EF4-FFF2-40B4-BE49-F238E27FC236}">
                <a16:creationId xmlns:a16="http://schemas.microsoft.com/office/drawing/2014/main" id="{948E1B30-A652-44AE-9B5E-AC9365965BF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343593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37EF38B-E8AF-66F2-44F8-7A5DA7FF34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3" name="Footer Placeholder 8">
            <a:extLst>
              <a:ext uri="{FF2B5EF4-FFF2-40B4-BE49-F238E27FC236}">
                <a16:creationId xmlns:a16="http://schemas.microsoft.com/office/drawing/2014/main" id="{0850E44D-CF7B-5CF4-6BF7-5B2F65007A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470603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ircles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4" name="Google Shape;128;p36">
            <a:extLst>
              <a:ext uri="{FF2B5EF4-FFF2-40B4-BE49-F238E27FC236}">
                <a16:creationId xmlns:a16="http://schemas.microsoft.com/office/drawing/2014/main" id="{C6066961-5253-C2E8-C59C-7D3AEA190748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4407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87354" y="179242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Google Shape;128;p36">
            <a:extLst>
              <a:ext uri="{FF2B5EF4-FFF2-40B4-BE49-F238E27FC236}">
                <a16:creationId xmlns:a16="http://schemas.microsoft.com/office/drawing/2014/main" id="{530B519E-B8E9-0851-34A7-4EBCABDB1F24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838198" y="379352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7CC6BA2-60D9-1664-3253-8468AB06B3BA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2887352" y="394186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Google Shape;128;p36">
            <a:extLst>
              <a:ext uri="{FF2B5EF4-FFF2-40B4-BE49-F238E27FC236}">
                <a16:creationId xmlns:a16="http://schemas.microsoft.com/office/drawing/2014/main" id="{B0466037-50F3-96B3-1B0E-06D3D18B8BCE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6422796" y="167960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BC1C8BB-B6BF-EFC9-4FB7-FE68ADABF649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471950" y="182795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2B2D1DEC-353D-0530-46BD-FAC7D81DC42A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6422794" y="382905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EC01048-C2DE-CFE9-C353-8ED3741099B7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8471948" y="397739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67E4CCE-C35C-C711-24D0-0F4BCA80C2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10" name="Footer Placeholder 8">
            <a:extLst>
              <a:ext uri="{FF2B5EF4-FFF2-40B4-BE49-F238E27FC236}">
                <a16:creationId xmlns:a16="http://schemas.microsoft.com/office/drawing/2014/main" id="{3B38F9D4-3EE2-3396-18AD-F87E421900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3098333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rectangles pictures white background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15" name="Google Shape;97;p33">
            <a:extLst>
              <a:ext uri="{FF2B5EF4-FFF2-40B4-BE49-F238E27FC236}">
                <a16:creationId xmlns:a16="http://schemas.microsoft.com/office/drawing/2014/main" id="{51CBB8A7-3E08-DCAC-14AF-878AC33CDC30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838200" y="1931348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3438DF5-CCC4-87AD-037A-C14F79B626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08868" y="1931348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Google Shape;97;p33">
            <a:extLst>
              <a:ext uri="{FF2B5EF4-FFF2-40B4-BE49-F238E27FC236}">
                <a16:creationId xmlns:a16="http://schemas.microsoft.com/office/drawing/2014/main" id="{BFE9E99F-07A9-26A1-106E-78351E5222CA}"/>
              </a:ext>
            </a:extLst>
          </p:cNvPr>
          <p:cNvSpPr>
            <a:spLocks noGrp="1"/>
          </p:cNvSpPr>
          <p:nvPr>
            <p:ph type="pic" idx="7"/>
          </p:nvPr>
        </p:nvSpPr>
        <p:spPr>
          <a:xfrm>
            <a:off x="838202" y="3740272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8A6A52A8-BCDE-0058-03FA-48265F58CC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08868" y="3740131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Google Shape;95;p33">
            <a:extLst>
              <a:ext uri="{FF2B5EF4-FFF2-40B4-BE49-F238E27FC236}">
                <a16:creationId xmlns:a16="http://schemas.microsoft.com/office/drawing/2014/main" id="{A15E4B72-6400-86B0-FD40-4FCA9F38655E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80157" y="1931348"/>
            <a:ext cx="2461593" cy="163815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76022ECE-0EE9-F2CA-72F3-353CAD2AB4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587" y="1931348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97;p33">
            <a:extLst>
              <a:ext uri="{FF2B5EF4-FFF2-40B4-BE49-F238E27FC236}">
                <a16:creationId xmlns:a16="http://schemas.microsoft.com/office/drawing/2014/main" id="{0D3E0C88-3573-7B0F-D8F7-5AAD283A42F2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180157" y="3740272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5F2FF4C0-B8CC-5E9A-7FF2-0BA1FD8666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91587" y="3740131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3F815C1-0113-F490-4A53-0227959CF6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40C61561-6F08-5417-8327-52799F6125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011212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 squared pictures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Google Shape;114;p35">
            <a:extLst>
              <a:ext uri="{FF2B5EF4-FFF2-40B4-BE49-F238E27FC236}">
                <a16:creationId xmlns:a16="http://schemas.microsoft.com/office/drawing/2014/main" id="{28399EF8-5B4D-A564-C46D-6AC3EE3700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1373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4" name="Google Shape;115;p35">
            <a:extLst>
              <a:ext uri="{FF2B5EF4-FFF2-40B4-BE49-F238E27FC236}">
                <a16:creationId xmlns:a16="http://schemas.microsoft.com/office/drawing/2014/main" id="{1DB67F50-B209-813A-55E2-A45CCD6BCAE1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2993028" y="161373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5" name="Google Shape;116;p35">
            <a:extLst>
              <a:ext uri="{FF2B5EF4-FFF2-40B4-BE49-F238E27FC236}">
                <a16:creationId xmlns:a16="http://schemas.microsoft.com/office/drawing/2014/main" id="{80AA888C-2660-9749-11E6-8A96DD56EAC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5147856" y="1613729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8" name="Google Shape;117;p35">
            <a:extLst>
              <a:ext uri="{FF2B5EF4-FFF2-40B4-BE49-F238E27FC236}">
                <a16:creationId xmlns:a16="http://schemas.microsoft.com/office/drawing/2014/main" id="{95752BFF-4A6F-68EA-E048-C405D776F6A9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7302684" y="161372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9" name="Google Shape;118;p35">
            <a:extLst>
              <a:ext uri="{FF2B5EF4-FFF2-40B4-BE49-F238E27FC236}">
                <a16:creationId xmlns:a16="http://schemas.microsoft.com/office/drawing/2014/main" id="{69A61CD2-9393-897F-4851-B55A256B6577}"/>
              </a:ext>
            </a:extLst>
          </p:cNvPr>
          <p:cNvSpPr>
            <a:spLocks noGrp="1"/>
          </p:cNvSpPr>
          <p:nvPr>
            <p:ph type="pic" idx="6"/>
          </p:nvPr>
        </p:nvSpPr>
        <p:spPr>
          <a:xfrm>
            <a:off x="9457512" y="161372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5" name="Google Shape;114;p35">
            <a:extLst>
              <a:ext uri="{FF2B5EF4-FFF2-40B4-BE49-F238E27FC236}">
                <a16:creationId xmlns:a16="http://schemas.microsoft.com/office/drawing/2014/main" id="{5BBBB0BA-17D9-1A2A-5573-A96E32CB11C7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838200" y="379976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6" name="Google Shape;115;p35">
            <a:extLst>
              <a:ext uri="{FF2B5EF4-FFF2-40B4-BE49-F238E27FC236}">
                <a16:creationId xmlns:a16="http://schemas.microsoft.com/office/drawing/2014/main" id="{E234676C-5503-D335-7C9F-8EBF756F24A7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2993028" y="379976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7" name="Google Shape;116;p35">
            <a:extLst>
              <a:ext uri="{FF2B5EF4-FFF2-40B4-BE49-F238E27FC236}">
                <a16:creationId xmlns:a16="http://schemas.microsoft.com/office/drawing/2014/main" id="{8C059826-5CA9-F193-6C89-8B0DECF9ACE5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5147856" y="3799759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8" name="Google Shape;117;p35">
            <a:extLst>
              <a:ext uri="{FF2B5EF4-FFF2-40B4-BE49-F238E27FC236}">
                <a16:creationId xmlns:a16="http://schemas.microsoft.com/office/drawing/2014/main" id="{E57729DD-0495-06CF-3D2B-B8EC5F7D6EF2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7302684" y="379975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9" name="Google Shape;118;p35">
            <a:extLst>
              <a:ext uri="{FF2B5EF4-FFF2-40B4-BE49-F238E27FC236}">
                <a16:creationId xmlns:a16="http://schemas.microsoft.com/office/drawing/2014/main" id="{DDFD3960-357B-A667-2997-F567232AE448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9457512" y="379975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94EF7B-6FA5-122A-260D-E885CDDAA5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2F8295BB-BABD-70B5-D58D-1DF08E62A28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6520039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quared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Google Shape;114;p35">
            <a:extLst>
              <a:ext uri="{FF2B5EF4-FFF2-40B4-BE49-F238E27FC236}">
                <a16:creationId xmlns:a16="http://schemas.microsoft.com/office/drawing/2014/main" id="{28399EF8-5B4D-A564-C46D-6AC3EE3700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82651" y="2079625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4" name="Google Shape;115;p35">
            <a:extLst>
              <a:ext uri="{FF2B5EF4-FFF2-40B4-BE49-F238E27FC236}">
                <a16:creationId xmlns:a16="http://schemas.microsoft.com/office/drawing/2014/main" id="{1DB67F50-B209-813A-55E2-A45CCD6BCAE1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4746625" y="2079624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2" name="Google Shape;121;p35">
            <a:extLst>
              <a:ext uri="{FF2B5EF4-FFF2-40B4-BE49-F238E27FC236}">
                <a16:creationId xmlns:a16="http://schemas.microsoft.com/office/drawing/2014/main" id="{2EA4C09F-A3D0-2FDF-C8EF-EDEF2FCF78CE}"/>
              </a:ext>
            </a:extLst>
          </p:cNvPr>
          <p:cNvSpPr>
            <a:spLocks noGrp="1"/>
          </p:cNvSpPr>
          <p:nvPr>
            <p:ph type="pic" idx="9"/>
          </p:nvPr>
        </p:nvSpPr>
        <p:spPr>
          <a:xfrm>
            <a:off x="8655051" y="2079623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0CC5C1-4287-4FC9-8450-3D86D951FE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F95AF122-27C1-57B4-2A7C-54A134842A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486140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quared pictures coloured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8" name="Google Shape;114;p35">
            <a:extLst>
              <a:ext uri="{FF2B5EF4-FFF2-40B4-BE49-F238E27FC236}">
                <a16:creationId xmlns:a16="http://schemas.microsoft.com/office/drawing/2014/main" id="{F38470BA-1066-4059-A16D-B9EE9722C73D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82651" y="2079625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10" name="Google Shape;115;p35">
            <a:extLst>
              <a:ext uri="{FF2B5EF4-FFF2-40B4-BE49-F238E27FC236}">
                <a16:creationId xmlns:a16="http://schemas.microsoft.com/office/drawing/2014/main" id="{4C5EDD4B-6148-8C81-CEE4-C4C5BFE4E787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4746625" y="2079624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9" name="Google Shape;121;p35">
            <a:extLst>
              <a:ext uri="{FF2B5EF4-FFF2-40B4-BE49-F238E27FC236}">
                <a16:creationId xmlns:a16="http://schemas.microsoft.com/office/drawing/2014/main" id="{85A61031-57E6-E855-38A1-FA502D6C575D}"/>
              </a:ext>
            </a:extLst>
          </p:cNvPr>
          <p:cNvSpPr>
            <a:spLocks noGrp="1"/>
          </p:cNvSpPr>
          <p:nvPr>
            <p:ph type="pic" idx="9"/>
          </p:nvPr>
        </p:nvSpPr>
        <p:spPr>
          <a:xfrm>
            <a:off x="8655051" y="2079623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pic>
        <p:nvPicPr>
          <p:cNvPr id="3" name="Picture 2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EC730096-D3D5-78FF-DEE5-BE9525C4DBC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4" name="Picture 3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F9F566B8-5CFB-8DB0-6A67-925C39BEFB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7800A1-1EE4-975A-7B55-1404DB41F0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D39D4F72-AD6A-6B47-A2FF-9CFB1C55FFA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698009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st page with credi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444;p20">
            <a:extLst>
              <a:ext uri="{FF2B5EF4-FFF2-40B4-BE49-F238E27FC236}">
                <a16:creationId xmlns:a16="http://schemas.microsoft.com/office/drawing/2014/main" id="{DA7E9652-CF81-1788-7674-E1FA25BFE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3471269"/>
            <a:ext cx="1023496" cy="35809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144BEB-A192-AF1A-3CE0-A12C2705D8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996499"/>
            <a:ext cx="10515600" cy="16668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oogle Shape;444;p20">
            <a:extLst>
              <a:ext uri="{FF2B5EF4-FFF2-40B4-BE49-F238E27FC236}">
                <a16:creationId xmlns:a16="http://schemas.microsoft.com/office/drawing/2014/main" id="{8A55753B-1E31-7005-E76C-7A1B520A3A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3471269"/>
            <a:ext cx="1023496" cy="358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FE782E-88D7-720D-47B0-E5C4BDBFE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2134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3C980011-CD58-42F6-0AE9-C4C701FB43D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7243" y="0"/>
            <a:ext cx="12219242" cy="6873324"/>
          </a:xfrm>
          <a:prstGeom prst="rect">
            <a:avLst/>
          </a:prstGeom>
        </p:spPr>
      </p:pic>
      <p:pic>
        <p:nvPicPr>
          <p:cNvPr id="8" name="Picture 7" descr="A red dotted line with a couple of people&#10;&#10;Description automatically generated with medium confidence" hidden="1">
            <a:extLst>
              <a:ext uri="{FF2B5EF4-FFF2-40B4-BE49-F238E27FC236}">
                <a16:creationId xmlns:a16="http://schemas.microsoft.com/office/drawing/2014/main" id="{95398073-E69B-2867-360F-504F7007FD0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red dotted line with a couple of people&#10;&#10;Description automatically generated with medium confidence" hidden="1">
            <a:extLst>
              <a:ext uri="{FF2B5EF4-FFF2-40B4-BE49-F238E27FC236}">
                <a16:creationId xmlns:a16="http://schemas.microsoft.com/office/drawing/2014/main" id="{6437CF6F-3079-899D-F025-61C0BCD596A4}"/>
              </a:ext>
            </a:extLst>
          </p:cNvPr>
          <p:cNvPicPr/>
          <p:nvPr userDrawn="1"/>
        </p:nvPicPr>
        <p:blipFill>
          <a:blip r:embed="rId3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1A9F3510-A8DE-C3CF-50C8-14E1949E96C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096120" y="5124618"/>
            <a:ext cx="5527879" cy="611188"/>
          </a:xfrm>
        </p:spPr>
        <p:txBody>
          <a:bodyPr lIns="90000"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IE"/>
              <a:t>Click to add text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57D2EA-B1B0-2564-7AE4-F90E27906F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0" y="2690467"/>
            <a:ext cx="5622235" cy="2306638"/>
          </a:xfrm>
        </p:spPr>
        <p:txBody>
          <a:bodyPr/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5732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D5B256C-F848-9C9F-2A9C-E218DE9A199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A1F22256-0B85-5AAD-C0B2-E8F5E3C500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2035092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pag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DD55560-35A5-79B8-22C5-E88F345341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70" y="1333"/>
            <a:ext cx="12187258" cy="6855333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CC11D83-73C5-5C3E-5E88-AEC6D0F52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40256"/>
            <a:ext cx="10515600" cy="862770"/>
          </a:xfrm>
          <a:solidFill>
            <a:schemeClr val="bg1"/>
          </a:solidFill>
        </p:spPr>
        <p:txBody>
          <a:bodyPr lIns="180000" tIns="144000" rIns="144000" bIns="144000"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86CB8AD2-568B-151D-0128-99DFA488A96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5290740"/>
            <a:ext cx="10515600" cy="474015"/>
          </a:xfrm>
          <a:solidFill>
            <a:schemeClr val="bg1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4675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 pag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DD55560-35A5-79B8-22C5-E88F345341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70" y="1333"/>
            <a:ext cx="12187258" cy="685533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CC11D83-73C5-5C3E-5E88-AEC6D0F52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40256"/>
            <a:ext cx="10515600" cy="862770"/>
          </a:xfrm>
          <a:solidFill>
            <a:schemeClr val="bg1"/>
          </a:solidFill>
        </p:spPr>
        <p:txBody>
          <a:bodyPr lIns="180000" tIns="144000" rIns="144000" bIns="144000"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86CB8AD2-568B-151D-0128-99DFA488A96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5290740"/>
            <a:ext cx="10515600" cy="474015"/>
          </a:xfrm>
          <a:solidFill>
            <a:schemeClr val="bg1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24453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pter pag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DD55560-35A5-79B8-22C5-E88F345341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71" y="1333"/>
            <a:ext cx="12187256" cy="685533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CC11D83-73C5-5C3E-5E88-AEC6D0F52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40256"/>
            <a:ext cx="10515600" cy="862770"/>
          </a:xfrm>
          <a:solidFill>
            <a:schemeClr val="bg1"/>
          </a:solidFill>
        </p:spPr>
        <p:txBody>
          <a:bodyPr lIns="180000" tIns="144000" rIns="144000" bIns="144000"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86CB8AD2-568B-151D-0128-99DFA488A96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5290740"/>
            <a:ext cx="10515600" cy="474015"/>
          </a:xfrm>
          <a:solidFill>
            <a:schemeClr val="bg1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169277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BBD8A8F-01F7-069C-2D69-AFCA2F78D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8877" y="2046688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0" indent="0">
              <a:buNone/>
              <a:defRPr sz="2000">
                <a:solidFill>
                  <a:srgbClr val="0D0D0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87499CD-21D1-84C4-7FD1-F33A39639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968813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and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09BE7C2-2602-0313-8D83-EAB1C755A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342900" indent="-342900">
              <a:buClr>
                <a:schemeClr val="bg2"/>
              </a:buClr>
              <a:buSzPct val="150000"/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lvl1pPr>
            <a:lvl2pPr>
              <a:buClr>
                <a:schemeClr val="tx2"/>
              </a:buClr>
              <a:buSzPct val="100000"/>
              <a:defRPr sz="1800"/>
            </a:lvl2pPr>
            <a:lvl3pPr>
              <a:buClr>
                <a:schemeClr val="tx2"/>
              </a:buClr>
              <a:defRPr sz="1600"/>
            </a:lvl3pPr>
            <a:lvl4pPr>
              <a:buClr>
                <a:schemeClr val="tx2"/>
              </a:buClr>
              <a:defRPr sz="140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3"/>
            <a:endParaRPr lang="en-US"/>
          </a:p>
          <a:p>
            <a:pPr lvl="3"/>
            <a:endParaRPr lang="en-US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5D43C2E6-DFE0-78B7-AEF2-E94F28383C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701269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98905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F39DED1-43B7-A54B-D3D7-54792E535D2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98905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9416748-3994-A02A-B7BD-AC8272883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9972241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tx1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tx1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0AA9BB-29EC-79EA-02CA-8452ADF649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18206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ody text two columns with subtitl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2520000" cy="460375"/>
          </a:xfrm>
          <a:solidFill>
            <a:schemeClr val="bg1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 anchor="ctr" anchorCtr="0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ACTION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EFAC7B2-2467-A72A-9F8B-CBD0FB0D8C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97AE4096-5FB6-6B82-550D-8B00176C6D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839" y="2634941"/>
            <a:ext cx="2519363" cy="3034186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DD72B261-8FC1-BF9A-5C6C-DCE9704DA0D6}"/>
              </a:ext>
            </a:extLst>
          </p:cNvPr>
          <p:cNvSpPr>
            <a:spLocks noGrp="1"/>
          </p:cNvSpPr>
          <p:nvPr>
            <p:ph sz="half" idx="18" hasCustomPrompt="1"/>
          </p:nvPr>
        </p:nvSpPr>
        <p:spPr>
          <a:xfrm>
            <a:off x="3487170" y="2029022"/>
            <a:ext cx="2520000" cy="460375"/>
          </a:xfrm>
          <a:solidFill>
            <a:schemeClr val="bg1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 anchor="ctr" anchorCtr="0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ACTION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84DB0CA7-A1A4-A239-74D2-CDF275EE0D5E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6136140" y="2029022"/>
            <a:ext cx="2520000" cy="460375"/>
          </a:xfrm>
          <a:solidFill>
            <a:schemeClr val="bg1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 anchor="ctr" anchorCtr="0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ACTION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6F10D2E0-960C-6051-221B-A2206616F13A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8785109" y="2029022"/>
            <a:ext cx="2520000" cy="460375"/>
          </a:xfrm>
          <a:solidFill>
            <a:schemeClr val="bg1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 anchor="ctr" anchorCtr="0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ACTION</a:t>
            </a:r>
          </a:p>
        </p:txBody>
      </p:sp>
      <p:sp>
        <p:nvSpPr>
          <p:cNvPr id="22" name="Text Placeholder 12">
            <a:extLst>
              <a:ext uri="{FF2B5EF4-FFF2-40B4-BE49-F238E27FC236}">
                <a16:creationId xmlns:a16="http://schemas.microsoft.com/office/drawing/2014/main" id="{4BB11447-5A68-5E18-439F-680E64C0BEB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487808" y="2634941"/>
            <a:ext cx="2519363" cy="3034186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2">
            <a:extLst>
              <a:ext uri="{FF2B5EF4-FFF2-40B4-BE49-F238E27FC236}">
                <a16:creationId xmlns:a16="http://schemas.microsoft.com/office/drawing/2014/main" id="{62176329-1E94-4C36-F0A9-8B617367E61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136777" y="2634941"/>
            <a:ext cx="2519363" cy="3034186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2">
            <a:extLst>
              <a:ext uri="{FF2B5EF4-FFF2-40B4-BE49-F238E27FC236}">
                <a16:creationId xmlns:a16="http://schemas.microsoft.com/office/drawing/2014/main" id="{1DDC3A6A-288E-FA27-13ED-2EDD866429C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785746" y="2634941"/>
            <a:ext cx="2519363" cy="3034186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633601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body text two columns with subtitl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8270BF-EE76-A46D-95E0-FB617042099B}"/>
              </a:ext>
            </a:extLst>
          </p:cNvPr>
          <p:cNvSpPr>
            <a:spLocks/>
          </p:cNvSpPr>
          <p:nvPr userDrawn="1"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tx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2520000" cy="460375"/>
          </a:xfrm>
          <a:solidFill>
            <a:schemeClr val="bg1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 anchor="ctr" anchorCtr="0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ACTION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EFAC7B2-2467-A72A-9F8B-CBD0FB0D8C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97AE4096-5FB6-6B82-550D-8B00176C6D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839" y="2634941"/>
            <a:ext cx="2519363" cy="3034186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DD72B261-8FC1-BF9A-5C6C-DCE9704DA0D6}"/>
              </a:ext>
            </a:extLst>
          </p:cNvPr>
          <p:cNvSpPr>
            <a:spLocks noGrp="1"/>
          </p:cNvSpPr>
          <p:nvPr>
            <p:ph sz="half" idx="18" hasCustomPrompt="1"/>
          </p:nvPr>
        </p:nvSpPr>
        <p:spPr>
          <a:xfrm>
            <a:off x="3487170" y="2029022"/>
            <a:ext cx="2520000" cy="460375"/>
          </a:xfrm>
          <a:solidFill>
            <a:schemeClr val="bg1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 anchor="ctr" anchorCtr="0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ACTION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84DB0CA7-A1A4-A239-74D2-CDF275EE0D5E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6136140" y="2029022"/>
            <a:ext cx="2520000" cy="460375"/>
          </a:xfrm>
          <a:solidFill>
            <a:schemeClr val="bg1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 anchor="ctr" anchorCtr="0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ACTION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6F10D2E0-960C-6051-221B-A2206616F13A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8785109" y="2029022"/>
            <a:ext cx="2520000" cy="460375"/>
          </a:xfrm>
          <a:solidFill>
            <a:schemeClr val="bg1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 anchor="ctr" anchorCtr="0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ACTION</a:t>
            </a:r>
          </a:p>
        </p:txBody>
      </p:sp>
      <p:sp>
        <p:nvSpPr>
          <p:cNvPr id="22" name="Text Placeholder 12">
            <a:extLst>
              <a:ext uri="{FF2B5EF4-FFF2-40B4-BE49-F238E27FC236}">
                <a16:creationId xmlns:a16="http://schemas.microsoft.com/office/drawing/2014/main" id="{4BB11447-5A68-5E18-439F-680E64C0BEB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487808" y="2634941"/>
            <a:ext cx="2519363" cy="3034186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2">
            <a:extLst>
              <a:ext uri="{FF2B5EF4-FFF2-40B4-BE49-F238E27FC236}">
                <a16:creationId xmlns:a16="http://schemas.microsoft.com/office/drawing/2014/main" id="{62176329-1E94-4C36-F0A9-8B617367E61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136777" y="2634941"/>
            <a:ext cx="2519363" cy="3034186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2">
            <a:extLst>
              <a:ext uri="{FF2B5EF4-FFF2-40B4-BE49-F238E27FC236}">
                <a16:creationId xmlns:a16="http://schemas.microsoft.com/office/drawing/2014/main" id="{1DDC3A6A-288E-FA27-13ED-2EDD866429C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785746" y="2634941"/>
            <a:ext cx="2519363" cy="3034186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9D00B49-C654-2965-936E-D91D51254C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6922" y="6052380"/>
            <a:ext cx="1073756" cy="594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67028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  <a:solidFill>
            <a:schemeClr val="tx1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1A8786C-FCBD-3783-706E-0CBF5B0343E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67135" y="1989056"/>
            <a:ext cx="3056400" cy="3299381"/>
          </a:xfrm>
          <a:solidFill>
            <a:schemeClr val="tx1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4DC31AC-D39C-A8A3-ED76-D3399E224DE3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7400" y="1989056"/>
            <a:ext cx="3056400" cy="3299381"/>
          </a:xfrm>
          <a:solidFill>
            <a:schemeClr val="tx1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D635DEE-A882-2487-2337-D6BB66A7AF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62161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D58619-8012-9B7D-9C59-16671B37457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A0835BD4-2C09-6FBA-FC30-3BD6A28667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81374854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ody text three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FF39438-760E-ED2B-8243-319A5EF047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68465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A7DAD-79FF-9241-7523-B9F28613FB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2284C9D-0459-8584-A6B3-FFE83837141D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8730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0624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E2655-E9DF-246B-F4FD-D62B2B37A4B3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3045644" cy="460375"/>
          </a:xfrm>
          <a:solidFill>
            <a:schemeClr val="tx1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1C7A71E-B4AA-350C-C619-6CD926C5FB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90199"/>
            <a:ext cx="3045644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B64B145-4048-55E1-B2E9-6B27CC0E5870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4586925" y="2010169"/>
            <a:ext cx="3132055" cy="460375"/>
          </a:xfrm>
          <a:solidFill>
            <a:schemeClr val="tx1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56044468-6F92-BCD9-357B-E3328166560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86926" y="2690199"/>
            <a:ext cx="3132055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E2839C1-28EB-C84A-8FE0-1EB86DE1BDEE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8422064" y="2029022"/>
            <a:ext cx="3045644" cy="460375"/>
          </a:xfrm>
          <a:solidFill>
            <a:schemeClr val="tx1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1E8E11D-2B2A-C5C5-EFFC-16D798510576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422064" y="2690199"/>
            <a:ext cx="3045644" cy="2598238"/>
          </a:xfrm>
        </p:spPr>
        <p:txBody>
          <a:bodyPr>
            <a:noAutofit/>
          </a:bodyPr>
          <a:lstStyle>
            <a:lvl1pPr>
              <a:defRPr sz="20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761D88-1D18-A805-8D96-5BEBFEFE21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0896717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 and 4 images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91;p33">
            <a:extLst>
              <a:ext uri="{FF2B5EF4-FFF2-40B4-BE49-F238E27FC236}">
                <a16:creationId xmlns:a16="http://schemas.microsoft.com/office/drawing/2014/main" id="{A9F38C94-2545-ED67-4909-C5A475FCF803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3538332" y="2197664"/>
            <a:ext cx="2461591" cy="163815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95;p33">
            <a:extLst>
              <a:ext uri="{FF2B5EF4-FFF2-40B4-BE49-F238E27FC236}">
                <a16:creationId xmlns:a16="http://schemas.microsoft.com/office/drawing/2014/main" id="{45EC68E1-18F5-04CB-00B3-F8948F3B4F18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6161035" y="2197663"/>
            <a:ext cx="2461593" cy="163815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0A4763F-1C9A-B628-1609-DA5C75C90F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02758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rgbClr val="000000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Google Shape;91;p33">
            <a:extLst>
              <a:ext uri="{FF2B5EF4-FFF2-40B4-BE49-F238E27FC236}">
                <a16:creationId xmlns:a16="http://schemas.microsoft.com/office/drawing/2014/main" id="{0AB5F208-A96D-CEBC-874F-7B719FD86FE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3538332" y="4031391"/>
            <a:ext cx="2461591" cy="163815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7" name="Google Shape;95;p33">
            <a:extLst>
              <a:ext uri="{FF2B5EF4-FFF2-40B4-BE49-F238E27FC236}">
                <a16:creationId xmlns:a16="http://schemas.microsoft.com/office/drawing/2014/main" id="{0AC28D44-5B34-89F9-D8AB-62E99E380E3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161035" y="4031390"/>
            <a:ext cx="2461593" cy="163815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14095A4F-385F-CF4A-5E10-E3628D85F6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02758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rgbClr val="000000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92A6C90-A6CE-C107-4350-7906F5FDD7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839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rgbClr val="000000"/>
                </a:solidFill>
              </a:defRPr>
            </a:lvl1pPr>
            <a:lvl2pPr marL="457200" indent="0">
              <a:buNone/>
              <a:defRPr>
                <a:solidFill>
                  <a:srgbClr val="000000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FA45C4F8-1803-A72B-10DF-5927ABF6E40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839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rgbClr val="000000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F9C7B51-3F16-5ABF-3BE2-AA17BD10DB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723690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CDBE736-BC73-C730-EA63-9FB123F05CFB}"/>
              </a:ext>
            </a:extLst>
          </p:cNvPr>
          <p:cNvSpPr/>
          <p:nvPr userDrawn="1"/>
        </p:nvSpPr>
        <p:spPr>
          <a:xfrm>
            <a:off x="-59821" y="0"/>
            <a:ext cx="12251821" cy="37345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Google Shape;445;p20">
            <a:extLst>
              <a:ext uri="{FF2B5EF4-FFF2-40B4-BE49-F238E27FC236}">
                <a16:creationId xmlns:a16="http://schemas.microsoft.com/office/drawing/2014/main" id="{1CB88063-9001-5E5F-0E36-65C223534D2D}"/>
              </a:ext>
            </a:extLst>
          </p:cNvPr>
          <p:cNvSpPr txBox="1"/>
          <p:nvPr userDrawn="1"/>
        </p:nvSpPr>
        <p:spPr>
          <a:xfrm>
            <a:off x="838200" y="4681616"/>
            <a:ext cx="9220200" cy="8771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>
                <a:solidFill>
                  <a:schemeClr val="tx1"/>
                </a:solidFill>
                <a:latin typeface="+mj-lt"/>
                <a:ea typeface="Arial"/>
                <a:cs typeface="Arial"/>
                <a:sym typeface="Arial"/>
              </a:rPr>
              <a:t>© European Union 2026</a:t>
            </a:r>
            <a:endParaRPr sz="1200">
              <a:solidFill>
                <a:schemeClr val="tx1"/>
              </a:solidFill>
              <a:latin typeface="+mj-lt"/>
            </a:endParaRPr>
          </a:p>
          <a:p>
            <a:pPr marL="0" marR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tx1"/>
                </a:solidFill>
                <a:latin typeface="+mj-lt"/>
                <a:ea typeface="Arial"/>
                <a:cs typeface="Arial"/>
                <a:sym typeface="Arial"/>
              </a:rPr>
              <a:t>Unless otherwise noted the reuse of this presentation is authorised under the </a:t>
            </a:r>
            <a:r>
              <a:rPr lang="en-GB" sz="1200" u="sng">
                <a:solidFill>
                  <a:schemeClr val="tx1"/>
                </a:solidFill>
                <a:latin typeface="+mj-lt"/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</a:t>
            </a:r>
            <a:r>
              <a:rPr lang="en-GB" sz="1200">
                <a:solidFill>
                  <a:schemeClr val="tx1"/>
                </a:solidFill>
                <a:latin typeface="+mj-lt"/>
                <a:ea typeface="Arial"/>
                <a:cs typeface="Arial"/>
                <a:sym typeface="Arial"/>
              </a:rPr>
              <a:t> license. For any use or reproduction </a:t>
            </a:r>
            <a:br>
              <a:rPr lang="en-GB" sz="1200">
                <a:solidFill>
                  <a:schemeClr val="tx1"/>
                </a:solidFill>
                <a:latin typeface="+mj-lt"/>
                <a:ea typeface="Arial"/>
                <a:cs typeface="Arial"/>
                <a:sym typeface="Arial"/>
              </a:rPr>
            </a:br>
            <a:r>
              <a:rPr lang="en-GB" sz="1200">
                <a:solidFill>
                  <a:schemeClr val="tx1"/>
                </a:solidFill>
                <a:latin typeface="+mj-lt"/>
                <a:ea typeface="Arial"/>
                <a:cs typeface="Arial"/>
                <a:sym typeface="Arial"/>
              </a:rPr>
              <a:t>of elements that are not owned by the EU, permission may need to be sought directly from the respective right holders.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DB3F2BE-217F-78E8-6FDF-F67744E5CC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56739"/>
            <a:ext cx="10515600" cy="1020337"/>
          </a:xfrm>
        </p:spPr>
        <p:txBody>
          <a:bodyPr>
            <a:noAutofit/>
          </a:bodyPr>
          <a:lstStyle>
            <a:lvl1pPr>
              <a:defRPr sz="8800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</a:t>
            </a:r>
            <a:endParaRPr lang="en-IE"/>
          </a:p>
        </p:txBody>
      </p:sp>
      <p:pic>
        <p:nvPicPr>
          <p:cNvPr id="7" name="Google Shape;444;p20">
            <a:extLst>
              <a:ext uri="{FF2B5EF4-FFF2-40B4-BE49-F238E27FC236}">
                <a16:creationId xmlns:a16="http://schemas.microsoft.com/office/drawing/2014/main" id="{938281B7-035E-F36F-7121-E792FA9BFB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 userDrawn="1"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7410" y="4039370"/>
            <a:ext cx="1023496" cy="3580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53121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 Circles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4" name="Google Shape;128;p36">
            <a:extLst>
              <a:ext uri="{FF2B5EF4-FFF2-40B4-BE49-F238E27FC236}">
                <a16:creationId xmlns:a16="http://schemas.microsoft.com/office/drawing/2014/main" id="{C6066961-5253-C2E8-C59C-7D3AEA190748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4407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87354" y="179242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Google Shape;128;p36">
            <a:extLst>
              <a:ext uri="{FF2B5EF4-FFF2-40B4-BE49-F238E27FC236}">
                <a16:creationId xmlns:a16="http://schemas.microsoft.com/office/drawing/2014/main" id="{530B519E-B8E9-0851-34A7-4EBCABDB1F24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838198" y="379352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7CC6BA2-60D9-1664-3253-8468AB06B3BA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2887352" y="394186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Google Shape;128;p36">
            <a:extLst>
              <a:ext uri="{FF2B5EF4-FFF2-40B4-BE49-F238E27FC236}">
                <a16:creationId xmlns:a16="http://schemas.microsoft.com/office/drawing/2014/main" id="{B0466037-50F3-96B3-1B0E-06D3D18B8BCE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6422796" y="167960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BC1C8BB-B6BF-EFC9-4FB7-FE68ADABF649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471950" y="182795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2B2D1DEC-353D-0530-46BD-FAC7D81DC42A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6422794" y="382905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EC01048-C2DE-CFE9-C353-8ED3741099B7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8471948" y="397739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67E4CCE-C35C-C711-24D0-0F4BCA80C2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10" name="Footer Placeholder 8">
            <a:extLst>
              <a:ext uri="{FF2B5EF4-FFF2-40B4-BE49-F238E27FC236}">
                <a16:creationId xmlns:a16="http://schemas.microsoft.com/office/drawing/2014/main" id="{3B38F9D4-3EE2-3396-18AD-F87E421900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50144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145A3C0-5810-CECB-04D1-E370BADB2EE8}"/>
              </a:ext>
            </a:extLst>
          </p:cNvPr>
          <p:cNvSpPr/>
          <p:nvPr userDrawn="1"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155"/>
            <a:ext cx="10515600" cy="816904"/>
          </a:xfrm>
          <a:solidFill>
            <a:schemeClr val="bg1"/>
          </a:solidFill>
        </p:spPr>
        <p:txBody>
          <a:bodyPr lIns="180000" tIns="144000" rIns="144000" bIns="144000" anchor="ctr"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482397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BD178DF-B2B3-E383-43AA-D54BBF22737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C194F48-423C-93CB-1A61-CE12CAB5B4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10" name="Footer Placeholder 8">
            <a:extLst>
              <a:ext uri="{FF2B5EF4-FFF2-40B4-BE49-F238E27FC236}">
                <a16:creationId xmlns:a16="http://schemas.microsoft.com/office/drawing/2014/main" id="{5037411D-B917-4DD6-582A-69CDCB27DA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540935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9526B31-D383-5ABA-08B1-8097743DECE0}"/>
              </a:ext>
            </a:extLst>
          </p:cNvPr>
          <p:cNvSpPr/>
          <p:nvPr userDrawn="1"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155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482397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A blue flag with yellow stars&#10;&#10;Description automatically generated">
            <a:extLst>
              <a:ext uri="{FF2B5EF4-FFF2-40B4-BE49-F238E27FC236}">
                <a16:creationId xmlns:a16="http://schemas.microsoft.com/office/drawing/2014/main" id="{D7151F52-9DDF-CEC4-58EC-587B7A1D779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8" name="Picture 7" descr="A blue flag with yellow stars&#10;&#10;Description automatically generated">
            <a:extLst>
              <a:ext uri="{FF2B5EF4-FFF2-40B4-BE49-F238E27FC236}">
                <a16:creationId xmlns:a16="http://schemas.microsoft.com/office/drawing/2014/main" id="{8B94F84F-1590-9DE6-C3AC-9FBA58E40E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10" name="Footer Placeholder 8">
            <a:extLst>
              <a:ext uri="{FF2B5EF4-FFF2-40B4-BE49-F238E27FC236}">
                <a16:creationId xmlns:a16="http://schemas.microsoft.com/office/drawing/2014/main" id="{6D8387C3-85B8-44CF-42FB-C414F5876B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498516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BBD8A8F-01F7-069C-2D69-AFCA2F78D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87499CD-21D1-84C4-7FD1-F33A39639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3A7104ED-A036-D2F4-B40F-5A65C505AC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39922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and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09BE7C2-2602-0313-8D83-EAB1C755A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342900" indent="-342900">
              <a:buClr>
                <a:schemeClr val="tx2"/>
              </a:buClr>
              <a:buSzPct val="150000"/>
              <a:buFont typeface="Arial" panose="020B0604020202020204" pitchFamily="34" charset="0"/>
              <a:buChar char="•"/>
              <a:defRPr sz="2000"/>
            </a:lvl1pPr>
            <a:lvl2pPr>
              <a:buClr>
                <a:schemeClr val="tx2"/>
              </a:buClr>
              <a:buSzPct val="100000"/>
              <a:defRPr sz="1800"/>
            </a:lvl2pPr>
            <a:lvl3pPr>
              <a:buClr>
                <a:schemeClr val="tx2"/>
              </a:buClr>
              <a:defRPr sz="1600"/>
            </a:lvl3pPr>
            <a:lvl4pPr>
              <a:buClr>
                <a:schemeClr val="tx2"/>
              </a:buClr>
              <a:defRPr sz="140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5D43C2E6-DFE0-78B7-AEF2-E94F28383C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2BE520F0-58F1-06F4-10C5-832EFDCE68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74900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image" Target="../media/image9.jpe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48.xml"/><Relationship Id="rId19" Type="http://schemas.openxmlformats.org/officeDocument/2006/relationships/image" Target="../media/image10.emf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FE374-A678-A684-FA4B-26330CF65F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4A1E0C-386D-FF7A-6872-1942CD43357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838200" y="365126"/>
            <a:ext cx="10515600" cy="8169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EE66B9-5E84-94E6-4EDD-A9E25FB078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42619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0"/>
            <a:endParaRPr lang="en-US" dirty="0"/>
          </a:p>
          <a:p>
            <a:pPr lvl="1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653097-A9FD-84E7-4EFA-47C8DA4850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Picture 4" descr="A close-up of a line&#10;&#10;Description automatically generated" hidden="1">
            <a:extLst>
              <a:ext uri="{FF2B5EF4-FFF2-40B4-BE49-F238E27FC236}">
                <a16:creationId xmlns:a16="http://schemas.microsoft.com/office/drawing/2014/main" id="{CE57FDCE-6642-0FA5-3739-FA81457769C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1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D640C55-B1A0-5DE0-B0E4-F05DE5506E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8" name="Picture 7" descr="A close-up of a line&#10;&#10;Description automatically generated" hidden="1">
            <a:extLst>
              <a:ext uri="{FF2B5EF4-FFF2-40B4-BE49-F238E27FC236}">
                <a16:creationId xmlns:a16="http://schemas.microsoft.com/office/drawing/2014/main" id="{A12B438D-C839-BF7B-253A-401802D9F2AC}"/>
              </a:ext>
            </a:extLst>
          </p:cNvPr>
          <p:cNvPicPr/>
          <p:nvPr userDrawn="1"/>
        </p:nvPicPr>
        <p:blipFill>
          <a:blip r:embed="rId41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756ABFE-DCB4-5FCC-525D-A462F5BB02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29934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  <p:sldLayoutId id="2147483936" r:id="rId16"/>
    <p:sldLayoutId id="2147483937" r:id="rId17"/>
    <p:sldLayoutId id="2147483938" r:id="rId18"/>
    <p:sldLayoutId id="2147483939" r:id="rId19"/>
    <p:sldLayoutId id="2147483940" r:id="rId20"/>
    <p:sldLayoutId id="2147483941" r:id="rId21"/>
    <p:sldLayoutId id="2147483942" r:id="rId22"/>
    <p:sldLayoutId id="2147483943" r:id="rId23"/>
    <p:sldLayoutId id="2147483944" r:id="rId24"/>
    <p:sldLayoutId id="2147483945" r:id="rId25"/>
    <p:sldLayoutId id="2147483946" r:id="rId26"/>
    <p:sldLayoutId id="2147483947" r:id="rId27"/>
    <p:sldLayoutId id="2147483948" r:id="rId28"/>
    <p:sldLayoutId id="2147483949" r:id="rId29"/>
    <p:sldLayoutId id="2147483950" r:id="rId30"/>
    <p:sldLayoutId id="2147483951" r:id="rId31"/>
    <p:sldLayoutId id="2147483952" r:id="rId32"/>
    <p:sldLayoutId id="2147483953" r:id="rId33"/>
    <p:sldLayoutId id="2147483954" r:id="rId34"/>
    <p:sldLayoutId id="2147483955" r:id="rId35"/>
    <p:sldLayoutId id="2147483956" r:id="rId36"/>
    <p:sldLayoutId id="2147483957" r:id="rId37"/>
    <p:sldLayoutId id="2147483958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 userDrawn="1">
          <p15:clr>
            <a:srgbClr val="F26B43"/>
          </p15:clr>
        </p15:guide>
        <p15:guide id="4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FE374-A678-A684-FA4B-26330CF65F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4A1E0C-386D-FF7A-6872-1942CD43357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838200" y="365126"/>
            <a:ext cx="10515600" cy="8169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EE66B9-5E84-94E6-4EDD-A9E25FB078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42619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0"/>
            <a:endParaRPr lang="en-US"/>
          </a:p>
          <a:p>
            <a:pPr lvl="1"/>
            <a:endParaRPr lang="en-US"/>
          </a:p>
        </p:txBody>
      </p:sp>
      <p:pic>
        <p:nvPicPr>
          <p:cNvPr id="5" name="Picture 4" descr="A close-up of a line&#10;&#10;Description automatically generated" hidden="1">
            <a:extLst>
              <a:ext uri="{FF2B5EF4-FFF2-40B4-BE49-F238E27FC236}">
                <a16:creationId xmlns:a16="http://schemas.microsoft.com/office/drawing/2014/main" id="{CE57FDCE-6642-0FA5-3739-FA81457769C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8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 descr="A close-up of a line&#10;&#10;Description automatically generated" hidden="1">
            <a:extLst>
              <a:ext uri="{FF2B5EF4-FFF2-40B4-BE49-F238E27FC236}">
                <a16:creationId xmlns:a16="http://schemas.microsoft.com/office/drawing/2014/main" id="{A12B438D-C839-BF7B-253A-401802D9F2AC}"/>
              </a:ext>
            </a:extLst>
          </p:cNvPr>
          <p:cNvPicPr/>
          <p:nvPr userDrawn="1"/>
        </p:nvPicPr>
        <p:blipFill>
          <a:blip r:embed="rId18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1FCF50-BE41-1231-67F2-678AF9CCE612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0820894" y="6054649"/>
            <a:ext cx="1065811" cy="592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346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  <p:sldLayoutId id="2147483962" r:id="rId3"/>
    <p:sldLayoutId id="2147483963" r:id="rId4"/>
    <p:sldLayoutId id="2147483964" r:id="rId5"/>
    <p:sldLayoutId id="2147483965" r:id="rId6"/>
    <p:sldLayoutId id="2147483966" r:id="rId7"/>
    <p:sldLayoutId id="2147483967" r:id="rId8"/>
    <p:sldLayoutId id="2147483968" r:id="rId9"/>
    <p:sldLayoutId id="2147483969" r:id="rId10"/>
    <p:sldLayoutId id="2147483970" r:id="rId11"/>
    <p:sldLayoutId id="2147483971" r:id="rId12"/>
    <p:sldLayoutId id="2147483972" r:id="rId13"/>
    <p:sldLayoutId id="2147483973" r:id="rId14"/>
    <p:sldLayoutId id="2147483974" r:id="rId15"/>
    <p:sldLayoutId id="2147484242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>
          <p15:clr>
            <a:srgbClr val="F26B43"/>
          </p15:clr>
        </p15:guide>
        <p15:guide id="4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EU-AI-IN-SCIENCE@ec.europa.eu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32.jpeg"/><Relationship Id="rId4" Type="http://schemas.openxmlformats.org/officeDocument/2006/relationships/hyperlink" Target="https://ec.europa.eu/eusurvey/runner/AIinScienc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sciance.eu/newsletter" TargetMode="Externa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sv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29.sv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28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27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D7E31C0-2E62-BCC3-E201-30FFDBB80E8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676182" y="4746068"/>
            <a:ext cx="5804562" cy="793103"/>
          </a:xfrm>
        </p:spPr>
        <p:txBody>
          <a:bodyPr/>
          <a:lstStyle/>
          <a:p>
            <a:r>
              <a:rPr lang="en-US" sz="2900" dirty="0"/>
              <a:t>Paving the way for the Resource for AI Science in Europe (RAISE)</a:t>
            </a:r>
          </a:p>
          <a:p>
            <a:endParaRPr lang="en-I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32D018-CD38-A9FB-CAAA-849B462BD8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676182" y="2690467"/>
            <a:ext cx="6076548" cy="230663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4200" dirty="0"/>
              <a:t>European Strategy for Artificial Intelligence in Science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93500B6B-C470-BDD2-A125-9D7C4882E29D}"/>
              </a:ext>
            </a:extLst>
          </p:cNvPr>
          <p:cNvSpPr txBox="1">
            <a:spLocks/>
          </p:cNvSpPr>
          <p:nvPr/>
        </p:nvSpPr>
        <p:spPr>
          <a:xfrm>
            <a:off x="5676182" y="5848729"/>
            <a:ext cx="5804562" cy="793103"/>
          </a:xfrm>
          <a:prstGeom prst="rect">
            <a:avLst/>
          </a:prstGeom>
        </p:spPr>
        <p:txBody>
          <a:bodyPr vert="horz" lIns="90000" tIns="144000" rIns="144000" bIns="14400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IE" sz="2000" b="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C8DF81-A90E-0C17-2804-EBB24429E04E}"/>
              </a:ext>
            </a:extLst>
          </p:cNvPr>
          <p:cNvSpPr txBox="1"/>
          <p:nvPr/>
        </p:nvSpPr>
        <p:spPr>
          <a:xfrm>
            <a:off x="5840083" y="5958607"/>
            <a:ext cx="54346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600" dirty="0">
                <a:solidFill>
                  <a:schemeClr val="tx2"/>
                </a:solidFill>
              </a:rPr>
              <a:t>David ARRANZ, European Commission DG RTD</a:t>
            </a:r>
          </a:p>
          <a:p>
            <a:r>
              <a:rPr lang="en-IE" sz="1600" dirty="0">
                <a:solidFill>
                  <a:schemeClr val="tx2"/>
                </a:solidFill>
              </a:rPr>
              <a:t>- EOSC Coordination, 9 July 2026 </a:t>
            </a:r>
          </a:p>
        </p:txBody>
      </p:sp>
    </p:spTree>
    <p:extLst>
      <p:ext uri="{BB962C8B-B14F-4D97-AF65-F5344CB8AC3E}">
        <p14:creationId xmlns:p14="http://schemas.microsoft.com/office/powerpoint/2010/main" val="17286253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499349A-0EA4-F2CA-B756-22977B7CB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985" y="2440111"/>
            <a:ext cx="10515600" cy="1020337"/>
          </a:xfrm>
        </p:spPr>
        <p:txBody>
          <a:bodyPr/>
          <a:lstStyle/>
          <a:p>
            <a:r>
              <a:rPr lang="fr-BE" err="1"/>
              <a:t>Thank</a:t>
            </a:r>
            <a:r>
              <a:rPr lang="fr-BE"/>
              <a:t> </a:t>
            </a:r>
            <a:r>
              <a:rPr lang="fr-BE" err="1"/>
              <a:t>you</a:t>
            </a:r>
            <a:r>
              <a:rPr lang="fr-BE"/>
              <a:t>!</a:t>
            </a:r>
            <a:endParaRPr lang="en-IE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E956069-6A73-FE93-4C17-5FA4EAB21325}"/>
              </a:ext>
            </a:extLst>
          </p:cNvPr>
          <p:cNvSpPr txBox="1"/>
          <p:nvPr/>
        </p:nvSpPr>
        <p:spPr>
          <a:xfrm>
            <a:off x="850985" y="464629"/>
            <a:ext cx="6305908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IE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EU-AI-IN-SCIENCE@ec.europa.eu</a:t>
            </a:r>
            <a:endParaRPr kumimoji="0" lang="en-IE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IE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IE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Stay in touch and find out about our latest news: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https://ec.europa.eu/eusurvey/runner/AIinScience</a:t>
            </a:r>
            <a:r>
              <a:rPr kumimoji="0" lang="en-IE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I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6" name="Picture 5" descr="A qr code with a white background">
            <a:extLst>
              <a:ext uri="{FF2B5EF4-FFF2-40B4-BE49-F238E27FC236}">
                <a16:creationId xmlns:a16="http://schemas.microsoft.com/office/drawing/2014/main" id="{E1429115-4CB2-0348-A3CA-8C6BAF96E00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1835" y="582054"/>
            <a:ext cx="2662066" cy="26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596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24ADA2-1964-FC91-E9E4-8996DEBF1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AI in Science Policy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5F5E9C2-21ED-E44A-2272-6260EA278817}"/>
              </a:ext>
            </a:extLst>
          </p:cNvPr>
          <p:cNvSpPr/>
          <p:nvPr/>
        </p:nvSpPr>
        <p:spPr>
          <a:xfrm>
            <a:off x="173515" y="2060458"/>
            <a:ext cx="2982061" cy="3892107"/>
          </a:xfrm>
          <a:prstGeom prst="roundRect">
            <a:avLst/>
          </a:prstGeom>
          <a:solidFill>
            <a:schemeClr val="accent3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4000" dirty="0">
                <a:latin typeface="+mj-lt"/>
              </a:rPr>
              <a:t>AI in Science Strategy</a:t>
            </a:r>
          </a:p>
          <a:p>
            <a:pPr algn="ctr"/>
            <a:r>
              <a:rPr lang="en-IE" sz="2800" dirty="0">
                <a:latin typeface="+mj-lt"/>
              </a:rPr>
              <a:t>(Oct. 25)</a:t>
            </a:r>
          </a:p>
          <a:p>
            <a:pPr algn="ctr"/>
            <a:endParaRPr lang="en-IE" sz="2800" dirty="0">
              <a:latin typeface="+mj-lt"/>
            </a:endParaRPr>
          </a:p>
          <a:p>
            <a:pPr algn="ctr"/>
            <a:r>
              <a:rPr lang="en-IE" sz="2000" dirty="0">
                <a:latin typeface="+mj-lt"/>
              </a:rPr>
              <a:t>“Accelerate and facilitate the uptake of AI by scientists in all domains”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4ED29B9-267D-333B-DA54-24B199B37D12}"/>
              </a:ext>
            </a:extLst>
          </p:cNvPr>
          <p:cNvSpPr/>
          <p:nvPr/>
        </p:nvSpPr>
        <p:spPr>
          <a:xfrm>
            <a:off x="8311511" y="1613230"/>
            <a:ext cx="3772913" cy="121412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800" dirty="0">
                <a:latin typeface="+mj-lt"/>
              </a:rPr>
              <a:t>RAISE </a:t>
            </a:r>
          </a:p>
          <a:p>
            <a:pPr algn="ctr"/>
            <a:r>
              <a:rPr lang="en-IE" sz="2400" dirty="0">
                <a:latin typeface="+mj-lt"/>
              </a:rPr>
              <a:t>(Resource for AI Science in Europe) 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1F2B4FEF-7785-6B6F-17B9-EC985A130FE7}"/>
              </a:ext>
            </a:extLst>
          </p:cNvPr>
          <p:cNvSpPr/>
          <p:nvPr/>
        </p:nvSpPr>
        <p:spPr>
          <a:xfrm>
            <a:off x="3309348" y="3258551"/>
            <a:ext cx="464794" cy="1065826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FD62B7-1CFE-9BAA-67D3-9987E76092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0343" y="3000880"/>
            <a:ext cx="3644081" cy="2131652"/>
          </a:xfrm>
          <a:prstGeom prst="rect">
            <a:avLst/>
          </a:prstGeom>
          <a:noFill/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AF5F226-E8C2-AA8A-215A-6E1D6E962A8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160"/>
          <a:stretch>
            <a:fillRect/>
          </a:stretch>
        </p:blipFill>
        <p:spPr>
          <a:xfrm>
            <a:off x="3774142" y="2463723"/>
            <a:ext cx="4072575" cy="2655482"/>
          </a:xfrm>
          <a:prstGeom prst="rect">
            <a:avLst/>
          </a:prstGeom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B0D14415-2754-0CB0-2AF8-9B63FD18FC36}"/>
              </a:ext>
            </a:extLst>
          </p:cNvPr>
          <p:cNvSpPr/>
          <p:nvPr/>
        </p:nvSpPr>
        <p:spPr>
          <a:xfrm>
            <a:off x="8000489" y="3258551"/>
            <a:ext cx="464794" cy="1065826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15405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D8DA3C-567F-4746-B1FD-39C9AB2A59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1CD58-FB4E-AC6C-AF3F-F82009B16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9345"/>
            <a:ext cx="10515600" cy="816904"/>
          </a:xfrm>
        </p:spPr>
        <p:txBody>
          <a:bodyPr anchor="t"/>
          <a:lstStyle/>
          <a:p>
            <a:pPr algn="ctr"/>
            <a:r>
              <a:rPr lang="en-IE" dirty="0"/>
              <a:t>AI in Science/ RAISE: key elements </a:t>
            </a:r>
            <a:endParaRPr lang="en-IE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4EBFBC-B842-C2E7-00A9-FBF54E1472B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19710" y="1665797"/>
            <a:ext cx="2520000" cy="654709"/>
          </a:xfrm>
        </p:spPr>
        <p:txBody>
          <a:bodyPr/>
          <a:lstStyle/>
          <a:p>
            <a:r>
              <a:rPr lang="en-IE" dirty="0">
                <a:solidFill>
                  <a:srgbClr val="DB53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Excellence </a:t>
            </a:r>
          </a:p>
          <a:p>
            <a:pPr>
              <a:spcBef>
                <a:spcPts val="0"/>
              </a:spcBef>
            </a:pPr>
            <a:r>
              <a:rPr lang="en-IE" dirty="0">
                <a:solidFill>
                  <a:srgbClr val="DB53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Talent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7D7B70-94D0-84EA-E00C-88FC0D9DA09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2768" y="2330030"/>
            <a:ext cx="2519363" cy="3994525"/>
          </a:xfrm>
        </p:spPr>
        <p:txBody>
          <a:bodyPr/>
          <a:lstStyle/>
          <a:p>
            <a:pPr marL="285750" indent="-285750">
              <a:buClr>
                <a:srgbClr val="DB5346"/>
              </a:buClr>
              <a:buFont typeface="Arial" panose="020B0604020202020204" pitchFamily="34" charset="0"/>
              <a:buChar char="•"/>
            </a:pPr>
            <a:r>
              <a:rPr lang="en-US" sz="1700" dirty="0"/>
              <a:t>Doctoral Networks </a:t>
            </a:r>
          </a:p>
          <a:p>
            <a:pPr marL="285750" indent="-285750">
              <a:buClr>
                <a:srgbClr val="DB5346"/>
              </a:buClr>
              <a:buFont typeface="Arial" panose="020B0604020202020204" pitchFamily="34" charset="0"/>
              <a:buChar char="•"/>
            </a:pPr>
            <a:r>
              <a:rPr lang="en-US" sz="1700" dirty="0"/>
              <a:t>Thematic Networks of Excellence </a:t>
            </a:r>
          </a:p>
          <a:p>
            <a:pPr marL="285750" indent="-285750">
              <a:buClr>
                <a:srgbClr val="DB5346"/>
              </a:buClr>
              <a:buFont typeface="Arial" panose="020B0604020202020204" pitchFamily="34" charset="0"/>
              <a:buChar char="•"/>
            </a:pPr>
            <a:r>
              <a:rPr lang="en-US" sz="1700" dirty="0"/>
              <a:t>Update guidelines and ethics-related materials </a:t>
            </a:r>
          </a:p>
          <a:p>
            <a:pPr marL="285750" indent="-285750">
              <a:buClr>
                <a:srgbClr val="DB5346"/>
              </a:buClr>
              <a:buFont typeface="Arial" panose="020B0604020202020204" pitchFamily="34" charset="0"/>
              <a:buChar char="•"/>
            </a:pPr>
            <a:r>
              <a:rPr lang="en-US" sz="1700" dirty="0"/>
              <a:t>Create an AI Evaluation Hub</a:t>
            </a:r>
            <a:endParaRPr lang="en-IE" sz="17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4BD614D-BCAC-4CC6-92A5-93D8ECB80924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3104336" y="1665799"/>
            <a:ext cx="2520000" cy="654708"/>
          </a:xfrm>
        </p:spPr>
        <p:txBody>
          <a:bodyPr/>
          <a:lstStyle/>
          <a:p>
            <a:r>
              <a:rPr lang="es-ES" dirty="0">
                <a:solidFill>
                  <a:srgbClr val="DB53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Compute</a:t>
            </a:r>
            <a:endParaRPr lang="en-IE" dirty="0">
              <a:solidFill>
                <a:srgbClr val="DB534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DC0F52-8E0A-D11B-7929-EA70F516A92B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5888325" y="1675322"/>
            <a:ext cx="2520000" cy="645184"/>
          </a:xfrm>
        </p:spPr>
        <p:txBody>
          <a:bodyPr/>
          <a:lstStyle/>
          <a:p>
            <a:r>
              <a:rPr lang="es-ES" dirty="0">
                <a:solidFill>
                  <a:srgbClr val="DB53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</a:t>
            </a:r>
            <a:endParaRPr lang="en-IE" dirty="0">
              <a:solidFill>
                <a:srgbClr val="DB534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C079235-AE90-57B6-BDEB-8D882D00DC27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656071" y="1675322"/>
            <a:ext cx="2520000" cy="654708"/>
          </a:xfrm>
        </p:spPr>
        <p:txBody>
          <a:bodyPr/>
          <a:lstStyle/>
          <a:p>
            <a:r>
              <a:rPr lang="es-ES" dirty="0" err="1">
                <a:solidFill>
                  <a:srgbClr val="DB53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</a:t>
            </a:r>
            <a:r>
              <a:rPr lang="es-ES" dirty="0">
                <a:solidFill>
                  <a:srgbClr val="DB53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dirty="0" err="1">
                <a:solidFill>
                  <a:srgbClr val="DB53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Funding</a:t>
            </a:r>
            <a:endParaRPr lang="en-IE" dirty="0">
              <a:solidFill>
                <a:srgbClr val="DB534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79143B8-1378-4A15-202E-273EEA4BD6D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104973" y="2330030"/>
            <a:ext cx="2519363" cy="3994525"/>
          </a:xfrm>
        </p:spPr>
        <p:txBody>
          <a:bodyPr/>
          <a:lstStyle/>
          <a:p>
            <a:pPr marL="285750" indent="-285750">
              <a:buClr>
                <a:srgbClr val="DB5346"/>
              </a:buClr>
              <a:buFont typeface="Arial" panose="020B0604020202020204" pitchFamily="34" charset="0"/>
              <a:buChar char="•"/>
            </a:pPr>
            <a:r>
              <a:rPr lang="en-US" sz="1700" dirty="0"/>
              <a:t>Dedicated access to AI Gigafactories for EU scientists. </a:t>
            </a:r>
          </a:p>
          <a:p>
            <a:pPr marL="285750" indent="-285750">
              <a:buClr>
                <a:srgbClr val="DB5346"/>
              </a:buClr>
              <a:buFont typeface="Arial" panose="020B0604020202020204" pitchFamily="34" charset="0"/>
              <a:buChar char="•"/>
            </a:pPr>
            <a:r>
              <a:rPr lang="en-US" sz="1700" dirty="0"/>
              <a:t>Horizon Europe will invest up to EUR 600 million</a:t>
            </a:r>
          </a:p>
          <a:p>
            <a:pPr marL="285750" indent="-285750">
              <a:buClr>
                <a:srgbClr val="DB5346"/>
              </a:buClr>
              <a:buFont typeface="Arial" panose="020B0604020202020204" pitchFamily="34" charset="0"/>
              <a:buChar char="•"/>
            </a:pPr>
            <a:r>
              <a:rPr lang="en-US" sz="1700" dirty="0"/>
              <a:t>AI computing resources for science through the AI Factories </a:t>
            </a:r>
          </a:p>
          <a:p>
            <a:endParaRPr lang="en-IE" sz="180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61FE27B-BA4E-FA29-BEF2-019C78E29B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888962" y="2330030"/>
            <a:ext cx="2519363" cy="3999838"/>
          </a:xfrm>
        </p:spPr>
        <p:txBody>
          <a:bodyPr/>
          <a:lstStyle/>
          <a:p>
            <a:pPr marL="285750" indent="-285750">
              <a:buClr>
                <a:srgbClr val="DB5346"/>
              </a:buClr>
              <a:buFont typeface="Arial" panose="020B0604020202020204" pitchFamily="34" charset="0"/>
              <a:buChar char="•"/>
            </a:pPr>
            <a:r>
              <a:rPr lang="en-US" sz="1700" dirty="0"/>
              <a:t>Data Labs and linkage with EOSC</a:t>
            </a:r>
          </a:p>
          <a:p>
            <a:pPr marL="285750" indent="-285750">
              <a:buClr>
                <a:srgbClr val="DB5346"/>
              </a:buClr>
              <a:buFont typeface="Arial" panose="020B0604020202020204" pitchFamily="34" charset="0"/>
              <a:buChar char="•"/>
            </a:pPr>
            <a:r>
              <a:rPr lang="en-US" sz="1700" dirty="0"/>
              <a:t>Identify strategic data gaps and gather, curate and integrate the datasets </a:t>
            </a:r>
          </a:p>
          <a:p>
            <a:pPr marL="285750" indent="-285750">
              <a:buClr>
                <a:srgbClr val="DB5346"/>
              </a:buClr>
              <a:buFont typeface="Arial" panose="020B0604020202020204" pitchFamily="34" charset="0"/>
              <a:buChar char="•"/>
            </a:pPr>
            <a:r>
              <a:rPr lang="en-US" sz="1700" dirty="0"/>
              <a:t>Collect evidence to improve access and to reuse publicly funded research results</a:t>
            </a:r>
            <a:endParaRPr lang="en-IE" sz="1700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3095B7C-6E71-B5E1-D5C4-C8C9178CC82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656708" y="2330030"/>
            <a:ext cx="2519363" cy="3999839"/>
          </a:xfrm>
        </p:spPr>
        <p:txBody>
          <a:bodyPr/>
          <a:lstStyle/>
          <a:p>
            <a:pPr marL="285750" indent="-285750">
              <a:buClr>
                <a:srgbClr val="DB5346"/>
              </a:buClr>
              <a:buFont typeface="Arial" panose="020B0604020202020204" pitchFamily="34" charset="0"/>
              <a:buChar char="•"/>
            </a:pPr>
            <a:r>
              <a:rPr lang="en-US" sz="1700" dirty="0" err="1"/>
              <a:t>Incentivise</a:t>
            </a:r>
            <a:r>
              <a:rPr lang="en-US" sz="1700" dirty="0"/>
              <a:t> and coordinate investments in AI in science </a:t>
            </a:r>
          </a:p>
          <a:p>
            <a:pPr marL="285750" indent="-285750">
              <a:buClr>
                <a:srgbClr val="DB5346"/>
              </a:buClr>
              <a:buFont typeface="Arial" panose="020B0604020202020204" pitchFamily="34" charset="0"/>
              <a:buChar char="•"/>
            </a:pPr>
            <a:r>
              <a:rPr lang="en-US" sz="1700" dirty="0"/>
              <a:t>Seek to double Horizon Europe investment figures in AI and AI in science </a:t>
            </a:r>
          </a:p>
          <a:p>
            <a:pPr marL="285750" indent="-285750">
              <a:buClr>
                <a:srgbClr val="DB5346"/>
              </a:buClr>
              <a:buFont typeface="Arial" panose="020B0604020202020204" pitchFamily="34" charset="0"/>
              <a:buChar char="•"/>
            </a:pPr>
            <a:r>
              <a:rPr lang="en-US" sz="1700" dirty="0"/>
              <a:t>Fund scientific laboratory automation and scientific foundation models</a:t>
            </a:r>
          </a:p>
          <a:p>
            <a:endParaRPr lang="en-IE" sz="1800" dirty="0"/>
          </a:p>
        </p:txBody>
      </p:sp>
    </p:spTree>
    <p:extLst>
      <p:ext uri="{BB962C8B-B14F-4D97-AF65-F5344CB8AC3E}">
        <p14:creationId xmlns:p14="http://schemas.microsoft.com/office/powerpoint/2010/main" val="25633219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2A4C7B-DC2E-662F-AE1E-AC9E7D2B12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9444-5BCD-D8B2-41E5-058EFE22A44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8200" y="2072544"/>
            <a:ext cx="3045644" cy="816903"/>
          </a:xfrm>
        </p:spPr>
        <p:txBody>
          <a:bodyPr anchor="ctr"/>
          <a:lstStyle/>
          <a:p>
            <a:pPr algn="ctr"/>
            <a:r>
              <a:rPr lang="en-IE">
                <a:solidFill>
                  <a:srgbClr val="DB53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Private sector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2E5C3B-42DD-ECCD-94B0-50DD0218AE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3090249"/>
            <a:ext cx="3045644" cy="3377226"/>
          </a:xfrm>
        </p:spPr>
        <p:txBody>
          <a:bodyPr/>
          <a:lstStyle/>
          <a:p>
            <a:pPr marL="285750" indent="-285750">
              <a:buClr>
                <a:srgbClr val="DB5346"/>
              </a:buClr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003399"/>
                </a:solidFill>
              </a:rPr>
              <a:t>Organise</a:t>
            </a:r>
            <a:r>
              <a:rPr lang="en-US" sz="1800" dirty="0">
                <a:solidFill>
                  <a:srgbClr val="003399"/>
                </a:solidFill>
              </a:rPr>
              <a:t> AI in science Summits </a:t>
            </a:r>
          </a:p>
          <a:p>
            <a:pPr marL="285750" indent="-285750">
              <a:buClr>
                <a:srgbClr val="DB5346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3399"/>
                </a:solidFill>
              </a:rPr>
              <a:t>Collaboration initiatives with the private sector</a:t>
            </a:r>
          </a:p>
          <a:p>
            <a:pPr marL="285750" indent="-285750">
              <a:buClr>
                <a:srgbClr val="DB5346"/>
              </a:buClr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003399"/>
                </a:solidFill>
              </a:rPr>
              <a:t>Analyse</a:t>
            </a:r>
            <a:r>
              <a:rPr lang="en-US" sz="1800" dirty="0">
                <a:solidFill>
                  <a:srgbClr val="003399"/>
                </a:solidFill>
              </a:rPr>
              <a:t> the implications of the AI Act for the scientific community</a:t>
            </a:r>
          </a:p>
          <a:p>
            <a:endParaRPr lang="en-IE" sz="18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935DEC7-6618-D7BE-AD86-02AE3D8A24BE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4586925" y="2072545"/>
            <a:ext cx="3132055" cy="798050"/>
          </a:xfrm>
          <a:solidFill>
            <a:schemeClr val="tx1"/>
          </a:solidFill>
          <a:ln w="12700" cap="rnd">
            <a:noFill/>
            <a:round/>
          </a:ln>
        </p:spPr>
        <p:txBody>
          <a:bodyPr vert="horz" lIns="72000" tIns="72000" rIns="72000" bIns="72000" rtlCol="0" anchor="ctr">
            <a:noAutofit/>
          </a:bodyPr>
          <a:lstStyle/>
          <a:p>
            <a:pPr algn="ctr"/>
            <a:r>
              <a:rPr lang="es-ES" err="1">
                <a:solidFill>
                  <a:srgbClr val="DB53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Member</a:t>
            </a:r>
            <a:r>
              <a:rPr lang="es-ES">
                <a:solidFill>
                  <a:srgbClr val="DB53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err="1">
                <a:solidFill>
                  <a:srgbClr val="DB53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States</a:t>
            </a:r>
            <a:endParaRPr lang="en-IE">
              <a:solidFill>
                <a:srgbClr val="DB534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723C5F-C1DD-B067-2905-BF3F25BC1341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86926" y="3090249"/>
            <a:ext cx="3132055" cy="3491526"/>
          </a:xfrm>
        </p:spPr>
        <p:txBody>
          <a:bodyPr/>
          <a:lstStyle/>
          <a:p>
            <a:pPr marL="285750" indent="-285750">
              <a:buClr>
                <a:srgbClr val="DB5346"/>
              </a:buClr>
              <a:buFont typeface="Arial" panose="020B0604020202020204" pitchFamily="34" charset="0"/>
              <a:buChar char="•"/>
            </a:pPr>
            <a:r>
              <a:rPr lang="en-US" sz="1800">
                <a:solidFill>
                  <a:srgbClr val="003399"/>
                </a:solidFill>
              </a:rPr>
              <a:t>Coordinate with Member States, associated countries and R&amp;I stakeholders through the ERA Action on AI in science </a:t>
            </a:r>
          </a:p>
          <a:p>
            <a:pPr marL="285750" indent="-285750">
              <a:buClr>
                <a:srgbClr val="DB5346"/>
              </a:buClr>
              <a:buFont typeface="Arial" panose="020B0604020202020204" pitchFamily="34" charset="0"/>
              <a:buChar char="•"/>
            </a:pPr>
            <a:r>
              <a:rPr lang="en-US" sz="1800">
                <a:solidFill>
                  <a:srgbClr val="003399"/>
                </a:solidFill>
              </a:rPr>
              <a:t>Monitor the uptake of AI in science with indicators and metrics </a:t>
            </a:r>
            <a:endParaRPr lang="en-IE" sz="1800">
              <a:solidFill>
                <a:srgbClr val="003399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BEA222B-F8F5-8085-7B06-8EE31CD13BC2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8422064" y="2072544"/>
            <a:ext cx="3045644" cy="816904"/>
          </a:xfrm>
          <a:solidFill>
            <a:schemeClr val="tx1"/>
          </a:solidFill>
          <a:ln w="12700" cap="rnd">
            <a:noFill/>
            <a:round/>
          </a:ln>
        </p:spPr>
        <p:txBody>
          <a:bodyPr vert="horz" lIns="72000" tIns="72000" rIns="72000" bIns="72000" rtlCol="0" anchor="ctr">
            <a:noAutofit/>
          </a:bodyPr>
          <a:lstStyle/>
          <a:p>
            <a:pPr algn="ctr"/>
            <a:r>
              <a:rPr lang="es-ES">
                <a:solidFill>
                  <a:srgbClr val="DB53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International </a:t>
            </a:r>
            <a:r>
              <a:rPr lang="es-ES" err="1">
                <a:solidFill>
                  <a:srgbClr val="DB53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Cooperation</a:t>
            </a:r>
            <a:endParaRPr lang="en-IE">
              <a:solidFill>
                <a:srgbClr val="DB534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56F24A6-BD4C-CD40-E18B-E1C8A0DA6E36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422064" y="3090248"/>
            <a:ext cx="3045644" cy="3634401"/>
          </a:xfrm>
        </p:spPr>
        <p:txBody>
          <a:bodyPr/>
          <a:lstStyle/>
          <a:p>
            <a:pPr marL="266700" indent="-266700">
              <a:buClr>
                <a:srgbClr val="DB5346"/>
              </a:buClr>
            </a:pPr>
            <a:r>
              <a:rPr lang="en-US" sz="1800">
                <a:solidFill>
                  <a:srgbClr val="003399"/>
                </a:solidFill>
              </a:rPr>
              <a:t>Address issues of AI in science with relevant third countries and regions </a:t>
            </a:r>
          </a:p>
          <a:p>
            <a:pPr marL="266700" indent="-266700">
              <a:buClr>
                <a:srgbClr val="DB5346"/>
              </a:buClr>
            </a:pPr>
            <a:r>
              <a:rPr lang="en-US" sz="1800">
                <a:solidFill>
                  <a:srgbClr val="003399"/>
                </a:solidFill>
              </a:rPr>
              <a:t>Engage through existing regional policy dialogues on R&amp;I </a:t>
            </a:r>
          </a:p>
          <a:p>
            <a:pPr marL="266700" indent="-266700">
              <a:buClr>
                <a:srgbClr val="DB5346"/>
              </a:buClr>
            </a:pPr>
            <a:r>
              <a:rPr lang="en-US" sz="1800">
                <a:solidFill>
                  <a:srgbClr val="003399"/>
                </a:solidFill>
              </a:rPr>
              <a:t>Promote EU values and standards through multilateral fora </a:t>
            </a:r>
          </a:p>
          <a:p>
            <a:endParaRPr lang="en-IE" sz="180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6BC7A48-86CB-7A75-D1CC-CBA2756E5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200" y="365299"/>
            <a:ext cx="10515600" cy="816904"/>
          </a:xfrm>
        </p:spPr>
        <p:txBody>
          <a:bodyPr anchor="t"/>
          <a:lstStyle/>
          <a:p>
            <a:pPr algn="ctr"/>
            <a:r>
              <a:rPr lang="en-IE" dirty="0"/>
              <a:t>The AI in Science Action Plan:</a:t>
            </a:r>
            <a:br>
              <a:rPr lang="en-IE" dirty="0"/>
            </a:br>
            <a:r>
              <a:rPr lang="en-IE" dirty="0"/>
              <a:t>collaboration and coordination</a:t>
            </a:r>
            <a:endParaRPr lang="en-IE" noProof="0" dirty="0"/>
          </a:p>
        </p:txBody>
      </p:sp>
    </p:spTree>
    <p:extLst>
      <p:ext uri="{BB962C8B-B14F-4D97-AF65-F5344CB8AC3E}">
        <p14:creationId xmlns:p14="http://schemas.microsoft.com/office/powerpoint/2010/main" val="3155253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A74C9E-36F6-F19D-CE92-4EEF4DF66A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72F74-7F7B-4532-025F-134656602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RAISE pilot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70FAE36-4F8D-B5E2-4FC4-372894532A2D}"/>
              </a:ext>
            </a:extLst>
          </p:cNvPr>
          <p:cNvSpPr/>
          <p:nvPr/>
        </p:nvSpPr>
        <p:spPr>
          <a:xfrm>
            <a:off x="1210226" y="1086383"/>
            <a:ext cx="5226415" cy="88919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800" dirty="0">
                <a:latin typeface="+mj-lt"/>
              </a:rPr>
              <a:t>RAISE </a:t>
            </a:r>
          </a:p>
          <a:p>
            <a:pPr algn="ctr"/>
            <a:r>
              <a:rPr lang="en-IE" sz="2400" dirty="0">
                <a:latin typeface="+mj-lt"/>
              </a:rPr>
              <a:t>(Resource for AI Science in Europe)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18DF3C0-59BE-397E-4F73-806C403CFD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1392" y="1966613"/>
            <a:ext cx="3644081" cy="2131652"/>
          </a:xfrm>
          <a:prstGeom prst="rect">
            <a:avLst/>
          </a:prstGeom>
          <a:noFill/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83B6C9-7774-B9B2-598C-A0D43EAFA16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160"/>
          <a:stretch>
            <a:fillRect/>
          </a:stretch>
        </p:blipFill>
        <p:spPr>
          <a:xfrm>
            <a:off x="1787144" y="4098265"/>
            <a:ext cx="4072575" cy="2655482"/>
          </a:xfrm>
          <a:prstGeom prst="rect">
            <a:avLst/>
          </a:prstGeom>
        </p:spPr>
      </p:pic>
      <p:sp>
        <p:nvSpPr>
          <p:cNvPr id="11" name="Arrow: Right 10">
            <a:extLst>
              <a:ext uri="{FF2B5EF4-FFF2-40B4-BE49-F238E27FC236}">
                <a16:creationId xmlns:a16="http://schemas.microsoft.com/office/drawing/2014/main" id="{C7BE513F-1091-EDC5-CB8D-488332BF9D81}"/>
              </a:ext>
            </a:extLst>
          </p:cNvPr>
          <p:cNvSpPr/>
          <p:nvPr/>
        </p:nvSpPr>
        <p:spPr>
          <a:xfrm>
            <a:off x="6096000" y="3565352"/>
            <a:ext cx="714937" cy="1065826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A84872F-9FA2-1B80-F6CB-21F6BD25B45A}"/>
              </a:ext>
            </a:extLst>
          </p:cNvPr>
          <p:cNvSpPr/>
          <p:nvPr/>
        </p:nvSpPr>
        <p:spPr>
          <a:xfrm>
            <a:off x="7549170" y="1077418"/>
            <a:ext cx="3307089" cy="889195"/>
          </a:xfrm>
          <a:prstGeom prst="roundRect">
            <a:avLst/>
          </a:prstGeom>
          <a:solidFill>
            <a:schemeClr val="tx2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800" dirty="0">
                <a:latin typeface="+mj-lt"/>
              </a:rPr>
              <a:t>RAISE</a:t>
            </a:r>
          </a:p>
          <a:p>
            <a:pPr algn="ctr"/>
            <a:r>
              <a:rPr lang="en-IE" sz="2800" dirty="0">
                <a:latin typeface="+mj-lt"/>
              </a:rPr>
              <a:t>Pilot Phase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782674F-3471-5ACE-A5D2-A6712D6473D5}"/>
              </a:ext>
            </a:extLst>
          </p:cNvPr>
          <p:cNvSpPr txBox="1">
            <a:spLocks/>
          </p:cNvSpPr>
          <p:nvPr/>
        </p:nvSpPr>
        <p:spPr>
          <a:xfrm>
            <a:off x="7144728" y="2203518"/>
            <a:ext cx="4645105" cy="44751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marL="0" indent="0" algn="l" defTabSz="914400" rtl="0" eaLnBrk="1" latinLnBrk="0" hangingPunct="1">
              <a:spcAft>
                <a:spcPts val="0"/>
              </a:spcAft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buNone/>
              <a:defRPr sz="18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HE Work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Programme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2025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rgbClr val="0E284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1" i="0" u="none" strike="noStrike" kern="1200" cap="none" spc="0" normalizeH="0" baseline="0" noProof="0" dirty="0">
              <a:ln>
                <a:noFill/>
              </a:ln>
              <a:solidFill>
                <a:srgbClr val="0E284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AI Foundation models in science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(Kick-off June 2026)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Facilitated cooperation for AI in Science (CSA) – RAISE secretariat</a:t>
            </a:r>
          </a:p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srgbClr val="E97132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Work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Programme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E9713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2026/2027</a:t>
            </a:r>
          </a:p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Thematic Networks of Excellence</a:t>
            </a:r>
            <a:r>
              <a:rPr lang="en-US" b="0" dirty="0">
                <a:solidFill>
                  <a:prstClr val="black"/>
                </a:solidFill>
                <a:latin typeface="Arial" panose="020B0604020202020204"/>
                <a:sym typeface="Wingdings" panose="05000000000000000000" pitchFamily="2" charset="2"/>
              </a:rPr>
              <a:t>      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RAISE Doctoral Networks for AI in Science 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Automated Scientific Discovery</a:t>
            </a:r>
          </a:p>
          <a:p>
            <a:pPr lvl="1">
              <a:buClrTx/>
              <a:defRPr/>
            </a:pPr>
            <a:endParaRPr lang="en-US" i="1" dirty="0">
              <a:solidFill>
                <a:srgbClr val="E97132"/>
              </a:solidFill>
            </a:endParaRPr>
          </a:p>
          <a:p>
            <a:pPr lvl="1">
              <a:buClrTx/>
              <a:defRPr/>
            </a:pPr>
            <a:r>
              <a:rPr lang="en-US" i="1" dirty="0">
                <a:solidFill>
                  <a:srgbClr val="E97132"/>
                </a:solidFill>
              </a:rPr>
              <a:t>Amendment WP27</a:t>
            </a:r>
            <a:endParaRPr lang="en-US" sz="700" dirty="0">
              <a:solidFill>
                <a:srgbClr val="0E2841"/>
              </a:solidFill>
            </a:endParaRPr>
          </a:p>
          <a:p>
            <a:pPr marL="285750" lvl="1" indent="-285750">
              <a:buClrTx/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RAISE pilot infrastructure</a:t>
            </a:r>
          </a:p>
          <a:p>
            <a:pPr marL="285750" lvl="1" indent="-285750">
              <a:buClrTx/>
              <a:buFont typeface="Arial" panose="020B0604020202020204" pitchFamily="34" charset="0"/>
              <a:buChar char="•"/>
              <a:defRPr/>
            </a:pPr>
            <a:r>
              <a:rPr lang="en-US" b="0" dirty="0">
                <a:solidFill>
                  <a:prstClr val="black"/>
                </a:solidFill>
                <a:latin typeface="Arial" panose="020B0604020202020204"/>
              </a:rPr>
              <a:t>EOSC-RAISE </a:t>
            </a:r>
            <a:r>
              <a:rPr lang="en-US" b="0" dirty="0" err="1">
                <a:solidFill>
                  <a:prstClr val="black"/>
                </a:solidFill>
                <a:latin typeface="Arial" panose="020B0604020202020204"/>
              </a:rPr>
              <a:t>DataLab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</a:p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0531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46911-E63C-A15D-5386-6CDDFA729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53998"/>
          </a:xfrm>
        </p:spPr>
        <p:txBody>
          <a:bodyPr/>
          <a:lstStyle/>
          <a:p>
            <a:r>
              <a:rPr lang="en-US" dirty="0"/>
              <a:t>SCIANCE Consortium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053555-873E-28A1-D269-B210878C17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1674" y="1394172"/>
            <a:ext cx="3695203" cy="1538883"/>
          </a:xfrm>
        </p:spPr>
        <p:txBody>
          <a:bodyPr/>
          <a:lstStyle/>
          <a:p>
            <a:r>
              <a:rPr lang="en-US" sz="1400" b="1" dirty="0">
                <a:solidFill>
                  <a:schemeClr val="bg2">
                    <a:lumMod val="75000"/>
                  </a:schemeClr>
                </a:solidFill>
              </a:rPr>
              <a:t>Scientific Pilot Areas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Astronomy and Fundamental Physics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Materials Science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Life Sciences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Earth Sciences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Social Sciences and Humanities</a:t>
            </a:r>
          </a:p>
          <a:p>
            <a:endParaRPr lang="en-US" dirty="0"/>
          </a:p>
          <a:p>
            <a:endParaRPr lang="en-I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751B7B-D5F9-7D4A-9F04-F8A18D41D87A}"/>
              </a:ext>
            </a:extLst>
          </p:cNvPr>
          <p:cNvSpPr txBox="1"/>
          <p:nvPr/>
        </p:nvSpPr>
        <p:spPr>
          <a:xfrm>
            <a:off x="379562" y="847670"/>
            <a:ext cx="1146450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The SCIANCE Consortium pilots the RAISE Secretariat for AI in Science and supports building a research community around</a:t>
            </a:r>
          </a:p>
          <a:p>
            <a:endParaRPr lang="en-US" sz="1600" dirty="0">
              <a:solidFill>
                <a:srgbClr val="003399"/>
              </a:solidFill>
            </a:endParaRPr>
          </a:p>
          <a:p>
            <a:endParaRPr lang="en-IE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CEADA66-A5C0-A989-AA29-2BD235D05F92}"/>
              </a:ext>
            </a:extLst>
          </p:cNvPr>
          <p:cNvGrpSpPr/>
          <p:nvPr/>
        </p:nvGrpSpPr>
        <p:grpSpPr>
          <a:xfrm>
            <a:off x="9674030" y="1378114"/>
            <a:ext cx="1970218" cy="1575702"/>
            <a:chOff x="-934083" y="3408033"/>
            <a:chExt cx="6378471" cy="501213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F2617F5-0C9A-10E7-22BB-E3C0565B45FD}"/>
                </a:ext>
              </a:extLst>
            </p:cNvPr>
            <p:cNvSpPr txBox="1"/>
            <p:nvPr/>
          </p:nvSpPr>
          <p:spPr>
            <a:xfrm>
              <a:off x="-934083" y="6229439"/>
              <a:ext cx="6378471" cy="21907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ts val="2520"/>
                </a:lnSpc>
                <a:buClrTx/>
                <a:buFontTx/>
                <a:buNone/>
                <a:defRPr/>
              </a:pPr>
              <a:r>
                <a:rPr lang="it-IT" sz="1200" kern="1200" dirty="0">
                  <a:solidFill>
                    <a:srgbClr val="009FE3"/>
                  </a:solidFill>
                  <a:latin typeface="Franklin Gothic Medium" panose="020B0603020102020204"/>
                  <a:ea typeface="Open Sauce SemiBold"/>
                  <a:cs typeface="Open Sauce SemiBold"/>
                  <a:sym typeface="Open Sauce SemiBold"/>
                </a:rPr>
                <a:t>SCIANCE Newsletter</a:t>
              </a:r>
              <a:br>
                <a:rPr lang="it-IT" sz="2400" kern="1200" dirty="0">
                  <a:solidFill>
                    <a:srgbClr val="009FE3"/>
                  </a:solidFill>
                  <a:latin typeface="Franklin Gothic Medium" panose="020B0603020102020204"/>
                  <a:ea typeface="Open Sauce SemiBold"/>
                  <a:cs typeface="Open Sauce SemiBold"/>
                  <a:sym typeface="Open Sauce SemiBold"/>
                </a:rPr>
              </a:br>
              <a:r>
                <a:rPr lang="it-IT" sz="1200" kern="1200" dirty="0">
                  <a:solidFill>
                    <a:srgbClr val="009FE3"/>
                  </a:solidFill>
                  <a:latin typeface="Franklin Gothic Book" panose="020B0503020102020204"/>
                  <a:ea typeface="+mn-ea"/>
                  <a:sym typeface="Open Sauce SemiBold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www.sciance.eu/newsletter</a:t>
              </a:r>
              <a:endParaRPr lang="it-IT" sz="1200" u="sng" kern="1200" dirty="0">
                <a:solidFill>
                  <a:srgbClr val="009FE3"/>
                </a:solidFill>
                <a:latin typeface="Franklin Gothic Medium" panose="020B0603020102020204"/>
                <a:ea typeface="Open Sauce SemiBold"/>
                <a:cs typeface="Open Sauce SemiBold"/>
                <a:sym typeface="Open Sauce SemiBold"/>
              </a:endParaRP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DC8117BB-6383-C5B6-1DEC-B7DB8EA92F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20055" y="3408033"/>
              <a:ext cx="2876537" cy="2876537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CAF43F45-37DE-AB2A-1AF6-52A7D03437BC}"/>
              </a:ext>
            </a:extLst>
          </p:cNvPr>
          <p:cNvSpPr txBox="1"/>
          <p:nvPr/>
        </p:nvSpPr>
        <p:spPr>
          <a:xfrm>
            <a:off x="5236715" y="1378114"/>
            <a:ext cx="36952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75000"/>
                  </a:schemeClr>
                </a:solidFill>
              </a:rPr>
              <a:t>Cross-cutting topics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AI Research and Experimental Design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Data Science and Advanced Analytics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Open Science and Trustworthy AI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AI and Computing Infrastructures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Industry, Innovation and Frugal AI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55872F-E5FF-12D4-38AB-17EFE8C4CABA}"/>
              </a:ext>
            </a:extLst>
          </p:cNvPr>
          <p:cNvSpPr txBox="1"/>
          <p:nvPr/>
        </p:nvSpPr>
        <p:spPr>
          <a:xfrm>
            <a:off x="379562" y="3170918"/>
            <a:ext cx="114645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10 Thematic Working Groups (150 experts) to contribute to the Strategic Research &amp; Innovation Agenda (SRIA)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B184D6-A61B-2314-B8A0-8B379EA85188}"/>
              </a:ext>
            </a:extLst>
          </p:cNvPr>
          <p:cNvSpPr txBox="1"/>
          <p:nvPr/>
        </p:nvSpPr>
        <p:spPr>
          <a:xfrm>
            <a:off x="911303" y="3865403"/>
            <a:ext cx="2048995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75000"/>
                  </a:schemeClr>
                </a:solidFill>
              </a:rPr>
              <a:t>Map the European AI in Science Landscape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Consolidate evidence on AI use in and for scientific research in Europe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Deliver comprehensive cross-disciplinary and thematic reviews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6DADD8A-2C63-178E-B654-D7F4BD575F66}"/>
              </a:ext>
            </a:extLst>
          </p:cNvPr>
          <p:cNvSpPr txBox="1"/>
          <p:nvPr/>
        </p:nvSpPr>
        <p:spPr>
          <a:xfrm>
            <a:off x="3364303" y="3803517"/>
            <a:ext cx="241967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75000"/>
                  </a:schemeClr>
                </a:solidFill>
              </a:rPr>
              <a:t>Co-Define Strategic Research &amp; Innovation Priorities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Co-creation workshops </a:t>
            </a:r>
            <a:br>
              <a:rPr lang="en-US" dirty="0"/>
            </a:br>
            <a:r>
              <a:rPr lang="en-US" dirty="0"/>
              <a:t>and broader consultations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AI in Science challenges across scientific pilot areas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AI for Science applications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Interdisciplinary cooperation</a:t>
            </a:r>
          </a:p>
          <a:p>
            <a:endParaRPr lang="en-I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9294B3-87D5-882F-AB03-AC1597AC7443}"/>
              </a:ext>
            </a:extLst>
          </p:cNvPr>
          <p:cNvSpPr txBox="1"/>
          <p:nvPr/>
        </p:nvSpPr>
        <p:spPr>
          <a:xfrm>
            <a:off x="5962994" y="3865403"/>
            <a:ext cx="296892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>
                <a:solidFill>
                  <a:schemeClr val="bg2">
                    <a:lumMod val="75000"/>
                  </a:schemeClr>
                </a:solidFill>
              </a:rPr>
              <a:t>Assess Research &amp; Innovation Infrastructure Scenarios</a:t>
            </a:r>
            <a:endParaRPr lang="en-IE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E" dirty="0"/>
              <a:t>Identify gaps in computing, data access, governance, and skills for AI-enabled science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E" dirty="0"/>
              <a:t>Co-design upgrade scenarios and cooperation mechanisms, and evaluate their feasibility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E" dirty="0"/>
              <a:t>Develop a roadmap aligned with EU strategic initiatives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E90F8D-263D-4904-DEF2-23C514A72062}"/>
              </a:ext>
            </a:extLst>
          </p:cNvPr>
          <p:cNvSpPr txBox="1"/>
          <p:nvPr/>
        </p:nvSpPr>
        <p:spPr>
          <a:xfrm>
            <a:off x="9110932" y="3803517"/>
            <a:ext cx="22428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75000"/>
                  </a:schemeClr>
                </a:solidFill>
              </a:rPr>
              <a:t>Enable AI in Science Community Building </a:t>
            </a:r>
            <a:br>
              <a:rPr lang="en-US" b="1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b="1" dirty="0">
                <a:solidFill>
                  <a:schemeClr val="bg2">
                    <a:lumMod val="75000"/>
                  </a:schemeClr>
                </a:solidFill>
              </a:rPr>
              <a:t>and Sustainability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Pilot for RAISE Secretariat, Digital Hub and Academy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err="1"/>
              <a:t>Organise</a:t>
            </a:r>
            <a:r>
              <a:rPr lang="en-US" dirty="0"/>
              <a:t> community events at AI in Science summits (AIS) </a:t>
            </a:r>
          </a:p>
        </p:txBody>
      </p:sp>
    </p:spTree>
    <p:extLst>
      <p:ext uri="{BB962C8B-B14F-4D97-AF65-F5344CB8AC3E}">
        <p14:creationId xmlns:p14="http://schemas.microsoft.com/office/powerpoint/2010/main" val="4144014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FCC4C50-14AE-72A4-BCFD-D022E9D19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First RAISE research projects: foundation models in science</a:t>
            </a:r>
          </a:p>
        </p:txBody>
      </p:sp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68E6F3B0-FD22-7382-6563-24579B23653A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/>
          <a:srcRect t="3158" b="3158"/>
          <a:stretch/>
        </p:blipFill>
        <p:spPr>
          <a:prstGeom prst="ellipse">
            <a:avLst/>
          </a:prstGeom>
          <a:solidFill>
            <a:srgbClr val="C6E5DF"/>
          </a:solidFill>
          <a:ln w="57150">
            <a:noFill/>
          </a:ln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A131BD-E1A0-3B1E-464D-A968F6E067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87353" y="1792421"/>
            <a:ext cx="3340919" cy="1488229"/>
          </a:xfrm>
        </p:spPr>
        <p:txBody>
          <a:bodyPr/>
          <a:lstStyle/>
          <a:p>
            <a:r>
              <a:rPr lang="en-IE" b="1" dirty="0" err="1">
                <a:solidFill>
                  <a:schemeClr val="tx2"/>
                </a:solidFill>
              </a:rPr>
              <a:t>GenMat</a:t>
            </a:r>
            <a:r>
              <a:rPr lang="en-IE" b="1" dirty="0">
                <a:solidFill>
                  <a:schemeClr val="tx2"/>
                </a:solidFill>
              </a:rPr>
              <a:t>:</a:t>
            </a:r>
            <a:r>
              <a:rPr lang="en-IE" dirty="0">
                <a:solidFill>
                  <a:schemeClr val="tx2"/>
                </a:solidFill>
              </a:rPr>
              <a:t> foundation model in materials science</a:t>
            </a:r>
          </a:p>
          <a:p>
            <a:r>
              <a:rPr lang="en-IE" b="1" dirty="0">
                <a:solidFill>
                  <a:schemeClr val="tx2"/>
                </a:solidFill>
              </a:rPr>
              <a:t>Coordinator: </a:t>
            </a:r>
            <a:r>
              <a:rPr lang="en-IE" dirty="0" err="1">
                <a:solidFill>
                  <a:schemeClr val="tx2"/>
                </a:solidFill>
              </a:rPr>
              <a:t>Politecnico</a:t>
            </a:r>
            <a:r>
              <a:rPr lang="en-IE" dirty="0">
                <a:solidFill>
                  <a:schemeClr val="tx2"/>
                </a:solidFill>
              </a:rPr>
              <a:t> di Torino, IT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8D4D08D-3878-4F45-A612-417480B5D54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1693432" y="3819712"/>
            <a:ext cx="2424138" cy="2339189"/>
          </a:xfrm>
        </p:spPr>
        <p:txBody>
          <a:bodyPr/>
          <a:lstStyle/>
          <a:p>
            <a:r>
              <a:rPr lang="en-IE" b="1" dirty="0" err="1">
                <a:solidFill>
                  <a:schemeClr val="tx2"/>
                </a:solidFill>
              </a:rPr>
              <a:t>AgriScience</a:t>
            </a:r>
            <a:r>
              <a:rPr lang="en-IE" b="1" dirty="0">
                <a:solidFill>
                  <a:schemeClr val="tx2"/>
                </a:solidFill>
              </a:rPr>
              <a:t>: </a:t>
            </a:r>
            <a:r>
              <a:rPr lang="en-IE" dirty="0">
                <a:solidFill>
                  <a:schemeClr val="tx2"/>
                </a:solidFill>
              </a:rPr>
              <a:t>foundation model in agricultural sciences</a:t>
            </a:r>
          </a:p>
          <a:p>
            <a:r>
              <a:rPr lang="en-IE" b="1" dirty="0">
                <a:solidFill>
                  <a:schemeClr val="tx2"/>
                </a:solidFill>
              </a:rPr>
              <a:t>Coordinator: </a:t>
            </a:r>
            <a:r>
              <a:rPr lang="en-IE" dirty="0">
                <a:solidFill>
                  <a:schemeClr val="tx2"/>
                </a:solidFill>
              </a:rPr>
              <a:t>Wageningen University, NL</a:t>
            </a:r>
          </a:p>
        </p:txBody>
      </p:sp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EA2263F5-6499-F652-151E-86993C2EC79D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3"/>
          <a:srcRect l="2365" r="2365"/>
          <a:stretch/>
        </p:blipFill>
        <p:spPr>
          <a:prstGeom prst="ellipse">
            <a:avLst/>
          </a:prstGeom>
          <a:solidFill>
            <a:srgbClr val="C6E5DF"/>
          </a:solidFill>
          <a:ln w="57150">
            <a:noFill/>
          </a:ln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675639E-2DFE-2794-42B6-82FEA3FCFF13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471950" y="1827951"/>
            <a:ext cx="3380744" cy="1488229"/>
          </a:xfrm>
        </p:spPr>
        <p:txBody>
          <a:bodyPr/>
          <a:lstStyle/>
          <a:p>
            <a:r>
              <a:rPr lang="en-IE" b="1" dirty="0" err="1">
                <a:solidFill>
                  <a:schemeClr val="tx2"/>
                </a:solidFill>
              </a:rPr>
              <a:t>SimuLingua</a:t>
            </a:r>
            <a:r>
              <a:rPr lang="en-IE" dirty="0">
                <a:solidFill>
                  <a:schemeClr val="tx2"/>
                </a:solidFill>
              </a:rPr>
              <a:t>: foundation model in materials science</a:t>
            </a:r>
          </a:p>
          <a:p>
            <a:r>
              <a:rPr lang="en-IE" b="1" dirty="0">
                <a:solidFill>
                  <a:schemeClr val="tx2"/>
                </a:solidFill>
              </a:rPr>
              <a:t>Coordinator: </a:t>
            </a:r>
            <a:r>
              <a:rPr lang="en-IE" dirty="0" err="1">
                <a:solidFill>
                  <a:schemeClr val="tx2"/>
                </a:solidFill>
              </a:rPr>
              <a:t>Flowphys</a:t>
            </a:r>
            <a:r>
              <a:rPr lang="en-IE" dirty="0">
                <a:solidFill>
                  <a:schemeClr val="tx2"/>
                </a:solidFill>
              </a:rPr>
              <a:t>, NO</a:t>
            </a: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0950A12E-DECA-EE10-F329-458B5778AA6A}"/>
              </a:ext>
            </a:extLst>
          </p:cNvPr>
          <p:cNvPicPr>
            <a:picLocks noGrp="1" noChangeAspect="1"/>
          </p:cNvPicPr>
          <p:nvPr>
            <p:ph type="pic" idx="23"/>
          </p:nvPr>
        </p:nvPicPr>
        <p:blipFill>
          <a:blip r:embed="rId4"/>
          <a:srcRect t="12385" b="12385"/>
          <a:stretch/>
        </p:blipFill>
        <p:spPr>
          <a:xfrm>
            <a:off x="3800888" y="3723396"/>
            <a:ext cx="2003399" cy="2003399"/>
          </a:xfrm>
          <a:prstGeom prst="ellipse">
            <a:avLst/>
          </a:prstGeom>
          <a:solidFill>
            <a:srgbClr val="C6E5DF"/>
          </a:solidFill>
          <a:ln w="57150">
            <a:noFill/>
          </a:ln>
        </p:spPr>
      </p:pic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4040CC42-5C7C-E656-4A67-E4273D9581F8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5648920" y="3873699"/>
            <a:ext cx="2558803" cy="3070383"/>
          </a:xfrm>
        </p:spPr>
        <p:txBody>
          <a:bodyPr/>
          <a:lstStyle/>
          <a:p>
            <a:r>
              <a:rPr lang="en-IE" b="1" dirty="0" err="1">
                <a:solidFill>
                  <a:schemeClr val="tx2"/>
                </a:solidFill>
              </a:rPr>
              <a:t>EarthGenerator</a:t>
            </a:r>
            <a:r>
              <a:rPr lang="en-IE" b="1" dirty="0">
                <a:solidFill>
                  <a:schemeClr val="tx2"/>
                </a:solidFill>
              </a:rPr>
              <a:t>: </a:t>
            </a:r>
            <a:r>
              <a:rPr lang="en-IE" dirty="0">
                <a:solidFill>
                  <a:schemeClr val="tx2"/>
                </a:solidFill>
              </a:rPr>
              <a:t>foundation model for Earth system modelling</a:t>
            </a:r>
          </a:p>
          <a:p>
            <a:r>
              <a:rPr lang="en-IE" b="1" dirty="0">
                <a:solidFill>
                  <a:schemeClr val="tx2"/>
                </a:solidFill>
              </a:rPr>
              <a:t>Coordinator: </a:t>
            </a:r>
            <a:r>
              <a:rPr lang="en-IE" dirty="0">
                <a:solidFill>
                  <a:schemeClr val="tx2"/>
                </a:solidFill>
              </a:rPr>
              <a:t>Fondazione Centro Euro-</a:t>
            </a:r>
            <a:r>
              <a:rPr lang="en-IE" dirty="0" err="1">
                <a:solidFill>
                  <a:schemeClr val="tx2"/>
                </a:solidFill>
              </a:rPr>
              <a:t>mediterraneo</a:t>
            </a:r>
            <a:r>
              <a:rPr lang="en-IE" dirty="0">
                <a:solidFill>
                  <a:schemeClr val="tx2"/>
                </a:solidFill>
              </a:rPr>
              <a:t> sui </a:t>
            </a:r>
            <a:r>
              <a:rPr lang="en-IE" dirty="0" err="1">
                <a:solidFill>
                  <a:schemeClr val="tx2"/>
                </a:solidFill>
              </a:rPr>
              <a:t>cambiamenti</a:t>
            </a:r>
            <a:r>
              <a:rPr lang="en-IE" dirty="0">
                <a:solidFill>
                  <a:schemeClr val="tx2"/>
                </a:solidFill>
              </a:rPr>
              <a:t> </a:t>
            </a:r>
            <a:r>
              <a:rPr lang="en-IE" dirty="0" err="1">
                <a:solidFill>
                  <a:schemeClr val="tx2"/>
                </a:solidFill>
              </a:rPr>
              <a:t>climatici</a:t>
            </a:r>
            <a:r>
              <a:rPr lang="en-IE" dirty="0">
                <a:solidFill>
                  <a:schemeClr val="tx2"/>
                </a:solidFill>
              </a:rPr>
              <a:t>, IT</a:t>
            </a:r>
          </a:p>
          <a:p>
            <a:endParaRPr lang="en-IE" dirty="0"/>
          </a:p>
        </p:txBody>
      </p:sp>
      <p:pic>
        <p:nvPicPr>
          <p:cNvPr id="20" name="Picture Placeholder 14">
            <a:extLst>
              <a:ext uri="{FF2B5EF4-FFF2-40B4-BE49-F238E27FC236}">
                <a16:creationId xmlns:a16="http://schemas.microsoft.com/office/drawing/2014/main" id="{3D38EA66-93DE-C450-CD83-8B73E0157E7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54" r="3654"/>
          <a:stretch/>
        </p:blipFill>
        <p:spPr>
          <a:xfrm>
            <a:off x="45404" y="3941868"/>
            <a:ext cx="1784927" cy="1784927"/>
          </a:xfrm>
          <a:prstGeom prst="ellipse">
            <a:avLst/>
          </a:prstGeom>
          <a:solidFill>
            <a:srgbClr val="C6E5DF"/>
          </a:solidFill>
          <a:ln w="57150">
            <a:noFill/>
          </a:ln>
        </p:spPr>
      </p:pic>
      <p:sp>
        <p:nvSpPr>
          <p:cNvPr id="21" name="Content Placeholder 7">
            <a:extLst>
              <a:ext uri="{FF2B5EF4-FFF2-40B4-BE49-F238E27FC236}">
                <a16:creationId xmlns:a16="http://schemas.microsoft.com/office/drawing/2014/main" id="{C196945D-2929-4196-8A1F-91FDD30F29FE}"/>
              </a:ext>
            </a:extLst>
          </p:cNvPr>
          <p:cNvSpPr txBox="1">
            <a:spLocks/>
          </p:cNvSpPr>
          <p:nvPr/>
        </p:nvSpPr>
        <p:spPr>
          <a:xfrm>
            <a:off x="9739073" y="3819712"/>
            <a:ext cx="2349353" cy="1488229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b="1" dirty="0"/>
              <a:t>Evelyn: </a:t>
            </a:r>
            <a:r>
              <a:rPr lang="en-IE" dirty="0"/>
              <a:t>foundation model for pollution</a:t>
            </a:r>
          </a:p>
          <a:p>
            <a:r>
              <a:rPr lang="en-IE" b="1" dirty="0"/>
              <a:t>Coordinator: </a:t>
            </a:r>
            <a:r>
              <a:rPr lang="en-IE" dirty="0"/>
              <a:t>Information Technologies Institute, EL</a:t>
            </a:r>
          </a:p>
        </p:txBody>
      </p:sp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B1F98D5C-BDF6-C207-C8ED-EBA41B8478D1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2143" r="2143"/>
          <a:stretch/>
        </p:blipFill>
        <p:spPr>
          <a:xfrm>
            <a:off x="8053388" y="3968062"/>
            <a:ext cx="1785937" cy="1785937"/>
          </a:xfrm>
          <a:prstGeom prst="ellipse">
            <a:avLst/>
          </a:prstGeom>
          <a:solidFill>
            <a:srgbClr val="C6E5DF"/>
          </a:solidFill>
          <a:ln w="57150">
            <a:noFill/>
          </a:ln>
        </p:spPr>
      </p:pic>
    </p:spTree>
    <p:extLst>
      <p:ext uri="{BB962C8B-B14F-4D97-AF65-F5344CB8AC3E}">
        <p14:creationId xmlns:p14="http://schemas.microsoft.com/office/powerpoint/2010/main" val="38806420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365E965A-39DA-2C2C-D38A-260D36B886B5}"/>
              </a:ext>
            </a:extLst>
          </p:cNvPr>
          <p:cNvGraphicFramePr/>
          <p:nvPr/>
        </p:nvGraphicFramePr>
        <p:xfrm>
          <a:off x="2282371" y="1283698"/>
          <a:ext cx="9517742" cy="51075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6E0D295-F39C-25E6-2849-0941159F5C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546" y="564290"/>
            <a:ext cx="10765972" cy="816904"/>
          </a:xfrm>
        </p:spPr>
        <p:txBody>
          <a:bodyPr/>
          <a:lstStyle/>
          <a:p>
            <a:r>
              <a:rPr lang="en-US" dirty="0">
                <a:cs typeface="Arial"/>
              </a:rPr>
              <a:t>The RAISE High-Level Academic Advisory Board 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7FDAFE-2DEA-924E-6CFE-414F05A8DE09}"/>
              </a:ext>
            </a:extLst>
          </p:cNvPr>
          <p:cNvSpPr txBox="1"/>
          <p:nvPr/>
        </p:nvSpPr>
        <p:spPr>
          <a:xfrm>
            <a:off x="183243" y="2498624"/>
            <a:ext cx="25472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BE" sz="2800" b="1" i="0" u="sng" strike="noStrike" kern="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Call </a:t>
            </a:r>
            <a:r>
              <a:rPr kumimoji="0" lang="fr-BE" sz="2800" b="1" i="0" u="sng" strike="noStrike" kern="0" cap="none" spc="0" normalizeH="0" baseline="0" noProof="0" dirty="0" err="1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is</a:t>
            </a:r>
            <a:r>
              <a:rPr kumimoji="0" lang="fr-BE" sz="2800" b="1" i="0" u="sng" strike="noStrike" kern="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open </a:t>
            </a:r>
            <a:r>
              <a:rPr kumimoji="0" lang="fr-BE" sz="2800" b="0" i="0" u="none" strike="noStrike" kern="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on the </a:t>
            </a:r>
            <a:r>
              <a:rPr kumimoji="0" lang="fr-BE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Funding</a:t>
            </a:r>
            <a:r>
              <a:rPr kumimoji="0" lang="fr-BE" sz="2800" b="0" i="0" u="none" strike="noStrike" kern="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and Tenders Portal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BE" sz="2800" b="0" i="0" u="none" strike="noStrike" kern="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</a:p>
        </p:txBody>
      </p:sp>
      <p:pic>
        <p:nvPicPr>
          <p:cNvPr id="10" name="Graphic 9" descr="Storytelling outline">
            <a:extLst>
              <a:ext uri="{FF2B5EF4-FFF2-40B4-BE49-F238E27FC236}">
                <a16:creationId xmlns:a16="http://schemas.microsoft.com/office/drawing/2014/main" id="{C0B77D75-C914-74B9-0680-419AB88465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514599" y="4869343"/>
            <a:ext cx="914400" cy="914400"/>
          </a:xfrm>
          <a:prstGeom prst="rect">
            <a:avLst/>
          </a:prstGeom>
        </p:spPr>
      </p:pic>
      <p:pic>
        <p:nvPicPr>
          <p:cNvPr id="14" name="Graphic 13" descr="Scientific Thought outline">
            <a:extLst>
              <a:ext uri="{FF2B5EF4-FFF2-40B4-BE49-F238E27FC236}">
                <a16:creationId xmlns:a16="http://schemas.microsoft.com/office/drawing/2014/main" id="{EB3B00C5-628A-7E15-1B4B-6B9E5A8DAD4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928256" y="3429000"/>
            <a:ext cx="914400" cy="914400"/>
          </a:xfrm>
          <a:prstGeom prst="rect">
            <a:avLst/>
          </a:prstGeom>
        </p:spPr>
      </p:pic>
      <p:pic>
        <p:nvPicPr>
          <p:cNvPr id="16" name="Graphic 15" descr="Arrow circle with solid fill">
            <a:extLst>
              <a:ext uri="{FF2B5EF4-FFF2-40B4-BE49-F238E27FC236}">
                <a16:creationId xmlns:a16="http://schemas.microsoft.com/office/drawing/2014/main" id="{5F4741F5-660C-6DA3-2A9F-7FEA23CBDA9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514599" y="185040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914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D5A2FA-FD64-554E-13F0-AA5815BB22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09C01-F7DB-56A2-2ED2-ED35F0204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012" y="556512"/>
            <a:ext cx="10617679" cy="816904"/>
          </a:xfrm>
        </p:spPr>
        <p:txBody>
          <a:bodyPr/>
          <a:lstStyle/>
          <a:p>
            <a:r>
              <a:rPr lang="en-IE" dirty="0"/>
              <a:t>AI in Science Summit 2026, UCD Dublin, 15-16 October</a:t>
            </a:r>
            <a:endParaRPr lang="en-IE" dirty="0">
              <a:solidFill>
                <a:schemeClr val="bg1"/>
              </a:solidFill>
              <a:highlight>
                <a:srgbClr val="000080"/>
              </a:highligh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44C703-2D6D-CE6A-9CB9-77EC8CA2C5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012" y="1511629"/>
            <a:ext cx="10617679" cy="4664884"/>
          </a:xfrm>
        </p:spPr>
        <p:txBody>
          <a:bodyPr/>
          <a:lstStyle/>
          <a:p>
            <a:pPr marL="0" indent="0">
              <a:buClr>
                <a:schemeClr val="tx1"/>
              </a:buClr>
              <a:buSzPct val="100000"/>
              <a:buNone/>
            </a:pPr>
            <a:r>
              <a:rPr lang="en-IE" dirty="0"/>
              <a:t>Part of the programme of the Irish Presidency of the Council of the EU and the European AI Innovation Month</a:t>
            </a:r>
            <a:endParaRPr lang="en-IE" b="1" dirty="0"/>
          </a:p>
          <a:p>
            <a:pPr>
              <a:buClr>
                <a:schemeClr val="tx1"/>
              </a:buClr>
              <a:buSzPct val="100000"/>
            </a:pPr>
            <a:r>
              <a:rPr lang="en-IE" b="1" dirty="0"/>
              <a:t>Objectives:</a:t>
            </a:r>
            <a:r>
              <a:rPr lang="en-IE" dirty="0"/>
              <a:t> </a:t>
            </a:r>
          </a:p>
          <a:p>
            <a:pPr lvl="1">
              <a:buClr>
                <a:schemeClr val="tx1"/>
              </a:buClr>
            </a:pPr>
            <a:r>
              <a:rPr lang="en-IE" dirty="0"/>
              <a:t>delivery on AI in Science Strategy and RAISE actions</a:t>
            </a:r>
          </a:p>
          <a:p>
            <a:pPr lvl="1">
              <a:buClr>
                <a:schemeClr val="tx1"/>
              </a:buClr>
            </a:pPr>
            <a:r>
              <a:rPr lang="en-IE" dirty="0"/>
              <a:t>meeting point for the AI in Science community</a:t>
            </a:r>
          </a:p>
          <a:p>
            <a:pPr lvl="1">
              <a:buClr>
                <a:schemeClr val="tx1"/>
              </a:buClr>
            </a:pPr>
            <a:r>
              <a:rPr lang="en-IE" dirty="0"/>
              <a:t>demonstrate research and applications of AI in scientific domains</a:t>
            </a:r>
          </a:p>
          <a:p>
            <a:pPr algn="just">
              <a:buClr>
                <a:schemeClr val="tx1"/>
              </a:buClr>
              <a:buSzPct val="100000"/>
            </a:pPr>
            <a:r>
              <a:rPr lang="en-IE" b="1" dirty="0"/>
              <a:t>Concept: </a:t>
            </a:r>
            <a:r>
              <a:rPr lang="en-IE" dirty="0"/>
              <a:t>convene scientists, industry leaders, investors, and policymakers to explore the transformative impact of AI on scientific discovery and how Europe can lead with a distinctive approach. </a:t>
            </a:r>
          </a:p>
          <a:p>
            <a:pPr algn="just">
              <a:buClr>
                <a:schemeClr val="tx1"/>
              </a:buClr>
              <a:buSzPct val="100000"/>
            </a:pPr>
            <a:r>
              <a:rPr lang="en-IE" b="1" dirty="0"/>
              <a:t>Key elements:</a:t>
            </a:r>
            <a:r>
              <a:rPr lang="en-IE" dirty="0"/>
              <a:t> high-level plenary sessions, parallel thematic workshops, exhibition of scientific research</a:t>
            </a:r>
          </a:p>
          <a:p>
            <a:pPr marL="0" indent="0" algn="just">
              <a:buClr>
                <a:schemeClr val="tx1"/>
              </a:buClr>
              <a:buSzPct val="100000"/>
              <a:buNone/>
            </a:pPr>
            <a:r>
              <a:rPr lang="en-IE" u="sng" dirty="0">
                <a:solidFill>
                  <a:srgbClr val="0070C0"/>
                </a:solidFill>
              </a:rPr>
              <a:t>https://irish-presidency.consilium.europa.eu/en/events/ai-in-science-summit-2026-ais26/</a:t>
            </a:r>
          </a:p>
          <a:p>
            <a:pPr algn="just">
              <a:buClr>
                <a:schemeClr val="tx1"/>
              </a:buClr>
              <a:buSzPct val="100000"/>
            </a:pPr>
            <a:endParaRPr lang="en-IE" dirty="0"/>
          </a:p>
          <a:p>
            <a:pPr marL="0" indent="0" algn="just">
              <a:buClr>
                <a:schemeClr val="tx1"/>
              </a:buClr>
              <a:buSzPct val="100000"/>
              <a:buNone/>
            </a:pPr>
            <a:endParaRPr lang="en-IE" dirty="0"/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445670947"/>
      </p:ext>
    </p:extLst>
  </p:cSld>
  <p:clrMapOvr>
    <a:masterClrMapping/>
  </p:clrMapOvr>
</p:sld>
</file>

<file path=ppt/theme/theme1.xml><?xml version="1.0" encoding="utf-8"?>
<a:theme xmlns:a="http://schemas.openxmlformats.org/drawingml/2006/main" name="colour palette new PPT">
  <a:themeElements>
    <a:clrScheme name="EC Colour Palette 2024">
      <a:dk1>
        <a:sysClr val="windowText" lastClr="000000"/>
      </a:dk1>
      <a:lt1>
        <a:sysClr val="window" lastClr="FFFFFF"/>
      </a:lt1>
      <a:dk2>
        <a:srgbClr val="003399"/>
      </a:dk2>
      <a:lt2>
        <a:srgbClr val="C6E5DF"/>
      </a:lt2>
      <a:accent1>
        <a:srgbClr val="44BA7E"/>
      </a:accent1>
      <a:accent2>
        <a:srgbClr val="000083"/>
      </a:accent2>
      <a:accent3>
        <a:srgbClr val="48038C"/>
      </a:accent3>
      <a:accent4>
        <a:srgbClr val="FF712C"/>
      </a:accent4>
      <a:accent5>
        <a:srgbClr val="FFD34E"/>
      </a:accent5>
      <a:accent6>
        <a:srgbClr val="DD0C86"/>
      </a:accent6>
      <a:hlink>
        <a:srgbClr val="003399"/>
      </a:hlink>
      <a:folHlink>
        <a:srgbClr val="003399"/>
      </a:folHlink>
    </a:clrScheme>
    <a:fontScheme name="EC revam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vamp_VI_EC_Corporate_PPT_Template_2024 2.pptx" id="{82638BCC-62B9-435A-B3D4-91B8F41A0F82}" vid="{331CF50E-8039-4F5B-9C47-F59CDFBC175A}"/>
    </a:ext>
  </a:extLst>
</a:theme>
</file>

<file path=ppt/theme/theme2.xml><?xml version="1.0" encoding="utf-8"?>
<a:theme xmlns:a="http://schemas.openxmlformats.org/drawingml/2006/main" name="1_colour palette new PPT">
  <a:themeElements>
    <a:clrScheme name="Custom 5">
      <a:dk1>
        <a:srgbClr val="003399"/>
      </a:dk1>
      <a:lt1>
        <a:sysClr val="window" lastClr="FFFFFF"/>
      </a:lt1>
      <a:dk2>
        <a:srgbClr val="003399"/>
      </a:dk2>
      <a:lt2>
        <a:srgbClr val="56CDFF"/>
      </a:lt2>
      <a:accent1>
        <a:srgbClr val="1FBAD2"/>
      </a:accent1>
      <a:accent2>
        <a:srgbClr val="FFE06E"/>
      </a:accent2>
      <a:accent3>
        <a:srgbClr val="FE6C3D"/>
      </a:accent3>
      <a:accent4>
        <a:srgbClr val="E23214"/>
      </a:accent4>
      <a:accent5>
        <a:srgbClr val="003399"/>
      </a:accent5>
      <a:accent6>
        <a:srgbClr val="E7E6E6"/>
      </a:accent6>
      <a:hlink>
        <a:srgbClr val="FFFFFF"/>
      </a:hlink>
      <a:folHlink>
        <a:srgbClr val="003399"/>
      </a:folHlink>
    </a:clrScheme>
    <a:fontScheme name="EC revam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lour palette new PPT" id="{E6BB5664-7BDD-4A65-BCFB-018F3705D2C3}" vid="{6B9E8826-94D2-4F42-A051-4126D816BAA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4a6ae-13a5-4397-80f3-aea8e9f411f0" xsi:nil="true"/>
    <lcf76f155ced4ddcb4097134ff3c332f xmlns="496d62f4-75b2-40d8-99f4-e416e0428c04">
      <Terms xmlns="http://schemas.microsoft.com/office/infopath/2007/PartnerControls"/>
    </lcf76f155ced4ddcb4097134ff3c332f>
    <Permanentlink xmlns="496d62f4-75b2-40d8-99f4-e416e0428c04" xsi:nil="true"/>
    <_dlc_DocId xmlns="f0f4a6ae-13a5-4397-80f3-aea8e9f411f0">EOSC-167323429-153744</_dlc_DocId>
    <_dlc_DocIdUrl xmlns="f0f4a6ae-13a5-4397-80f3-aea8e9f411f0">
      <Url>https://europeanopensciencecloud.sharepoint.com/sites/Data/_layouts/15/DocIdRedir.aspx?ID=EOSC-167323429-153744</Url>
      <Description>EOSC-167323429-153744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537B6F83-6DDD-48D8-857B-BE72EE2D0B99}">
  <ds:schemaRefs>
    <ds:schemaRef ds:uri="cce4269c-1bca-4c47-bcbd-0ca0cb14aa6e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96a7f24e-e0df-4592-b6e0-4a62e251a0e5"/>
    <ds:schemaRef ds:uri="http://schemas.microsoft.com/office/2006/documentManagement/types"/>
    <ds:schemaRef ds:uri="http://purl.org/dc/terms/"/>
    <ds:schemaRef ds:uri="http://purl.org/dc/elements/1.1/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C578E49-555D-4D0C-B802-355039F0D82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C84457-3F08-4F46-8B3C-48E86FE32C22}"/>
</file>

<file path=customXml/itemProps4.xml><?xml version="1.0" encoding="utf-8"?>
<ds:datastoreItem xmlns:ds="http://schemas.openxmlformats.org/officeDocument/2006/customXml" ds:itemID="{E8051939-EF6D-4D74-9625-779E78874158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1984</TotalTime>
  <Words>1279</Words>
  <Application>Microsoft Office PowerPoint</Application>
  <PresentationFormat>Widescreen</PresentationFormat>
  <Paragraphs>143</Paragraphs>
  <Slides>10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Wingdings</vt:lpstr>
      <vt:lpstr>Franklin Gothic Book</vt:lpstr>
      <vt:lpstr>Franklin Gothic Medium</vt:lpstr>
      <vt:lpstr>Calibri</vt:lpstr>
      <vt:lpstr>Arial</vt:lpstr>
      <vt:lpstr>colour palette new PPT</vt:lpstr>
      <vt:lpstr>1_colour palette new PPT</vt:lpstr>
      <vt:lpstr>PowerPoint Presentation</vt:lpstr>
      <vt:lpstr>AI in Science Policy </vt:lpstr>
      <vt:lpstr>AI in Science/ RAISE: key elements </vt:lpstr>
      <vt:lpstr>The AI in Science Action Plan: collaboration and coordination</vt:lpstr>
      <vt:lpstr>RAISE pilot</vt:lpstr>
      <vt:lpstr>SCIANCE Consortium</vt:lpstr>
      <vt:lpstr>First RAISE research projects: foundation models in science</vt:lpstr>
      <vt:lpstr>The RAISE High-Level Academic Advisory Board </vt:lpstr>
      <vt:lpstr>AI in Science Summit 2026, UCD Dublin, 15-16 October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PETKOVA Daniela (RTD)</dc:creator>
  <cp:lastModifiedBy>ARRANZ David (RTD)</cp:lastModifiedBy>
  <cp:revision>38</cp:revision>
  <dcterms:created xsi:type="dcterms:W3CDTF">2026-06-05T06:36:20Z</dcterms:created>
  <dcterms:modified xsi:type="dcterms:W3CDTF">2026-07-08T12:48:40Z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0x01010011BA2657F33C78458957214F412992C5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2023-09-26T10:27:54Z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5f9041e0-26c3-439f-9557-91c751557f9e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ediaServiceImageTags">
    <vt:lpwstr/>
  </property>
  <property fmtid="{D5CDD505-2E9C-101B-9397-08002B2CF9AE}" pid="11" name="_dlc_DocIdItemGuid">
    <vt:lpwstr>8f699288-76f9-45ae-a6b3-81af6e05eb25</vt:lpwstr>
  </property>
</Properties>
</file>