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Layouts/slideLayout9.xml" ContentType="application/vnd.openxmlformats-officedocument.presentationml.slideLayout+xml"/>
  <Override PartName="/ppt/notesSlides/notesSlide2.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Override PartName="/customXml/itemProps4.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6"/>
  </p:notesMasterIdLst>
  <p:sldIdLst>
    <p:sldId id="256" r:id="rId2"/>
    <p:sldId id="290" r:id="rId3"/>
    <p:sldId id="283" r:id="rId4"/>
    <p:sldId id="259" r:id="rId5"/>
    <p:sldId id="282" r:id="rId6"/>
    <p:sldId id="266" r:id="rId7"/>
    <p:sldId id="288" r:id="rId8"/>
    <p:sldId id="263" r:id="rId9"/>
    <p:sldId id="284" r:id="rId10"/>
    <p:sldId id="289" r:id="rId11"/>
    <p:sldId id="281" r:id="rId12"/>
    <p:sldId id="287" r:id="rId13"/>
    <p:sldId id="286" r:id="rId14"/>
    <p:sldId id="285"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DEFF0"/>
    <a:srgbClr val="032642"/>
    <a:srgbClr val="E8F4F6"/>
    <a:srgbClr val="F7FAF4"/>
    <a:srgbClr val="022042"/>
    <a:srgbClr val="0132AE"/>
    <a:srgbClr val="00335E"/>
    <a:srgbClr val="01214A"/>
    <a:srgbClr val="032344"/>
    <a:srgbClr val="011B42"/>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335"/>
    <p:restoredTop sz="94653"/>
  </p:normalViewPr>
  <p:slideViewPr>
    <p:cSldViewPr snapToGrid="0" snapToObjects="1">
      <p:cViewPr varScale="1">
        <p:scale>
          <a:sx n="118" d="100"/>
          <a:sy n="118" d="100"/>
        </p:scale>
        <p:origin x="440" y="20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customXml" Target="../customXml/item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1C6707E-BFF6-7544-BD42-E0391F60E1D3}" type="datetimeFigureOut">
              <a:rPr lang="en-GB" smtClean="0"/>
              <a:t>09/07/2026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188590-A1B3-DC4A-B943-7A8DDF9DBB66}" type="slidenum">
              <a:rPr lang="en-GB" smtClean="0"/>
              <a:t>‹N›</a:t>
            </a:fld>
            <a:endParaRPr lang="en-GB"/>
          </a:p>
        </p:txBody>
      </p:sp>
    </p:spTree>
    <p:extLst>
      <p:ext uri="{BB962C8B-B14F-4D97-AF65-F5344CB8AC3E}">
        <p14:creationId xmlns:p14="http://schemas.microsoft.com/office/powerpoint/2010/main" val="36311365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7" name="Google Shape;237;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3"/>
        <p:cNvGrpSpPr/>
        <p:nvPr/>
      </p:nvGrpSpPr>
      <p:grpSpPr>
        <a:xfrm>
          <a:off x="0" y="0"/>
          <a:ext cx="0" cy="0"/>
          <a:chOff x="0" y="0"/>
          <a:chExt cx="0" cy="0"/>
        </a:xfrm>
      </p:grpSpPr>
      <p:sp>
        <p:nvSpPr>
          <p:cNvPr id="534" name="Google Shape;534;g4098bdd3306_0_568: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35" name="Google Shape;535;g4098bdd3306_0_56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over">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0B0E8404-5D09-FA19-F66E-9D0925EE48A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olo 1">
            <a:extLst>
              <a:ext uri="{FF2B5EF4-FFF2-40B4-BE49-F238E27FC236}">
                <a16:creationId xmlns:a16="http://schemas.microsoft.com/office/drawing/2014/main" id="{56498495-69EF-43AD-BE25-DC27442E28F9}"/>
              </a:ext>
            </a:extLst>
          </p:cNvPr>
          <p:cNvSpPr>
            <a:spLocks noGrp="1"/>
          </p:cNvSpPr>
          <p:nvPr>
            <p:ph type="ctrTitle" hasCustomPrompt="1"/>
          </p:nvPr>
        </p:nvSpPr>
        <p:spPr>
          <a:xfrm>
            <a:off x="5372101" y="2736056"/>
            <a:ext cx="5874216" cy="1883302"/>
          </a:xfrm>
          <a:prstGeom prst="rect">
            <a:avLst/>
          </a:prstGeom>
        </p:spPr>
        <p:txBody>
          <a:bodyPr anchor="t">
            <a:noAutofit/>
          </a:bodyPr>
          <a:lstStyle>
            <a:lvl1pPr algn="l">
              <a:defRPr sz="4800">
                <a:solidFill>
                  <a:srgbClr val="0032B1"/>
                </a:solidFill>
              </a:defRPr>
            </a:lvl1pPr>
          </a:lstStyle>
          <a:p>
            <a:r>
              <a:rPr lang="it-IT" dirty="0"/>
              <a:t>Title </a:t>
            </a:r>
            <a:r>
              <a:rPr lang="it-IT" dirty="0" err="1"/>
              <a:t>here</a:t>
            </a:r>
            <a:endParaRPr lang="en-GB" dirty="0"/>
          </a:p>
        </p:txBody>
      </p:sp>
      <p:sp>
        <p:nvSpPr>
          <p:cNvPr id="3" name="Sottotitolo 2">
            <a:extLst>
              <a:ext uri="{FF2B5EF4-FFF2-40B4-BE49-F238E27FC236}">
                <a16:creationId xmlns:a16="http://schemas.microsoft.com/office/drawing/2014/main" id="{442421EF-A588-4D8E-837A-BE9E34CAE85B}"/>
              </a:ext>
            </a:extLst>
          </p:cNvPr>
          <p:cNvSpPr>
            <a:spLocks noGrp="1"/>
          </p:cNvSpPr>
          <p:nvPr>
            <p:ph type="subTitle" idx="1" hasCustomPrompt="1"/>
          </p:nvPr>
        </p:nvSpPr>
        <p:spPr>
          <a:xfrm>
            <a:off x="5372101" y="4810336"/>
            <a:ext cx="5874215" cy="668920"/>
          </a:xfrm>
          <a:prstGeom prst="rect">
            <a:avLst/>
          </a:prstGeom>
        </p:spPr>
        <p:txBody>
          <a:bodyPr anchor="t"/>
          <a:lstStyle>
            <a:lvl1pPr marL="0" indent="0" algn="l">
              <a:buNone/>
              <a:defRPr sz="2400">
                <a:solidFill>
                  <a:srgbClr val="009BDD"/>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dirty="0" err="1"/>
              <a:t>Subtitle</a:t>
            </a:r>
            <a:r>
              <a:rPr lang="it-IT" dirty="0"/>
              <a:t> </a:t>
            </a:r>
            <a:r>
              <a:rPr lang="it-IT" dirty="0" err="1"/>
              <a:t>here</a:t>
            </a:r>
            <a:endParaRPr lang="en-GB" dirty="0"/>
          </a:p>
        </p:txBody>
      </p:sp>
    </p:spTree>
    <p:extLst>
      <p:ext uri="{BB962C8B-B14F-4D97-AF65-F5344CB8AC3E}">
        <p14:creationId xmlns:p14="http://schemas.microsoft.com/office/powerpoint/2010/main" val="24206922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rnal_Blank">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D34F1006-386D-4673-A820-E3062DD5F701}"/>
              </a:ext>
            </a:extLst>
          </p:cNvPr>
          <p:cNvSpPr>
            <a:spLocks noGrp="1"/>
          </p:cNvSpPr>
          <p:nvPr>
            <p:ph type="dt" sz="half" idx="10"/>
          </p:nvPr>
        </p:nvSpPr>
        <p:spPr/>
        <p:txBody>
          <a:bodyPr/>
          <a:lstStyle/>
          <a:p>
            <a:fld id="{F3CD9BC1-7123-43C4-A2DD-6591F9EA4888}" type="datetimeFigureOut">
              <a:rPr lang="en-GB" smtClean="0"/>
              <a:t>09/07/2026</a:t>
            </a:fld>
            <a:endParaRPr lang="en-GB"/>
          </a:p>
        </p:txBody>
      </p:sp>
      <p:sp>
        <p:nvSpPr>
          <p:cNvPr id="3" name="Segnaposto piè di pagina 2">
            <a:extLst>
              <a:ext uri="{FF2B5EF4-FFF2-40B4-BE49-F238E27FC236}">
                <a16:creationId xmlns:a16="http://schemas.microsoft.com/office/drawing/2014/main" id="{17D1AA6A-8921-4BD8-8AA2-C2A6D985D7EC}"/>
              </a:ext>
            </a:extLst>
          </p:cNvPr>
          <p:cNvSpPr>
            <a:spLocks noGrp="1"/>
          </p:cNvSpPr>
          <p:nvPr>
            <p:ph type="ftr" sz="quarter" idx="11"/>
          </p:nvPr>
        </p:nvSpPr>
        <p:spPr/>
        <p:txBody>
          <a:bodyPr/>
          <a:lstStyle/>
          <a:p>
            <a:endParaRPr lang="en-GB"/>
          </a:p>
        </p:txBody>
      </p:sp>
      <p:sp>
        <p:nvSpPr>
          <p:cNvPr id="4" name="Segnaposto numero diapositiva 3">
            <a:extLst>
              <a:ext uri="{FF2B5EF4-FFF2-40B4-BE49-F238E27FC236}">
                <a16:creationId xmlns:a16="http://schemas.microsoft.com/office/drawing/2014/main" id="{FA426D19-9A37-40F5-B2CB-F0D8BE382FCE}"/>
              </a:ext>
            </a:extLst>
          </p:cNvPr>
          <p:cNvSpPr>
            <a:spLocks noGrp="1"/>
          </p:cNvSpPr>
          <p:nvPr>
            <p:ph type="sldNum" sz="quarter" idx="12"/>
          </p:nvPr>
        </p:nvSpPr>
        <p:spPr/>
        <p:txBody>
          <a:bodyPr/>
          <a:lstStyle/>
          <a:p>
            <a:fld id="{11CC2F43-96B8-4E30-91A6-FFF03D73E021}" type="slidenum">
              <a:rPr lang="en-GB" smtClean="0"/>
              <a:t>‹N›</a:t>
            </a:fld>
            <a:endParaRPr lang="en-GB"/>
          </a:p>
        </p:txBody>
      </p:sp>
      <p:sp>
        <p:nvSpPr>
          <p:cNvPr id="8" name="Titolo 7">
            <a:extLst>
              <a:ext uri="{FF2B5EF4-FFF2-40B4-BE49-F238E27FC236}">
                <a16:creationId xmlns:a16="http://schemas.microsoft.com/office/drawing/2014/main" id="{1A19E111-061F-D74D-A959-FB0B3265B223}"/>
              </a:ext>
            </a:extLst>
          </p:cNvPr>
          <p:cNvSpPr>
            <a:spLocks noGrp="1"/>
          </p:cNvSpPr>
          <p:nvPr>
            <p:ph type="title"/>
          </p:nvPr>
        </p:nvSpPr>
        <p:spPr>
          <a:xfrm>
            <a:off x="3793331" y="315120"/>
            <a:ext cx="8128311" cy="292100"/>
          </a:xfrm>
        </p:spPr>
        <p:txBody>
          <a:bodyPr/>
          <a:lstStyle/>
          <a:p>
            <a:r>
              <a:rPr lang="it-IT"/>
              <a:t>Fare clic per modificare lo stile del titolo dello schema</a:t>
            </a:r>
          </a:p>
        </p:txBody>
      </p:sp>
    </p:spTree>
    <p:extLst>
      <p:ext uri="{BB962C8B-B14F-4D97-AF65-F5344CB8AC3E}">
        <p14:creationId xmlns:p14="http://schemas.microsoft.com/office/powerpoint/2010/main" val="18422230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ernal-3">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4FCE9356-BAA5-4AFF-BD30-58DFF299C9A1}"/>
              </a:ext>
            </a:extLst>
          </p:cNvPr>
          <p:cNvSpPr>
            <a:spLocks noGrp="1"/>
          </p:cNvSpPr>
          <p:nvPr>
            <p:ph idx="1"/>
          </p:nvPr>
        </p:nvSpPr>
        <p:spPr>
          <a:xfrm>
            <a:off x="838200" y="2754312"/>
            <a:ext cx="10515600" cy="3375026"/>
          </a:xfrm>
          <a:prstGeom prst="rect">
            <a:avLst/>
          </a:prstGeom>
        </p:spPr>
        <p:txBody>
          <a:bodyPr/>
          <a:lstStyle>
            <a:lvl1pPr marL="228600" indent="-228600">
              <a:buClr>
                <a:srgbClr val="0032B1"/>
              </a:buClr>
              <a:buFontTx/>
              <a:buBlip>
                <a:blip r:embed="rId2"/>
              </a:buBlip>
              <a:defRPr>
                <a:solidFill>
                  <a:schemeClr val="bg2">
                    <a:lumMod val="10000"/>
                  </a:schemeClr>
                </a:solidFill>
              </a:defRPr>
            </a:lvl1pPr>
            <a:lvl2pPr marL="685800" indent="-228600">
              <a:buClr>
                <a:srgbClr val="0032B1"/>
              </a:buClr>
              <a:buFontTx/>
              <a:buBlip>
                <a:blip r:embed="rId2"/>
              </a:buBlip>
              <a:defRPr>
                <a:solidFill>
                  <a:schemeClr val="bg2">
                    <a:lumMod val="10000"/>
                  </a:schemeClr>
                </a:solidFill>
              </a:defRPr>
            </a:lvl2pPr>
            <a:lvl3pPr marL="1143000" indent="-228600">
              <a:buClr>
                <a:srgbClr val="0032B1"/>
              </a:buClr>
              <a:buFontTx/>
              <a:buBlip>
                <a:blip r:embed="rId2"/>
              </a:buBlip>
              <a:defRPr>
                <a:solidFill>
                  <a:schemeClr val="bg2">
                    <a:lumMod val="10000"/>
                  </a:schemeClr>
                </a:solidFill>
              </a:defRPr>
            </a:lvl3pPr>
            <a:lvl4pPr marL="1600200" indent="-228600">
              <a:buClr>
                <a:srgbClr val="0032B1"/>
              </a:buClr>
              <a:buFontTx/>
              <a:buBlip>
                <a:blip r:embed="rId2"/>
              </a:buBlip>
              <a:defRPr>
                <a:solidFill>
                  <a:schemeClr val="bg2">
                    <a:lumMod val="10000"/>
                  </a:schemeClr>
                </a:solidFill>
              </a:defRPr>
            </a:lvl4pPr>
            <a:lvl5pPr marL="2057400" indent="-228600">
              <a:buClr>
                <a:srgbClr val="0032B1"/>
              </a:buClr>
              <a:buFontTx/>
              <a:buBlip>
                <a:blip r:embed="rId2"/>
              </a:buBlip>
              <a:defRPr>
                <a:solidFill>
                  <a:schemeClr val="bg2">
                    <a:lumMod val="10000"/>
                  </a:schemeClr>
                </a:solidFill>
              </a:defRPr>
            </a:lvl5p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endParaRPr lang="en-GB" dirty="0"/>
          </a:p>
        </p:txBody>
      </p:sp>
      <p:sp>
        <p:nvSpPr>
          <p:cNvPr id="4" name="Segnaposto data 3">
            <a:extLst>
              <a:ext uri="{FF2B5EF4-FFF2-40B4-BE49-F238E27FC236}">
                <a16:creationId xmlns:a16="http://schemas.microsoft.com/office/drawing/2014/main" id="{329FEA30-C232-4E90-8270-7DB476413A2B}"/>
              </a:ext>
            </a:extLst>
          </p:cNvPr>
          <p:cNvSpPr>
            <a:spLocks noGrp="1"/>
          </p:cNvSpPr>
          <p:nvPr>
            <p:ph type="dt" sz="half" idx="10"/>
          </p:nvPr>
        </p:nvSpPr>
        <p:spPr>
          <a:xfrm>
            <a:off x="2467" y="6471960"/>
            <a:ext cx="2743200" cy="365125"/>
          </a:xfrm>
        </p:spPr>
        <p:txBody>
          <a:bodyPr/>
          <a:lstStyle/>
          <a:p>
            <a:fld id="{F3CD9BC1-7123-43C4-A2DD-6591F9EA4888}" type="datetimeFigureOut">
              <a:rPr lang="en-GB" smtClean="0"/>
              <a:t>09/07/2026</a:t>
            </a:fld>
            <a:endParaRPr lang="en-GB" dirty="0"/>
          </a:p>
        </p:txBody>
      </p:sp>
      <p:sp>
        <p:nvSpPr>
          <p:cNvPr id="5" name="Segnaposto piè di pagina 4">
            <a:extLst>
              <a:ext uri="{FF2B5EF4-FFF2-40B4-BE49-F238E27FC236}">
                <a16:creationId xmlns:a16="http://schemas.microsoft.com/office/drawing/2014/main" id="{3D30AF43-0404-40D9-917A-5F05E8DC007A}"/>
              </a:ext>
            </a:extLst>
          </p:cNvPr>
          <p:cNvSpPr>
            <a:spLocks noGrp="1"/>
          </p:cNvSpPr>
          <p:nvPr>
            <p:ph type="ftr" sz="quarter" idx="11"/>
          </p:nvPr>
        </p:nvSpPr>
        <p:spPr>
          <a:xfrm>
            <a:off x="4038600" y="6471960"/>
            <a:ext cx="4114800" cy="365125"/>
          </a:xfrm>
        </p:spPr>
        <p:txBody>
          <a:bodyPr/>
          <a:lstStyle/>
          <a:p>
            <a:endParaRPr lang="en-GB"/>
          </a:p>
        </p:txBody>
      </p:sp>
      <p:sp>
        <p:nvSpPr>
          <p:cNvPr id="6" name="Segnaposto numero diapositiva 5">
            <a:extLst>
              <a:ext uri="{FF2B5EF4-FFF2-40B4-BE49-F238E27FC236}">
                <a16:creationId xmlns:a16="http://schemas.microsoft.com/office/drawing/2014/main" id="{EAB40B85-0EA7-4CD4-9B82-FE7C4E167B98}"/>
              </a:ext>
            </a:extLst>
          </p:cNvPr>
          <p:cNvSpPr>
            <a:spLocks noGrp="1"/>
          </p:cNvSpPr>
          <p:nvPr>
            <p:ph type="sldNum" sz="quarter" idx="12"/>
          </p:nvPr>
        </p:nvSpPr>
        <p:spPr>
          <a:xfrm>
            <a:off x="9427283" y="6471960"/>
            <a:ext cx="2743200" cy="365125"/>
          </a:xfrm>
        </p:spPr>
        <p:txBody>
          <a:bodyPr/>
          <a:lstStyle/>
          <a:p>
            <a:fld id="{11CC2F43-96B8-4E30-91A6-FFF03D73E021}" type="slidenum">
              <a:rPr lang="en-GB" smtClean="0"/>
              <a:t>‹N›</a:t>
            </a:fld>
            <a:endParaRPr lang="en-GB"/>
          </a:p>
        </p:txBody>
      </p:sp>
      <p:sp>
        <p:nvSpPr>
          <p:cNvPr id="12" name="Titolo 11">
            <a:extLst>
              <a:ext uri="{FF2B5EF4-FFF2-40B4-BE49-F238E27FC236}">
                <a16:creationId xmlns:a16="http://schemas.microsoft.com/office/drawing/2014/main" id="{74E752C9-4910-D449-9A36-922BE6AC5BC2}"/>
              </a:ext>
            </a:extLst>
          </p:cNvPr>
          <p:cNvSpPr>
            <a:spLocks noGrp="1"/>
          </p:cNvSpPr>
          <p:nvPr>
            <p:ph type="title"/>
          </p:nvPr>
        </p:nvSpPr>
        <p:spPr>
          <a:xfrm>
            <a:off x="3964780" y="236539"/>
            <a:ext cx="8074819" cy="477838"/>
          </a:xfrm>
          <a:prstGeom prst="rect">
            <a:avLst/>
          </a:prstGeom>
        </p:spPr>
        <p:txBody>
          <a:bodyPr/>
          <a:lstStyle/>
          <a:p>
            <a:r>
              <a:rPr lang="it-IT"/>
              <a:t>Fare clic per modificare lo stile del titolo dello schema</a:t>
            </a:r>
          </a:p>
        </p:txBody>
      </p:sp>
      <p:sp>
        <p:nvSpPr>
          <p:cNvPr id="8" name="Segnaposto contenuto 2">
            <a:extLst>
              <a:ext uri="{FF2B5EF4-FFF2-40B4-BE49-F238E27FC236}">
                <a16:creationId xmlns:a16="http://schemas.microsoft.com/office/drawing/2014/main" id="{E126208A-1F73-C748-A5A1-87C19ABDBD17}"/>
              </a:ext>
            </a:extLst>
          </p:cNvPr>
          <p:cNvSpPr>
            <a:spLocks noGrp="1"/>
          </p:cNvSpPr>
          <p:nvPr>
            <p:ph idx="13" hasCustomPrompt="1"/>
          </p:nvPr>
        </p:nvSpPr>
        <p:spPr>
          <a:xfrm>
            <a:off x="838200" y="1340919"/>
            <a:ext cx="10515600" cy="1067595"/>
          </a:xfrm>
          <a:prstGeom prst="rect">
            <a:avLst/>
          </a:prstGeom>
        </p:spPr>
        <p:txBody>
          <a:bodyPr/>
          <a:lstStyle>
            <a:lvl1pPr marL="0" indent="0">
              <a:buFontTx/>
              <a:buNone/>
              <a:defRPr>
                <a:solidFill>
                  <a:srgbClr val="0032B1"/>
                </a:solidFill>
              </a:defRPr>
            </a:lvl1pPr>
            <a:lvl2pPr marL="457200" indent="0">
              <a:buFontTx/>
              <a:buNone/>
              <a:defRPr>
                <a:solidFill>
                  <a:schemeClr val="bg2">
                    <a:lumMod val="10000"/>
                  </a:schemeClr>
                </a:solidFill>
              </a:defRPr>
            </a:lvl2pPr>
            <a:lvl3pPr marL="914400" indent="0">
              <a:buFontTx/>
              <a:buNone/>
              <a:defRPr>
                <a:solidFill>
                  <a:schemeClr val="bg2">
                    <a:lumMod val="10000"/>
                  </a:schemeClr>
                </a:solidFill>
              </a:defRPr>
            </a:lvl3pPr>
            <a:lvl4pPr marL="1371600" indent="0">
              <a:buFontTx/>
              <a:buNone/>
              <a:defRPr>
                <a:solidFill>
                  <a:schemeClr val="bg2">
                    <a:lumMod val="10000"/>
                  </a:schemeClr>
                </a:solidFill>
              </a:defRPr>
            </a:lvl4pPr>
            <a:lvl5pPr marL="1828800" indent="0">
              <a:buFontTx/>
              <a:buNone/>
              <a:defRPr>
                <a:solidFill>
                  <a:schemeClr val="bg2">
                    <a:lumMod val="10000"/>
                  </a:schemeClr>
                </a:solidFill>
              </a:defRPr>
            </a:lvl5pPr>
          </a:lstStyle>
          <a:p>
            <a:pPr lvl="0"/>
            <a:r>
              <a:rPr lang="it-IT" dirty="0"/>
              <a:t>Fare clic per modificare gli stili del testo dello schema</a:t>
            </a:r>
          </a:p>
        </p:txBody>
      </p:sp>
    </p:spTree>
    <p:extLst>
      <p:ext uri="{BB962C8B-B14F-4D97-AF65-F5344CB8AC3E}">
        <p14:creationId xmlns:p14="http://schemas.microsoft.com/office/powerpoint/2010/main" val="15518579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Internal-3">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4FCE9356-BAA5-4AFF-BD30-58DFF299C9A1}"/>
              </a:ext>
            </a:extLst>
          </p:cNvPr>
          <p:cNvSpPr>
            <a:spLocks noGrp="1"/>
          </p:cNvSpPr>
          <p:nvPr>
            <p:ph idx="1"/>
          </p:nvPr>
        </p:nvSpPr>
        <p:spPr>
          <a:xfrm>
            <a:off x="838200" y="1528763"/>
            <a:ext cx="10515600" cy="4600575"/>
          </a:xfrm>
          <a:prstGeom prst="rect">
            <a:avLst/>
          </a:prstGeom>
        </p:spPr>
        <p:txBody>
          <a:bodyPr/>
          <a:lstStyle>
            <a:lvl1pPr marL="228600" indent="-228600">
              <a:buFontTx/>
              <a:buBlip>
                <a:blip r:embed="rId2"/>
              </a:buBlip>
              <a:defRPr>
                <a:solidFill>
                  <a:schemeClr val="bg2">
                    <a:lumMod val="10000"/>
                  </a:schemeClr>
                </a:solidFill>
              </a:defRPr>
            </a:lvl1pPr>
            <a:lvl2pPr marL="685800" indent="-228600">
              <a:buFontTx/>
              <a:buBlip>
                <a:blip r:embed="rId2"/>
              </a:buBlip>
              <a:defRPr>
                <a:solidFill>
                  <a:schemeClr val="bg2">
                    <a:lumMod val="10000"/>
                  </a:schemeClr>
                </a:solidFill>
              </a:defRPr>
            </a:lvl2pPr>
            <a:lvl3pPr marL="1143000" indent="-228600">
              <a:buFontTx/>
              <a:buBlip>
                <a:blip r:embed="rId2"/>
              </a:buBlip>
              <a:defRPr>
                <a:solidFill>
                  <a:schemeClr val="bg2">
                    <a:lumMod val="10000"/>
                  </a:schemeClr>
                </a:solidFill>
              </a:defRPr>
            </a:lvl3pPr>
            <a:lvl4pPr marL="1600200" indent="-228600">
              <a:buFontTx/>
              <a:buBlip>
                <a:blip r:embed="rId2"/>
              </a:buBlip>
              <a:defRPr>
                <a:solidFill>
                  <a:schemeClr val="bg2">
                    <a:lumMod val="10000"/>
                  </a:schemeClr>
                </a:solidFill>
              </a:defRPr>
            </a:lvl4pPr>
            <a:lvl5pPr marL="2057400" indent="-228600">
              <a:buFontTx/>
              <a:buBlip>
                <a:blip r:embed="rId2"/>
              </a:buBlip>
              <a:defRPr>
                <a:solidFill>
                  <a:schemeClr val="bg2">
                    <a:lumMod val="10000"/>
                  </a:schemeClr>
                </a:solidFill>
              </a:defRPr>
            </a:lvl5p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endParaRPr lang="en-GB" dirty="0"/>
          </a:p>
        </p:txBody>
      </p:sp>
      <p:sp>
        <p:nvSpPr>
          <p:cNvPr id="4" name="Segnaposto data 3">
            <a:extLst>
              <a:ext uri="{FF2B5EF4-FFF2-40B4-BE49-F238E27FC236}">
                <a16:creationId xmlns:a16="http://schemas.microsoft.com/office/drawing/2014/main" id="{329FEA30-C232-4E90-8270-7DB476413A2B}"/>
              </a:ext>
            </a:extLst>
          </p:cNvPr>
          <p:cNvSpPr>
            <a:spLocks noGrp="1"/>
          </p:cNvSpPr>
          <p:nvPr>
            <p:ph type="dt" sz="half" idx="10"/>
          </p:nvPr>
        </p:nvSpPr>
        <p:spPr>
          <a:xfrm>
            <a:off x="2467" y="6471960"/>
            <a:ext cx="2743200" cy="365125"/>
          </a:xfrm>
        </p:spPr>
        <p:txBody>
          <a:bodyPr/>
          <a:lstStyle/>
          <a:p>
            <a:fld id="{F3CD9BC1-7123-43C4-A2DD-6591F9EA4888}" type="datetimeFigureOut">
              <a:rPr lang="en-GB" smtClean="0"/>
              <a:t>09/07/2026</a:t>
            </a:fld>
            <a:endParaRPr lang="en-GB" dirty="0"/>
          </a:p>
        </p:txBody>
      </p:sp>
      <p:sp>
        <p:nvSpPr>
          <p:cNvPr id="5" name="Segnaposto piè di pagina 4">
            <a:extLst>
              <a:ext uri="{FF2B5EF4-FFF2-40B4-BE49-F238E27FC236}">
                <a16:creationId xmlns:a16="http://schemas.microsoft.com/office/drawing/2014/main" id="{3D30AF43-0404-40D9-917A-5F05E8DC007A}"/>
              </a:ext>
            </a:extLst>
          </p:cNvPr>
          <p:cNvSpPr>
            <a:spLocks noGrp="1"/>
          </p:cNvSpPr>
          <p:nvPr>
            <p:ph type="ftr" sz="quarter" idx="11"/>
          </p:nvPr>
        </p:nvSpPr>
        <p:spPr>
          <a:xfrm>
            <a:off x="4038600" y="6471960"/>
            <a:ext cx="4114800" cy="365125"/>
          </a:xfrm>
        </p:spPr>
        <p:txBody>
          <a:bodyPr/>
          <a:lstStyle/>
          <a:p>
            <a:endParaRPr lang="en-GB"/>
          </a:p>
        </p:txBody>
      </p:sp>
      <p:sp>
        <p:nvSpPr>
          <p:cNvPr id="6" name="Segnaposto numero diapositiva 5">
            <a:extLst>
              <a:ext uri="{FF2B5EF4-FFF2-40B4-BE49-F238E27FC236}">
                <a16:creationId xmlns:a16="http://schemas.microsoft.com/office/drawing/2014/main" id="{EAB40B85-0EA7-4CD4-9B82-FE7C4E167B98}"/>
              </a:ext>
            </a:extLst>
          </p:cNvPr>
          <p:cNvSpPr>
            <a:spLocks noGrp="1"/>
          </p:cNvSpPr>
          <p:nvPr>
            <p:ph type="sldNum" sz="quarter" idx="12"/>
          </p:nvPr>
        </p:nvSpPr>
        <p:spPr>
          <a:xfrm>
            <a:off x="9427283" y="6471960"/>
            <a:ext cx="2743200" cy="365125"/>
          </a:xfrm>
        </p:spPr>
        <p:txBody>
          <a:bodyPr/>
          <a:lstStyle/>
          <a:p>
            <a:fld id="{11CC2F43-96B8-4E30-91A6-FFF03D73E021}" type="slidenum">
              <a:rPr lang="en-GB" smtClean="0"/>
              <a:t>‹N›</a:t>
            </a:fld>
            <a:endParaRPr lang="en-GB"/>
          </a:p>
        </p:txBody>
      </p:sp>
      <p:sp>
        <p:nvSpPr>
          <p:cNvPr id="12" name="Titolo 11">
            <a:extLst>
              <a:ext uri="{FF2B5EF4-FFF2-40B4-BE49-F238E27FC236}">
                <a16:creationId xmlns:a16="http://schemas.microsoft.com/office/drawing/2014/main" id="{74E752C9-4910-D449-9A36-922BE6AC5BC2}"/>
              </a:ext>
            </a:extLst>
          </p:cNvPr>
          <p:cNvSpPr>
            <a:spLocks noGrp="1"/>
          </p:cNvSpPr>
          <p:nvPr>
            <p:ph type="title"/>
          </p:nvPr>
        </p:nvSpPr>
        <p:spPr>
          <a:xfrm>
            <a:off x="4038600" y="236539"/>
            <a:ext cx="8001000" cy="477838"/>
          </a:xfrm>
          <a:prstGeom prst="rect">
            <a:avLst/>
          </a:prstGeom>
        </p:spPr>
        <p:txBody>
          <a:bodyPr/>
          <a:lstStyle/>
          <a:p>
            <a:r>
              <a:rPr lang="it-IT"/>
              <a:t>Fare clic per modificare lo stile del titolo dello schema</a:t>
            </a:r>
          </a:p>
        </p:txBody>
      </p:sp>
    </p:spTree>
    <p:extLst>
      <p:ext uri="{BB962C8B-B14F-4D97-AF65-F5344CB8AC3E}">
        <p14:creationId xmlns:p14="http://schemas.microsoft.com/office/powerpoint/2010/main" val="1227856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ternal-5">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3BF1270D-9F1A-48E0-A7B4-C3595BAEA15F}"/>
              </a:ext>
            </a:extLst>
          </p:cNvPr>
          <p:cNvSpPr>
            <a:spLocks noGrp="1"/>
          </p:cNvSpPr>
          <p:nvPr>
            <p:ph idx="1"/>
          </p:nvPr>
        </p:nvSpPr>
        <p:spPr>
          <a:xfrm>
            <a:off x="5204620" y="1251743"/>
            <a:ext cx="6172200" cy="4873625"/>
          </a:xfrm>
          <a:prstGeom prst="rect">
            <a:avLst/>
          </a:prstGeom>
        </p:spPr>
        <p:txBody>
          <a:bodyPr/>
          <a:lstStyle>
            <a:lvl1pPr marL="228600" indent="-228600">
              <a:buFontTx/>
              <a:buBlip>
                <a:blip r:embed="rId2"/>
              </a:buBlip>
              <a:defRPr sz="3200">
                <a:solidFill>
                  <a:schemeClr val="bg2">
                    <a:lumMod val="10000"/>
                  </a:schemeClr>
                </a:solidFill>
              </a:defRPr>
            </a:lvl1pPr>
            <a:lvl2pPr marL="685800" indent="-228600">
              <a:buFontTx/>
              <a:buBlip>
                <a:blip r:embed="rId2"/>
              </a:buBlip>
              <a:defRPr sz="2800">
                <a:solidFill>
                  <a:schemeClr val="bg2">
                    <a:lumMod val="10000"/>
                  </a:schemeClr>
                </a:solidFill>
              </a:defRPr>
            </a:lvl2pPr>
            <a:lvl3pPr marL="1143000" indent="-228600">
              <a:buFontTx/>
              <a:buBlip>
                <a:blip r:embed="rId2"/>
              </a:buBlip>
              <a:defRPr sz="2400">
                <a:solidFill>
                  <a:schemeClr val="bg2">
                    <a:lumMod val="10000"/>
                  </a:schemeClr>
                </a:solidFill>
              </a:defRPr>
            </a:lvl3pPr>
            <a:lvl4pPr marL="1600200" indent="-228600">
              <a:buFontTx/>
              <a:buBlip>
                <a:blip r:embed="rId2"/>
              </a:buBlip>
              <a:defRPr sz="2000">
                <a:solidFill>
                  <a:schemeClr val="bg2">
                    <a:lumMod val="10000"/>
                  </a:schemeClr>
                </a:solidFill>
              </a:defRPr>
            </a:lvl4pPr>
            <a:lvl5pPr marL="2057400" indent="-228600">
              <a:buFontTx/>
              <a:buBlip>
                <a:blip r:embed="rId2"/>
              </a:buBlip>
              <a:defRPr sz="2000">
                <a:solidFill>
                  <a:schemeClr val="bg2">
                    <a:lumMod val="10000"/>
                  </a:schemeClr>
                </a:solidFill>
              </a:defRPr>
            </a:lvl5pPr>
            <a:lvl6pPr>
              <a:defRPr sz="2000"/>
            </a:lvl6pPr>
            <a:lvl7pPr>
              <a:defRPr sz="2000"/>
            </a:lvl7pPr>
            <a:lvl8pPr>
              <a:defRPr sz="2000"/>
            </a:lvl8pPr>
            <a:lvl9pPr>
              <a:defRPr sz="2000"/>
            </a:lvl9p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endParaRPr lang="en-GB" dirty="0"/>
          </a:p>
        </p:txBody>
      </p:sp>
      <p:sp>
        <p:nvSpPr>
          <p:cNvPr id="4" name="Segnaposto testo 3">
            <a:extLst>
              <a:ext uri="{FF2B5EF4-FFF2-40B4-BE49-F238E27FC236}">
                <a16:creationId xmlns:a16="http://schemas.microsoft.com/office/drawing/2014/main" id="{C7F794E3-A3BB-4347-B61F-6D85136BA26D}"/>
              </a:ext>
            </a:extLst>
          </p:cNvPr>
          <p:cNvSpPr>
            <a:spLocks noGrp="1"/>
          </p:cNvSpPr>
          <p:nvPr>
            <p:ph type="body" sz="half" idx="2"/>
          </p:nvPr>
        </p:nvSpPr>
        <p:spPr>
          <a:xfrm>
            <a:off x="861220" y="1251744"/>
            <a:ext cx="3932237" cy="4881562"/>
          </a:xfrm>
          <a:prstGeom prst="rect">
            <a:avLst/>
          </a:prstGeom>
        </p:spPr>
        <p:txBody>
          <a:bodyPr/>
          <a:lstStyle>
            <a:lvl1pPr marL="0" indent="0">
              <a:buNone/>
              <a:defRPr sz="1600">
                <a:solidFill>
                  <a:schemeClr val="bg2">
                    <a:lumMod val="1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dirty="0"/>
              <a:t>Fare clic per modificare gli stili del testo dello schema</a:t>
            </a:r>
          </a:p>
        </p:txBody>
      </p:sp>
      <p:sp>
        <p:nvSpPr>
          <p:cNvPr id="5" name="Segnaposto data 4">
            <a:extLst>
              <a:ext uri="{FF2B5EF4-FFF2-40B4-BE49-F238E27FC236}">
                <a16:creationId xmlns:a16="http://schemas.microsoft.com/office/drawing/2014/main" id="{D7F27506-59FA-468D-8B2B-2145FFBED470}"/>
              </a:ext>
            </a:extLst>
          </p:cNvPr>
          <p:cNvSpPr>
            <a:spLocks noGrp="1"/>
          </p:cNvSpPr>
          <p:nvPr>
            <p:ph type="dt" sz="half" idx="10"/>
          </p:nvPr>
        </p:nvSpPr>
        <p:spPr/>
        <p:txBody>
          <a:bodyPr/>
          <a:lstStyle/>
          <a:p>
            <a:fld id="{F3CD9BC1-7123-43C4-A2DD-6591F9EA4888}" type="datetimeFigureOut">
              <a:rPr lang="en-GB" smtClean="0"/>
              <a:t>09/07/2026</a:t>
            </a:fld>
            <a:endParaRPr lang="en-GB"/>
          </a:p>
        </p:txBody>
      </p:sp>
      <p:sp>
        <p:nvSpPr>
          <p:cNvPr id="6" name="Segnaposto piè di pagina 5">
            <a:extLst>
              <a:ext uri="{FF2B5EF4-FFF2-40B4-BE49-F238E27FC236}">
                <a16:creationId xmlns:a16="http://schemas.microsoft.com/office/drawing/2014/main" id="{3A49DA7F-0D25-4030-B98A-42B94E850E0F}"/>
              </a:ext>
            </a:extLst>
          </p:cNvPr>
          <p:cNvSpPr>
            <a:spLocks noGrp="1"/>
          </p:cNvSpPr>
          <p:nvPr>
            <p:ph type="ftr" sz="quarter" idx="11"/>
          </p:nvPr>
        </p:nvSpPr>
        <p:spPr/>
        <p:txBody>
          <a:bodyPr/>
          <a:lstStyle/>
          <a:p>
            <a:endParaRPr lang="en-GB"/>
          </a:p>
        </p:txBody>
      </p:sp>
      <p:sp>
        <p:nvSpPr>
          <p:cNvPr id="7" name="Segnaposto numero diapositiva 6">
            <a:extLst>
              <a:ext uri="{FF2B5EF4-FFF2-40B4-BE49-F238E27FC236}">
                <a16:creationId xmlns:a16="http://schemas.microsoft.com/office/drawing/2014/main" id="{D4CB6A11-5D45-493C-850B-B589471F781F}"/>
              </a:ext>
            </a:extLst>
          </p:cNvPr>
          <p:cNvSpPr>
            <a:spLocks noGrp="1"/>
          </p:cNvSpPr>
          <p:nvPr>
            <p:ph type="sldNum" sz="quarter" idx="12"/>
          </p:nvPr>
        </p:nvSpPr>
        <p:spPr/>
        <p:txBody>
          <a:bodyPr/>
          <a:lstStyle/>
          <a:p>
            <a:fld id="{11CC2F43-96B8-4E30-91A6-FFF03D73E021}" type="slidenum">
              <a:rPr lang="en-GB" smtClean="0"/>
              <a:t>‹N›</a:t>
            </a:fld>
            <a:endParaRPr lang="en-GB"/>
          </a:p>
        </p:txBody>
      </p:sp>
      <p:sp>
        <p:nvSpPr>
          <p:cNvPr id="9" name="Titolo 8">
            <a:extLst>
              <a:ext uri="{FF2B5EF4-FFF2-40B4-BE49-F238E27FC236}">
                <a16:creationId xmlns:a16="http://schemas.microsoft.com/office/drawing/2014/main" id="{42F2A7C2-7048-B444-B5D1-13FAFE496A4B}"/>
              </a:ext>
            </a:extLst>
          </p:cNvPr>
          <p:cNvSpPr>
            <a:spLocks noGrp="1"/>
          </p:cNvSpPr>
          <p:nvPr>
            <p:ph type="title"/>
          </p:nvPr>
        </p:nvSpPr>
        <p:spPr/>
        <p:txBody>
          <a:bodyPr/>
          <a:lstStyle/>
          <a:p>
            <a:r>
              <a:rPr lang="it-IT"/>
              <a:t>Fare clic per modificare lo stile del titolo dello schema</a:t>
            </a:r>
          </a:p>
        </p:txBody>
      </p:sp>
    </p:spTree>
    <p:extLst>
      <p:ext uri="{BB962C8B-B14F-4D97-AF65-F5344CB8AC3E}">
        <p14:creationId xmlns:p14="http://schemas.microsoft.com/office/powerpoint/2010/main" val="30289807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nternal-6">
    <p:spTree>
      <p:nvGrpSpPr>
        <p:cNvPr id="1" name=""/>
        <p:cNvGrpSpPr/>
        <p:nvPr/>
      </p:nvGrpSpPr>
      <p:grpSpPr>
        <a:xfrm>
          <a:off x="0" y="0"/>
          <a:ext cx="0" cy="0"/>
          <a:chOff x="0" y="0"/>
          <a:chExt cx="0" cy="0"/>
        </a:xfrm>
      </p:grpSpPr>
      <p:sp>
        <p:nvSpPr>
          <p:cNvPr id="3" name="Segnaposto immagine 2">
            <a:extLst>
              <a:ext uri="{FF2B5EF4-FFF2-40B4-BE49-F238E27FC236}">
                <a16:creationId xmlns:a16="http://schemas.microsoft.com/office/drawing/2014/main" id="{9F56201F-70E1-4E01-BC82-2472776C078A}"/>
              </a:ext>
            </a:extLst>
          </p:cNvPr>
          <p:cNvSpPr>
            <a:spLocks noGrp="1"/>
          </p:cNvSpPr>
          <p:nvPr>
            <p:ph type="pic" idx="1"/>
          </p:nvPr>
        </p:nvSpPr>
        <p:spPr>
          <a:xfrm>
            <a:off x="5183188" y="1396674"/>
            <a:ext cx="6172200" cy="4614394"/>
          </a:xfrm>
          <a:prstGeom prst="rect">
            <a:avLst/>
          </a:prstGeom>
        </p:spPr>
        <p:txBody>
          <a:bodyPr/>
          <a:lstStyle>
            <a:lvl1pPr marL="0" indent="0">
              <a:buNone/>
              <a:defRPr sz="320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Segnaposto testo 3">
            <a:extLst>
              <a:ext uri="{FF2B5EF4-FFF2-40B4-BE49-F238E27FC236}">
                <a16:creationId xmlns:a16="http://schemas.microsoft.com/office/drawing/2014/main" id="{2578AFBA-E67C-4DDD-A17E-0C3ABE21C489}"/>
              </a:ext>
            </a:extLst>
          </p:cNvPr>
          <p:cNvSpPr>
            <a:spLocks noGrp="1"/>
          </p:cNvSpPr>
          <p:nvPr>
            <p:ph type="body" sz="half" idx="2"/>
          </p:nvPr>
        </p:nvSpPr>
        <p:spPr>
          <a:xfrm>
            <a:off x="839788" y="1396674"/>
            <a:ext cx="3932237" cy="4622331"/>
          </a:xfrm>
          <a:prstGeom prst="rect">
            <a:avLst/>
          </a:prstGeom>
        </p:spPr>
        <p:txBody>
          <a:bodyPr/>
          <a:lstStyle>
            <a:lvl1pPr marL="0" indent="0">
              <a:buNone/>
              <a:defRPr sz="1600">
                <a:solidFill>
                  <a:schemeClr val="bg2">
                    <a:lumMod val="1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dirty="0"/>
              <a:t>Fare clic per modificare gli stili del testo dello schema</a:t>
            </a:r>
          </a:p>
        </p:txBody>
      </p:sp>
      <p:sp>
        <p:nvSpPr>
          <p:cNvPr id="5" name="Segnaposto data 4">
            <a:extLst>
              <a:ext uri="{FF2B5EF4-FFF2-40B4-BE49-F238E27FC236}">
                <a16:creationId xmlns:a16="http://schemas.microsoft.com/office/drawing/2014/main" id="{77F25D9C-392F-4D60-8BCA-5188F8F6AF65}"/>
              </a:ext>
            </a:extLst>
          </p:cNvPr>
          <p:cNvSpPr>
            <a:spLocks noGrp="1"/>
          </p:cNvSpPr>
          <p:nvPr>
            <p:ph type="dt" sz="half" idx="10"/>
          </p:nvPr>
        </p:nvSpPr>
        <p:spPr/>
        <p:txBody>
          <a:bodyPr/>
          <a:lstStyle/>
          <a:p>
            <a:fld id="{F3CD9BC1-7123-43C4-A2DD-6591F9EA4888}" type="datetimeFigureOut">
              <a:rPr lang="en-GB" smtClean="0"/>
              <a:t>09/07/2026</a:t>
            </a:fld>
            <a:endParaRPr lang="en-GB"/>
          </a:p>
        </p:txBody>
      </p:sp>
      <p:sp>
        <p:nvSpPr>
          <p:cNvPr id="6" name="Segnaposto piè di pagina 5">
            <a:extLst>
              <a:ext uri="{FF2B5EF4-FFF2-40B4-BE49-F238E27FC236}">
                <a16:creationId xmlns:a16="http://schemas.microsoft.com/office/drawing/2014/main" id="{B1AB83C0-C02C-43DC-A695-2366B2415D06}"/>
              </a:ext>
            </a:extLst>
          </p:cNvPr>
          <p:cNvSpPr>
            <a:spLocks noGrp="1"/>
          </p:cNvSpPr>
          <p:nvPr>
            <p:ph type="ftr" sz="quarter" idx="11"/>
          </p:nvPr>
        </p:nvSpPr>
        <p:spPr/>
        <p:txBody>
          <a:bodyPr/>
          <a:lstStyle/>
          <a:p>
            <a:endParaRPr lang="en-GB"/>
          </a:p>
        </p:txBody>
      </p:sp>
      <p:sp>
        <p:nvSpPr>
          <p:cNvPr id="7" name="Segnaposto numero diapositiva 6">
            <a:extLst>
              <a:ext uri="{FF2B5EF4-FFF2-40B4-BE49-F238E27FC236}">
                <a16:creationId xmlns:a16="http://schemas.microsoft.com/office/drawing/2014/main" id="{BF1FEEDA-6292-42E0-850A-AB7A041E930E}"/>
              </a:ext>
            </a:extLst>
          </p:cNvPr>
          <p:cNvSpPr>
            <a:spLocks noGrp="1"/>
          </p:cNvSpPr>
          <p:nvPr>
            <p:ph type="sldNum" sz="quarter" idx="12"/>
          </p:nvPr>
        </p:nvSpPr>
        <p:spPr/>
        <p:txBody>
          <a:bodyPr/>
          <a:lstStyle/>
          <a:p>
            <a:fld id="{11CC2F43-96B8-4E30-91A6-FFF03D73E021}" type="slidenum">
              <a:rPr lang="en-GB" smtClean="0"/>
              <a:t>‹N›</a:t>
            </a:fld>
            <a:endParaRPr lang="en-GB"/>
          </a:p>
        </p:txBody>
      </p:sp>
      <p:sp>
        <p:nvSpPr>
          <p:cNvPr id="9" name="Titolo 8">
            <a:extLst>
              <a:ext uri="{FF2B5EF4-FFF2-40B4-BE49-F238E27FC236}">
                <a16:creationId xmlns:a16="http://schemas.microsoft.com/office/drawing/2014/main" id="{6337AFA1-FCBE-874F-B752-3CE7EDB36A26}"/>
              </a:ext>
            </a:extLst>
          </p:cNvPr>
          <p:cNvSpPr>
            <a:spLocks noGrp="1"/>
          </p:cNvSpPr>
          <p:nvPr>
            <p:ph type="title"/>
          </p:nvPr>
        </p:nvSpPr>
        <p:spPr/>
        <p:txBody>
          <a:bodyPr/>
          <a:lstStyle/>
          <a:p>
            <a:r>
              <a:rPr lang="it-IT"/>
              <a:t>Fare clic per modificare lo stile del titolo dello schema</a:t>
            </a:r>
          </a:p>
        </p:txBody>
      </p:sp>
    </p:spTree>
    <p:extLst>
      <p:ext uri="{BB962C8B-B14F-4D97-AF65-F5344CB8AC3E}">
        <p14:creationId xmlns:p14="http://schemas.microsoft.com/office/powerpoint/2010/main" val="31381367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ac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Immagine 5">
            <a:extLst>
              <a:ext uri="{FF2B5EF4-FFF2-40B4-BE49-F238E27FC236}">
                <a16:creationId xmlns:a16="http://schemas.microsoft.com/office/drawing/2014/main" id="{396C8CE1-7CC8-6B6A-01C7-DE1FD110447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Segnaposto data 1">
            <a:extLst>
              <a:ext uri="{FF2B5EF4-FFF2-40B4-BE49-F238E27FC236}">
                <a16:creationId xmlns:a16="http://schemas.microsoft.com/office/drawing/2014/main" id="{D34F1006-386D-4673-A820-E3062DD5F701}"/>
              </a:ext>
            </a:extLst>
          </p:cNvPr>
          <p:cNvSpPr>
            <a:spLocks noGrp="1"/>
          </p:cNvSpPr>
          <p:nvPr>
            <p:ph type="dt" sz="half" idx="10"/>
          </p:nvPr>
        </p:nvSpPr>
        <p:spPr/>
        <p:txBody>
          <a:bodyPr/>
          <a:lstStyle/>
          <a:p>
            <a:fld id="{F3CD9BC1-7123-43C4-A2DD-6591F9EA4888}" type="datetimeFigureOut">
              <a:rPr lang="en-GB" smtClean="0"/>
              <a:t>09/07/2026</a:t>
            </a:fld>
            <a:endParaRPr lang="en-GB"/>
          </a:p>
        </p:txBody>
      </p:sp>
      <p:sp>
        <p:nvSpPr>
          <p:cNvPr id="3" name="Segnaposto piè di pagina 2">
            <a:extLst>
              <a:ext uri="{FF2B5EF4-FFF2-40B4-BE49-F238E27FC236}">
                <a16:creationId xmlns:a16="http://schemas.microsoft.com/office/drawing/2014/main" id="{17D1AA6A-8921-4BD8-8AA2-C2A6D985D7EC}"/>
              </a:ext>
            </a:extLst>
          </p:cNvPr>
          <p:cNvSpPr>
            <a:spLocks noGrp="1"/>
          </p:cNvSpPr>
          <p:nvPr>
            <p:ph type="ftr" sz="quarter" idx="11"/>
          </p:nvPr>
        </p:nvSpPr>
        <p:spPr/>
        <p:txBody>
          <a:bodyPr/>
          <a:lstStyle/>
          <a:p>
            <a:endParaRPr lang="en-GB"/>
          </a:p>
        </p:txBody>
      </p:sp>
      <p:sp>
        <p:nvSpPr>
          <p:cNvPr id="4" name="Segnaposto numero diapositiva 3">
            <a:extLst>
              <a:ext uri="{FF2B5EF4-FFF2-40B4-BE49-F238E27FC236}">
                <a16:creationId xmlns:a16="http://schemas.microsoft.com/office/drawing/2014/main" id="{FA426D19-9A37-40F5-B2CB-F0D8BE382FCE}"/>
              </a:ext>
            </a:extLst>
          </p:cNvPr>
          <p:cNvSpPr>
            <a:spLocks noGrp="1"/>
          </p:cNvSpPr>
          <p:nvPr>
            <p:ph type="sldNum" sz="quarter" idx="12"/>
          </p:nvPr>
        </p:nvSpPr>
        <p:spPr/>
        <p:txBody>
          <a:bodyPr/>
          <a:lstStyle/>
          <a:p>
            <a:fld id="{11CC2F43-96B8-4E30-91A6-FFF03D73E021}" type="slidenum">
              <a:rPr lang="en-GB" smtClean="0"/>
              <a:t>‹N›</a:t>
            </a:fld>
            <a:endParaRPr lang="en-GB"/>
          </a:p>
        </p:txBody>
      </p:sp>
      <p:sp>
        <p:nvSpPr>
          <p:cNvPr id="7" name="Titolo 1">
            <a:extLst>
              <a:ext uri="{FF2B5EF4-FFF2-40B4-BE49-F238E27FC236}">
                <a16:creationId xmlns:a16="http://schemas.microsoft.com/office/drawing/2014/main" id="{8EB7555B-817E-71AA-D008-00DABEA37911}"/>
              </a:ext>
            </a:extLst>
          </p:cNvPr>
          <p:cNvSpPr>
            <a:spLocks noGrp="1"/>
          </p:cNvSpPr>
          <p:nvPr>
            <p:ph type="ctrTitle" hasCustomPrompt="1"/>
          </p:nvPr>
        </p:nvSpPr>
        <p:spPr>
          <a:xfrm>
            <a:off x="5372101" y="2736056"/>
            <a:ext cx="5874216" cy="1883302"/>
          </a:xfrm>
          <a:prstGeom prst="rect">
            <a:avLst/>
          </a:prstGeom>
        </p:spPr>
        <p:txBody>
          <a:bodyPr anchor="t">
            <a:noAutofit/>
          </a:bodyPr>
          <a:lstStyle>
            <a:lvl1pPr algn="l">
              <a:defRPr sz="4800">
                <a:solidFill>
                  <a:schemeClr val="bg1"/>
                </a:solidFill>
              </a:defRPr>
            </a:lvl1pPr>
          </a:lstStyle>
          <a:p>
            <a:r>
              <a:rPr lang="it-IT" dirty="0"/>
              <a:t>Thank </a:t>
            </a:r>
            <a:r>
              <a:rPr lang="it-IT" dirty="0" err="1"/>
              <a:t>you</a:t>
            </a:r>
            <a:endParaRPr lang="en-GB" dirty="0"/>
          </a:p>
        </p:txBody>
      </p:sp>
      <p:sp>
        <p:nvSpPr>
          <p:cNvPr id="8" name="Sottotitolo 2">
            <a:extLst>
              <a:ext uri="{FF2B5EF4-FFF2-40B4-BE49-F238E27FC236}">
                <a16:creationId xmlns:a16="http://schemas.microsoft.com/office/drawing/2014/main" id="{881AACB5-E353-7E87-2612-AEF40548E846}"/>
              </a:ext>
            </a:extLst>
          </p:cNvPr>
          <p:cNvSpPr>
            <a:spLocks noGrp="1"/>
          </p:cNvSpPr>
          <p:nvPr>
            <p:ph type="subTitle" idx="1" hasCustomPrompt="1"/>
          </p:nvPr>
        </p:nvSpPr>
        <p:spPr>
          <a:xfrm>
            <a:off x="5372101" y="4810336"/>
            <a:ext cx="5874215" cy="668920"/>
          </a:xfrm>
          <a:prstGeom prst="rect">
            <a:avLst/>
          </a:prstGeom>
        </p:spPr>
        <p:txBody>
          <a:bodyPr anchor="t"/>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dirty="0" err="1"/>
              <a:t>Subtitle</a:t>
            </a:r>
            <a:r>
              <a:rPr lang="it-IT" dirty="0"/>
              <a:t> </a:t>
            </a:r>
            <a:r>
              <a:rPr lang="it-IT" dirty="0" err="1"/>
              <a:t>here</a:t>
            </a:r>
            <a:endParaRPr lang="en-GB" dirty="0"/>
          </a:p>
        </p:txBody>
      </p:sp>
    </p:spTree>
    <p:extLst>
      <p:ext uri="{BB962C8B-B14F-4D97-AF65-F5344CB8AC3E}">
        <p14:creationId xmlns:p14="http://schemas.microsoft.com/office/powerpoint/2010/main" val="31594750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7/9/26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‹N›</a:t>
            </a:fld>
            <a:endParaRPr lang="en-US"/>
          </a:p>
        </p:txBody>
      </p:sp>
      <p:pic>
        <p:nvPicPr>
          <p:cNvPr id="24" name="Immagine 23">
            <a:extLst>
              <a:ext uri="{FF2B5EF4-FFF2-40B4-BE49-F238E27FC236}">
                <a16:creationId xmlns:a16="http://schemas.microsoft.com/office/drawing/2014/main" id="{E0B6480A-6506-85F9-F7FF-06490309830B}"/>
              </a:ext>
            </a:extLst>
          </p:cNvPr>
          <p:cNvPicPr>
            <a:picLocks noChangeAspect="1"/>
          </p:cNvPicPr>
          <p:nvPr userDrawn="1"/>
        </p:nvPicPr>
        <p:blipFill>
          <a:blip r:embed="rId2"/>
          <a:stretch>
            <a:fillRect/>
          </a:stretch>
        </p:blipFill>
        <p:spPr>
          <a:xfrm>
            <a:off x="-1" y="0"/>
            <a:ext cx="12182389" cy="6852594"/>
          </a:xfrm>
          <a:prstGeom prst="rect">
            <a:avLst/>
          </a:prstGeom>
        </p:spPr>
      </p:pic>
    </p:spTree>
    <p:extLst>
      <p:ext uri="{BB962C8B-B14F-4D97-AF65-F5344CB8AC3E}">
        <p14:creationId xmlns:p14="http://schemas.microsoft.com/office/powerpoint/2010/main" val="24092924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ext and big photo">
  <p:cSld name="text and big photo">
    <p:spTree>
      <p:nvGrpSpPr>
        <p:cNvPr id="1" name="Shape 313"/>
        <p:cNvGrpSpPr/>
        <p:nvPr/>
      </p:nvGrpSpPr>
      <p:grpSpPr>
        <a:xfrm>
          <a:off x="0" y="0"/>
          <a:ext cx="0" cy="0"/>
          <a:chOff x="0" y="0"/>
          <a:chExt cx="0" cy="0"/>
        </a:xfrm>
      </p:grpSpPr>
      <p:sp>
        <p:nvSpPr>
          <p:cNvPr id="314" name="Google Shape;314;g4098bdd3306_0_829"/>
          <p:cNvSpPr>
            <a:spLocks noGrp="1"/>
          </p:cNvSpPr>
          <p:nvPr>
            <p:ph type="pic" idx="2"/>
          </p:nvPr>
        </p:nvSpPr>
        <p:spPr>
          <a:xfrm>
            <a:off x="0" y="1"/>
            <a:ext cx="5388300" cy="6858000"/>
          </a:xfrm>
          <a:prstGeom prst="rect">
            <a:avLst/>
          </a:prstGeom>
          <a:solidFill>
            <a:schemeClr val="lt2"/>
          </a:solidFill>
          <a:ln>
            <a:noFill/>
          </a:ln>
        </p:spPr>
        <p:txBody>
          <a:bodyPr/>
          <a:lstStyle/>
          <a:p>
            <a:endParaRPr lang="en-GB"/>
          </a:p>
        </p:txBody>
      </p:sp>
      <p:sp>
        <p:nvSpPr>
          <p:cNvPr id="315" name="Google Shape;315;g4098bdd3306_0_829"/>
          <p:cNvSpPr txBox="1">
            <a:spLocks noGrp="1"/>
          </p:cNvSpPr>
          <p:nvPr>
            <p:ph type="title"/>
          </p:nvPr>
        </p:nvSpPr>
        <p:spPr>
          <a:xfrm>
            <a:off x="3766457" y="589047"/>
            <a:ext cx="7587300" cy="717300"/>
          </a:xfrm>
          <a:prstGeom prst="rect">
            <a:avLst/>
          </a:prstGeom>
          <a:solidFill>
            <a:schemeClr val="lt1"/>
          </a:solid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2"/>
              </a:buClr>
              <a:buSzPts val="4400"/>
              <a:buFont typeface="Arial"/>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6" name="Google Shape;316;g4098bdd3306_0_829"/>
          <p:cNvSpPr txBox="1">
            <a:spLocks noGrp="1"/>
          </p:cNvSpPr>
          <p:nvPr>
            <p:ph type="body" idx="1"/>
          </p:nvPr>
        </p:nvSpPr>
        <p:spPr>
          <a:xfrm>
            <a:off x="3766457" y="1895333"/>
            <a:ext cx="7587300" cy="3845700"/>
          </a:xfrm>
          <a:prstGeom prst="rect">
            <a:avLst/>
          </a:prstGeom>
          <a:solidFill>
            <a:schemeClr val="lt1"/>
          </a:solidFill>
          <a:ln>
            <a:noFill/>
          </a:ln>
        </p:spPr>
        <p:txBody>
          <a:bodyPr spcFirstLastPara="1" wrap="square" lIns="144000" tIns="144000" rIns="144000" bIns="144000" anchor="t" anchorCtr="0">
            <a:noAutofit/>
          </a:bodyPr>
          <a:lstStyle>
            <a:lvl1pPr marL="457200" lvl="0" indent="-355600" algn="l">
              <a:lnSpc>
                <a:spcPct val="90000"/>
              </a:lnSpc>
              <a:spcBef>
                <a:spcPts val="1000"/>
              </a:spcBef>
              <a:spcAft>
                <a:spcPts val="0"/>
              </a:spcAft>
              <a:buSzPts val="2000"/>
              <a:buChar char="•"/>
              <a:defRPr sz="2000"/>
            </a:lvl1pPr>
            <a:lvl2pPr marL="914400" lvl="1" indent="-342900" algn="l">
              <a:lnSpc>
                <a:spcPct val="90000"/>
              </a:lnSpc>
              <a:spcBef>
                <a:spcPts val="500"/>
              </a:spcBef>
              <a:spcAft>
                <a:spcPts val="0"/>
              </a:spcAft>
              <a:buSzPts val="1800"/>
              <a:buChar char="•"/>
              <a:defRPr/>
            </a:lvl2pPr>
            <a:lvl3pPr marL="1371600" lvl="2" indent="-342900" algn="l">
              <a:lnSpc>
                <a:spcPct val="90000"/>
              </a:lnSpc>
              <a:spcBef>
                <a:spcPts val="500"/>
              </a:spcBef>
              <a:spcAft>
                <a:spcPts val="0"/>
              </a:spcAft>
              <a:buSzPts val="18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7" name="Google Shape;317;g4098bdd3306_0_829"/>
          <p:cNvSpPr txBox="1">
            <a:spLocks noGrp="1"/>
          </p:cNvSpPr>
          <p:nvPr>
            <p:ph type="ftr" idx="11"/>
          </p:nvPr>
        </p:nvSpPr>
        <p:spPr>
          <a:xfrm>
            <a:off x="5502728" y="6268953"/>
            <a:ext cx="41148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sz="1000">
                <a:solidFill>
                  <a:srgbClr val="757575"/>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570016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9CBF0CF6-B1A0-8D63-867D-0AE077F0954B}"/>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1" y="0"/>
            <a:ext cx="12182389" cy="6852594"/>
          </a:xfrm>
          <a:prstGeom prst="rect">
            <a:avLst/>
          </a:prstGeom>
        </p:spPr>
      </p:pic>
      <p:sp>
        <p:nvSpPr>
          <p:cNvPr id="4" name="Segnaposto data 3">
            <a:extLst>
              <a:ext uri="{FF2B5EF4-FFF2-40B4-BE49-F238E27FC236}">
                <a16:creationId xmlns:a16="http://schemas.microsoft.com/office/drawing/2014/main" id="{B2751975-F7EE-4B02-BFE8-237729FCB232}"/>
              </a:ext>
            </a:extLst>
          </p:cNvPr>
          <p:cNvSpPr>
            <a:spLocks noGrp="1"/>
          </p:cNvSpPr>
          <p:nvPr>
            <p:ph type="dt" sz="half" idx="2"/>
          </p:nvPr>
        </p:nvSpPr>
        <p:spPr>
          <a:xfrm>
            <a:off x="4848" y="6492875"/>
            <a:ext cx="2743200" cy="365125"/>
          </a:xfrm>
          <a:prstGeom prst="rect">
            <a:avLst/>
          </a:prstGeom>
        </p:spPr>
        <p:txBody>
          <a:bodyPr vert="horz" lIns="91440" tIns="45720" rIns="91440" bIns="45720" rtlCol="0" anchor="ctr"/>
          <a:lstStyle>
            <a:lvl1pPr algn="l">
              <a:defRPr sz="1200">
                <a:solidFill>
                  <a:schemeClr val="bg2"/>
                </a:solidFill>
              </a:defRPr>
            </a:lvl1pPr>
          </a:lstStyle>
          <a:p>
            <a:fld id="{F3CD9BC1-7123-43C4-A2DD-6591F9EA4888}" type="datetimeFigureOut">
              <a:rPr lang="en-GB" smtClean="0"/>
              <a:pPr/>
              <a:t>09/07/2026</a:t>
            </a:fld>
            <a:endParaRPr lang="en-GB" dirty="0"/>
          </a:p>
        </p:txBody>
      </p:sp>
      <p:sp>
        <p:nvSpPr>
          <p:cNvPr id="5" name="Segnaposto piè di pagina 4">
            <a:extLst>
              <a:ext uri="{FF2B5EF4-FFF2-40B4-BE49-F238E27FC236}">
                <a16:creationId xmlns:a16="http://schemas.microsoft.com/office/drawing/2014/main" id="{F9598502-EC29-4ADE-9B4E-15005D82CEFA}"/>
              </a:ext>
            </a:extLst>
          </p:cNvPr>
          <p:cNvSpPr>
            <a:spLocks noGrp="1"/>
          </p:cNvSpPr>
          <p:nvPr>
            <p:ph type="ftr" sz="quarter" idx="3"/>
          </p:nvPr>
        </p:nvSpPr>
        <p:spPr>
          <a:xfrm>
            <a:off x="4036218" y="6496699"/>
            <a:ext cx="4114800" cy="365125"/>
          </a:xfrm>
          <a:prstGeom prst="rect">
            <a:avLst/>
          </a:prstGeom>
        </p:spPr>
        <p:txBody>
          <a:bodyPr vert="horz" lIns="91440" tIns="45720" rIns="91440" bIns="45720" rtlCol="0" anchor="ctr"/>
          <a:lstStyle>
            <a:lvl1pPr algn="ctr">
              <a:defRPr sz="1200">
                <a:solidFill>
                  <a:schemeClr val="bg2"/>
                </a:solidFill>
              </a:defRPr>
            </a:lvl1pPr>
          </a:lstStyle>
          <a:p>
            <a:endParaRPr lang="en-GB" dirty="0"/>
          </a:p>
        </p:txBody>
      </p:sp>
      <p:sp>
        <p:nvSpPr>
          <p:cNvPr id="6" name="Segnaposto numero diapositiva 5">
            <a:extLst>
              <a:ext uri="{FF2B5EF4-FFF2-40B4-BE49-F238E27FC236}">
                <a16:creationId xmlns:a16="http://schemas.microsoft.com/office/drawing/2014/main" id="{E3DD5890-8A0C-461A-8AFA-C238D2F275F9}"/>
              </a:ext>
            </a:extLst>
          </p:cNvPr>
          <p:cNvSpPr>
            <a:spLocks noGrp="1"/>
          </p:cNvSpPr>
          <p:nvPr>
            <p:ph type="sldNum" sz="quarter" idx="4"/>
          </p:nvPr>
        </p:nvSpPr>
        <p:spPr>
          <a:xfrm>
            <a:off x="9439189" y="6461774"/>
            <a:ext cx="2743200" cy="365125"/>
          </a:xfrm>
          <a:prstGeom prst="rect">
            <a:avLst/>
          </a:prstGeom>
        </p:spPr>
        <p:txBody>
          <a:bodyPr vert="horz" lIns="91440" tIns="45720" rIns="91440" bIns="45720" rtlCol="0" anchor="ctr"/>
          <a:lstStyle>
            <a:lvl1pPr algn="r">
              <a:defRPr sz="1200">
                <a:solidFill>
                  <a:schemeClr val="bg2"/>
                </a:solidFill>
              </a:defRPr>
            </a:lvl1pPr>
          </a:lstStyle>
          <a:p>
            <a:fld id="{11CC2F43-96B8-4E30-91A6-FFF03D73E021}" type="slidenum">
              <a:rPr lang="en-GB" smtClean="0"/>
              <a:pPr/>
              <a:t>‹N›</a:t>
            </a:fld>
            <a:endParaRPr lang="en-GB"/>
          </a:p>
        </p:txBody>
      </p:sp>
      <p:sp>
        <p:nvSpPr>
          <p:cNvPr id="7" name="Segnaposto titolo 6">
            <a:extLst>
              <a:ext uri="{FF2B5EF4-FFF2-40B4-BE49-F238E27FC236}">
                <a16:creationId xmlns:a16="http://schemas.microsoft.com/office/drawing/2014/main" id="{FDD60C5E-B098-014A-91E0-6D836EBD197C}"/>
              </a:ext>
            </a:extLst>
          </p:cNvPr>
          <p:cNvSpPr>
            <a:spLocks noGrp="1"/>
          </p:cNvSpPr>
          <p:nvPr>
            <p:ph type="title"/>
          </p:nvPr>
        </p:nvSpPr>
        <p:spPr>
          <a:xfrm>
            <a:off x="3639741" y="315120"/>
            <a:ext cx="8281901" cy="292100"/>
          </a:xfrm>
          <a:prstGeom prst="rect">
            <a:avLst/>
          </a:prstGeom>
        </p:spPr>
        <p:txBody>
          <a:bodyPr vert="horz" lIns="91440" tIns="45720" rIns="91440" bIns="45720" rtlCol="0" anchor="ctr">
            <a:normAutofit/>
          </a:bodyPr>
          <a:lstStyle/>
          <a:p>
            <a:r>
              <a:rPr lang="it-IT" dirty="0"/>
              <a:t>Slide </a:t>
            </a:r>
            <a:r>
              <a:rPr lang="it-IT" dirty="0" err="1"/>
              <a:t>title</a:t>
            </a:r>
            <a:r>
              <a:rPr lang="it-IT" dirty="0"/>
              <a:t> </a:t>
            </a:r>
            <a:r>
              <a:rPr lang="it-IT" dirty="0" err="1"/>
              <a:t>here</a:t>
            </a:r>
            <a:endParaRPr lang="it-IT" dirty="0"/>
          </a:p>
        </p:txBody>
      </p:sp>
    </p:spTree>
    <p:extLst>
      <p:ext uri="{BB962C8B-B14F-4D97-AF65-F5344CB8AC3E}">
        <p14:creationId xmlns:p14="http://schemas.microsoft.com/office/powerpoint/2010/main" val="355409522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txStyles>
    <p:titleStyle>
      <a:lvl1pPr algn="r" defTabSz="914400" rtl="0" eaLnBrk="1" latinLnBrk="0" hangingPunct="1">
        <a:lnSpc>
          <a:spcPct val="90000"/>
        </a:lnSpc>
        <a:spcBef>
          <a:spcPct val="0"/>
        </a:spcBef>
        <a:buNone/>
        <a:defRPr lang="en-GB" sz="2400" b="1" kern="1200" dirty="0" smtClean="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SzPct val="89000"/>
        <a:buFontTx/>
        <a:buBlip>
          <a:blip r:embed="rId12"/>
        </a:buBlip>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SzPct val="89000"/>
        <a:buFontTx/>
        <a:buBlip>
          <a:blip r:embed="rId12"/>
        </a:buBlip>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SzPct val="89000"/>
        <a:buFontTx/>
        <a:buBlip>
          <a:blip r:embed="rId12"/>
        </a:buBlip>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SzPct val="89000"/>
        <a:buFontTx/>
        <a:buBlip>
          <a:blip r:embed="rId12"/>
        </a:buBlip>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SzPct val="89000"/>
        <a:buFontTx/>
        <a:buBlip>
          <a:blip r:embed="rId12"/>
        </a:buBlip>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Layout" Target="../slideLayouts/slideLayout4.xml"/><Relationship Id="rId4" Type="http://schemas.openxmlformats.org/officeDocument/2006/relationships/hyperlink" Target="https://www.youtube.com/watch?v=yOh_96nyoJY"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1.png"/><Relationship Id="rId1" Type="http://schemas.openxmlformats.org/officeDocument/2006/relationships/slideLayout" Target="../slideLayouts/slideLayout3.xml"/><Relationship Id="rId4" Type="http://schemas.openxmlformats.org/officeDocument/2006/relationships/image" Target="../media/image32.png"/></Relationships>
</file>

<file path=ppt/slides/_rels/slide1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image" Target="../media/image34.png"/><Relationship Id="rId1" Type="http://schemas.openxmlformats.org/officeDocument/2006/relationships/slideLayout" Target="../slideLayouts/slideLayout4.xml"/><Relationship Id="rId6" Type="http://schemas.openxmlformats.org/officeDocument/2006/relationships/image" Target="../media/image38.png"/><Relationship Id="rId11" Type="http://schemas.openxmlformats.org/officeDocument/2006/relationships/image" Target="../media/image43.png"/><Relationship Id="rId5" Type="http://schemas.openxmlformats.org/officeDocument/2006/relationships/image" Target="../media/image37.pn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429D95-66AD-F841-62AE-D2A4AD1893C6}"/>
              </a:ext>
            </a:extLst>
          </p:cNvPr>
          <p:cNvSpPr>
            <a:spLocks noGrp="1"/>
          </p:cNvSpPr>
          <p:nvPr>
            <p:ph type="ctrTitle"/>
          </p:nvPr>
        </p:nvSpPr>
        <p:spPr>
          <a:xfrm>
            <a:off x="5372101" y="2736056"/>
            <a:ext cx="5874216" cy="1883302"/>
          </a:xfrm>
        </p:spPr>
        <p:txBody>
          <a:bodyPr anchor="t">
            <a:normAutofit/>
          </a:bodyPr>
          <a:lstStyle/>
          <a:p>
            <a:r>
              <a:rPr lang="it-IT" sz="3000" dirty="0"/>
              <a:t>EOSC-Marine: </a:t>
            </a:r>
            <a:r>
              <a:rPr lang="it-IT" sz="3000" dirty="0" err="1"/>
              <a:t>Operationalizing</a:t>
            </a:r>
            <a:r>
              <a:rPr lang="it-IT" sz="3000" dirty="0"/>
              <a:t> the EOSC </a:t>
            </a:r>
            <a:r>
              <a:rPr lang="it-IT" sz="3000" dirty="0" err="1"/>
              <a:t>Node</a:t>
            </a:r>
            <a:r>
              <a:rPr lang="it-IT" sz="3000" dirty="0"/>
              <a:t> | </a:t>
            </a:r>
            <a:r>
              <a:rPr lang="it-IT" sz="3000" dirty="0" err="1"/>
              <a:t>European</a:t>
            </a:r>
            <a:r>
              <a:rPr lang="it-IT" sz="3000" dirty="0"/>
              <a:t> Digital Twin Ocean to Support the EU Mission Ocean &amp; Waters</a:t>
            </a:r>
          </a:p>
        </p:txBody>
      </p:sp>
      <p:sp>
        <p:nvSpPr>
          <p:cNvPr id="3" name="Subtitle 2">
            <a:extLst>
              <a:ext uri="{FF2B5EF4-FFF2-40B4-BE49-F238E27FC236}">
                <a16:creationId xmlns:a16="http://schemas.microsoft.com/office/drawing/2014/main" id="{A9460A56-A0AB-5BA3-D9DB-1F2B48E20897}"/>
              </a:ext>
            </a:extLst>
          </p:cNvPr>
          <p:cNvSpPr>
            <a:spLocks noGrp="1"/>
          </p:cNvSpPr>
          <p:nvPr>
            <p:ph type="subTitle" idx="1"/>
          </p:nvPr>
        </p:nvSpPr>
        <p:spPr>
          <a:xfrm>
            <a:off x="5372101" y="4810336"/>
            <a:ext cx="5874215" cy="668920"/>
          </a:xfrm>
        </p:spPr>
        <p:txBody>
          <a:bodyPr anchor="t">
            <a:normAutofit/>
          </a:bodyPr>
          <a:lstStyle/>
          <a:p>
            <a:r>
              <a:rPr lang="en-GB" sz="1500" dirty="0"/>
              <a:t>Sara Pittonet Gaiarin, Senior Manager, Trust-IT Services</a:t>
            </a:r>
            <a:br>
              <a:rPr lang="en-GB" sz="1500" dirty="0"/>
            </a:br>
            <a:r>
              <a:rPr lang="en-GB" sz="1500" dirty="0"/>
              <a:t>EOSC-Marine Project Manager</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contenuto 3">
            <a:extLst>
              <a:ext uri="{FF2B5EF4-FFF2-40B4-BE49-F238E27FC236}">
                <a16:creationId xmlns:a16="http://schemas.microsoft.com/office/drawing/2014/main" id="{761F392E-37DA-4C86-9FED-D267B3936A77}"/>
              </a:ext>
            </a:extLst>
          </p:cNvPr>
          <p:cNvSpPr>
            <a:spLocks noGrp="1"/>
          </p:cNvSpPr>
          <p:nvPr>
            <p:ph idx="1"/>
          </p:nvPr>
        </p:nvSpPr>
        <p:spPr>
          <a:xfrm>
            <a:off x="602382" y="1528763"/>
            <a:ext cx="4042150" cy="1900237"/>
          </a:xfrm>
        </p:spPr>
        <p:txBody>
          <a:bodyPr>
            <a:normAutofit fontScale="47500" lnSpcReduction="20000"/>
          </a:bodyPr>
          <a:lstStyle/>
          <a:p>
            <a:pPr marL="0" indent="0">
              <a:lnSpc>
                <a:spcPct val="120000"/>
              </a:lnSpc>
              <a:spcBef>
                <a:spcPts val="0"/>
              </a:spcBef>
              <a:buClr>
                <a:srgbClr val="008691"/>
              </a:buClr>
              <a:buSzPct val="130000"/>
              <a:buNone/>
            </a:pPr>
            <a:r>
              <a:rPr lang="en" sz="3600" dirty="0">
                <a:solidFill>
                  <a:srgbClr val="000000"/>
                </a:solidFill>
                <a:latin typeface="Roboto Light"/>
                <a:ea typeface="Roboto Light"/>
                <a:cs typeface="Roboto Light"/>
              </a:rPr>
              <a:t>It will be developed as a cross-node use case in cooperation the </a:t>
            </a:r>
            <a:r>
              <a:rPr lang="en" sz="3600" b="1" dirty="0">
                <a:solidFill>
                  <a:srgbClr val="000000"/>
                </a:solidFill>
                <a:latin typeface="Roboto Light"/>
                <a:ea typeface="Roboto Light"/>
                <a:cs typeface="Roboto Light"/>
              </a:rPr>
              <a:t>Life Sciences node</a:t>
            </a:r>
            <a:r>
              <a:rPr lang="en" sz="3600" dirty="0">
                <a:solidFill>
                  <a:srgbClr val="000000"/>
                </a:solidFill>
                <a:latin typeface="Roboto Light"/>
                <a:ea typeface="Roboto Light"/>
                <a:cs typeface="Roboto Light"/>
              </a:rPr>
              <a:t> while synergy with 2 other EOSC nodes, namely the </a:t>
            </a:r>
            <a:r>
              <a:rPr lang="en" sz="3600" b="1" dirty="0">
                <a:solidFill>
                  <a:srgbClr val="000000"/>
                </a:solidFill>
                <a:latin typeface="Roboto Light"/>
                <a:ea typeface="Roboto Light"/>
                <a:cs typeface="Roboto Light"/>
              </a:rPr>
              <a:t>Polish national node</a:t>
            </a:r>
            <a:r>
              <a:rPr lang="en" sz="3600" dirty="0">
                <a:solidFill>
                  <a:srgbClr val="000000"/>
                </a:solidFill>
                <a:latin typeface="Roboto Light"/>
                <a:ea typeface="Roboto Light"/>
                <a:cs typeface="Roboto Light"/>
              </a:rPr>
              <a:t> and the </a:t>
            </a:r>
            <a:r>
              <a:rPr lang="en" sz="3600" b="1" dirty="0">
                <a:solidFill>
                  <a:srgbClr val="000000"/>
                </a:solidFill>
                <a:latin typeface="Roboto Light"/>
                <a:ea typeface="Roboto Light"/>
                <a:cs typeface="Roboto Light"/>
              </a:rPr>
              <a:t>French Data Terra node. </a:t>
            </a:r>
          </a:p>
        </p:txBody>
      </p:sp>
      <p:sp>
        <p:nvSpPr>
          <p:cNvPr id="2" name="Titolo 1">
            <a:extLst>
              <a:ext uri="{FF2B5EF4-FFF2-40B4-BE49-F238E27FC236}">
                <a16:creationId xmlns:a16="http://schemas.microsoft.com/office/drawing/2014/main" id="{88B6800A-6139-F528-6B24-550268A4CC27}"/>
              </a:ext>
            </a:extLst>
          </p:cNvPr>
          <p:cNvSpPr>
            <a:spLocks noGrp="1"/>
          </p:cNvSpPr>
          <p:nvPr>
            <p:ph type="title"/>
          </p:nvPr>
        </p:nvSpPr>
        <p:spPr/>
        <p:txBody>
          <a:bodyPr>
            <a:normAutofit/>
          </a:bodyPr>
          <a:lstStyle/>
          <a:p>
            <a:r>
              <a:rPr lang="en-GB" dirty="0"/>
              <a:t>Key contributions to EOSC: cross-node use case</a:t>
            </a:r>
          </a:p>
        </p:txBody>
      </p:sp>
      <p:pic>
        <p:nvPicPr>
          <p:cNvPr id="3" name="Picture Placeholder 5">
            <a:extLst>
              <a:ext uri="{FF2B5EF4-FFF2-40B4-BE49-F238E27FC236}">
                <a16:creationId xmlns:a16="http://schemas.microsoft.com/office/drawing/2014/main" id="{6C888265-829C-AD22-1209-2ADCD28C2B69}"/>
              </a:ext>
            </a:extLst>
          </p:cNvPr>
          <p:cNvPicPr>
            <a:picLocks noChangeAspect="1"/>
          </p:cNvPicPr>
          <p:nvPr/>
        </p:nvPicPr>
        <p:blipFill>
          <a:blip r:embed="rId2"/>
          <a:srcRect/>
          <a:stretch>
            <a:fillRect/>
          </a:stretch>
        </p:blipFill>
        <p:spPr>
          <a:xfrm>
            <a:off x="4644532" y="1642734"/>
            <a:ext cx="7547595" cy="4212128"/>
          </a:xfrm>
          <a:prstGeom prst="rect">
            <a:avLst/>
          </a:prstGeom>
        </p:spPr>
      </p:pic>
      <p:grpSp>
        <p:nvGrpSpPr>
          <p:cNvPr id="5" name="Group 7">
            <a:extLst>
              <a:ext uri="{FF2B5EF4-FFF2-40B4-BE49-F238E27FC236}">
                <a16:creationId xmlns:a16="http://schemas.microsoft.com/office/drawing/2014/main" id="{19E6643B-F932-20DE-DCA0-90D54342802B}"/>
              </a:ext>
            </a:extLst>
          </p:cNvPr>
          <p:cNvGrpSpPr/>
          <p:nvPr/>
        </p:nvGrpSpPr>
        <p:grpSpPr>
          <a:xfrm>
            <a:off x="602382" y="3572244"/>
            <a:ext cx="3806332" cy="2110099"/>
            <a:chOff x="1738045" y="1389413"/>
            <a:chExt cx="8861460" cy="4888264"/>
          </a:xfrm>
        </p:grpSpPr>
        <p:pic>
          <p:nvPicPr>
            <p:cNvPr id="6" name="Picture 2">
              <a:extLst>
                <a:ext uri="{FF2B5EF4-FFF2-40B4-BE49-F238E27FC236}">
                  <a16:creationId xmlns:a16="http://schemas.microsoft.com/office/drawing/2014/main" id="{B6B4FD1A-299D-7303-FB78-8F8A8F88722D}"/>
                </a:ext>
              </a:extLst>
            </p:cNvPr>
            <p:cNvPicPr>
              <a:picLocks noChangeAspect="1"/>
            </p:cNvPicPr>
            <p:nvPr/>
          </p:nvPicPr>
          <p:blipFill>
            <a:blip r:embed="rId3"/>
            <a:stretch>
              <a:fillRect/>
            </a:stretch>
          </p:blipFill>
          <p:spPr>
            <a:xfrm>
              <a:off x="1738045" y="1389413"/>
              <a:ext cx="8861460" cy="4888264"/>
            </a:xfrm>
            <a:prstGeom prst="rect">
              <a:avLst/>
            </a:prstGeom>
          </p:spPr>
        </p:pic>
        <p:sp>
          <p:nvSpPr>
            <p:cNvPr id="7" name="Rectangle 5">
              <a:extLst>
                <a:ext uri="{FF2B5EF4-FFF2-40B4-BE49-F238E27FC236}">
                  <a16:creationId xmlns:a16="http://schemas.microsoft.com/office/drawing/2014/main" id="{3403C740-8C2A-E77A-EBC1-1EDF8C1A8C9C}"/>
                </a:ext>
              </a:extLst>
            </p:cNvPr>
            <p:cNvSpPr/>
            <p:nvPr/>
          </p:nvSpPr>
          <p:spPr>
            <a:xfrm>
              <a:off x="5266362" y="4380214"/>
              <a:ext cx="1248309" cy="56764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TextBox 8">
            <a:extLst>
              <a:ext uri="{FF2B5EF4-FFF2-40B4-BE49-F238E27FC236}">
                <a16:creationId xmlns:a16="http://schemas.microsoft.com/office/drawing/2014/main" id="{3F39E434-8C73-34B2-54AD-06117DC867A0}"/>
              </a:ext>
            </a:extLst>
          </p:cNvPr>
          <p:cNvSpPr txBox="1"/>
          <p:nvPr/>
        </p:nvSpPr>
        <p:spPr>
          <a:xfrm>
            <a:off x="8000255" y="2049400"/>
            <a:ext cx="4076182" cy="861774"/>
          </a:xfrm>
          <a:prstGeom prst="rect">
            <a:avLst/>
          </a:prstGeom>
          <a:noFill/>
        </p:spPr>
        <p:txBody>
          <a:bodyPr wrap="square"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500" b="0" i="0" u="none" strike="noStrike" kern="1200" cap="none" spc="0" normalizeH="0" baseline="0" noProof="0" dirty="0">
                <a:ln>
                  <a:noFill/>
                </a:ln>
                <a:solidFill>
                  <a:prstClr val="white"/>
                </a:solidFill>
                <a:effectLst/>
                <a:uLnTx/>
                <a:uFillTx/>
                <a:latin typeface="Quicksand" pitchFamily="2" charset="77"/>
                <a:ea typeface="+mn-ea"/>
                <a:cs typeface="+mn-cs"/>
              </a:rPr>
              <a:t>Available on the EOSC-A </a:t>
            </a:r>
            <a:r>
              <a:rPr kumimoji="0" lang="en-GB" sz="2500" b="0" i="0" u="none" strike="noStrike" kern="1200" cap="none" spc="0" normalizeH="0" baseline="0" noProof="0" dirty="0">
                <a:ln>
                  <a:noFill/>
                </a:ln>
                <a:solidFill>
                  <a:srgbClr val="FF5D8F"/>
                </a:solidFill>
                <a:effectLst/>
                <a:uLnTx/>
                <a:uFillTx/>
                <a:latin typeface="Quicksand" pitchFamily="2" charset="77"/>
                <a:ea typeface="+mn-ea"/>
                <a:cs typeface="+mn-cs"/>
                <a:hlinkClick r:id="rId4">
                  <a:extLst>
                    <a:ext uri="{A12FA001-AC4F-418D-AE19-62706E023703}">
                      <ahyp:hlinkClr xmlns:ahyp="http://schemas.microsoft.com/office/drawing/2018/hyperlinkcolor" val="tx"/>
                    </a:ext>
                  </a:extLst>
                </a:hlinkClick>
              </a:rPr>
              <a:t>YouTube channel</a:t>
            </a:r>
            <a:endParaRPr kumimoji="0" lang="en-GB" sz="2500" b="0" i="0" u="none" strike="noStrike" kern="1200" cap="none" spc="0" normalizeH="0" baseline="0" noProof="0" dirty="0">
              <a:ln>
                <a:noFill/>
              </a:ln>
              <a:solidFill>
                <a:prstClr val="white"/>
              </a:solidFill>
              <a:effectLst/>
              <a:uLnTx/>
              <a:uFillTx/>
              <a:latin typeface="Quicksand" pitchFamily="2" charset="77"/>
              <a:ea typeface="+mn-ea"/>
              <a:cs typeface="+mn-cs"/>
            </a:endParaRPr>
          </a:p>
        </p:txBody>
      </p:sp>
    </p:spTree>
    <p:extLst>
      <p:ext uri="{BB962C8B-B14F-4D97-AF65-F5344CB8AC3E}">
        <p14:creationId xmlns:p14="http://schemas.microsoft.com/office/powerpoint/2010/main" val="6919893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a:extLst>
              <a:ext uri="{FF2B5EF4-FFF2-40B4-BE49-F238E27FC236}">
                <a16:creationId xmlns:a16="http://schemas.microsoft.com/office/drawing/2014/main" id="{9573B2DA-4E72-31D3-9447-56E9D0C682B2}"/>
              </a:ext>
            </a:extLst>
          </p:cNvPr>
          <p:cNvSpPr>
            <a:spLocks noGrp="1"/>
          </p:cNvSpPr>
          <p:nvPr>
            <p:ph type="title"/>
          </p:nvPr>
        </p:nvSpPr>
        <p:spPr/>
        <p:txBody>
          <a:bodyPr/>
          <a:lstStyle/>
          <a:p>
            <a:r>
              <a:rPr lang="en-BE"/>
              <a:t>Collaborations</a:t>
            </a:r>
            <a:r>
              <a:rPr lang="en-IE" dirty="0"/>
              <a:t> and dependencies: </a:t>
            </a:r>
            <a:r>
              <a:rPr lang="en-IE" dirty="0" err="1"/>
              <a:t>OceanEye</a:t>
            </a:r>
            <a:endParaRPr lang="en-GB" dirty="0"/>
          </a:p>
        </p:txBody>
      </p:sp>
      <p:sp>
        <p:nvSpPr>
          <p:cNvPr id="6" name="Segnaposto contenuto 5">
            <a:extLst>
              <a:ext uri="{FF2B5EF4-FFF2-40B4-BE49-F238E27FC236}">
                <a16:creationId xmlns:a16="http://schemas.microsoft.com/office/drawing/2014/main" id="{74E74276-BB34-8D3E-ACCC-07BB9DDCAC66}"/>
              </a:ext>
            </a:extLst>
          </p:cNvPr>
          <p:cNvSpPr>
            <a:spLocks noGrp="1"/>
          </p:cNvSpPr>
          <p:nvPr>
            <p:ph idx="13"/>
          </p:nvPr>
        </p:nvSpPr>
        <p:spPr>
          <a:xfrm>
            <a:off x="838200" y="1340919"/>
            <a:ext cx="3126580" cy="1067595"/>
          </a:xfrm>
        </p:spPr>
        <p:txBody>
          <a:bodyPr/>
          <a:lstStyle/>
          <a:p>
            <a:r>
              <a:rPr lang="en-GB" dirty="0" err="1"/>
              <a:t>OceanEye</a:t>
            </a:r>
            <a:br>
              <a:rPr lang="en-GB" dirty="0"/>
            </a:br>
            <a:r>
              <a:rPr lang="en-GB" sz="2000" dirty="0"/>
              <a:t>Operationalising digital infrastructures </a:t>
            </a:r>
          </a:p>
          <a:p>
            <a:endParaRPr lang="en-GB" dirty="0"/>
          </a:p>
        </p:txBody>
      </p:sp>
      <p:pic>
        <p:nvPicPr>
          <p:cNvPr id="10" name="Google Shape;550;g4098bdd3306_0_1054" title="Screenshot 2026-06-26 alle 09.59.38.png">
            <a:extLst>
              <a:ext uri="{FF2B5EF4-FFF2-40B4-BE49-F238E27FC236}">
                <a16:creationId xmlns:a16="http://schemas.microsoft.com/office/drawing/2014/main" id="{152A092D-BB53-5FCD-EB7E-24606073595F}"/>
              </a:ext>
            </a:extLst>
          </p:cNvPr>
          <p:cNvPicPr preferRelativeResize="0"/>
          <p:nvPr/>
        </p:nvPicPr>
        <p:blipFill>
          <a:blip r:embed="rId2">
            <a:alphaModFix/>
          </a:blip>
          <a:stretch>
            <a:fillRect/>
          </a:stretch>
        </p:blipFill>
        <p:spPr>
          <a:xfrm>
            <a:off x="3964780" y="748150"/>
            <a:ext cx="3979493" cy="5639948"/>
          </a:xfrm>
          <a:prstGeom prst="rect">
            <a:avLst/>
          </a:prstGeom>
          <a:noFill/>
          <a:ln>
            <a:noFill/>
          </a:ln>
        </p:spPr>
      </p:pic>
      <p:sp>
        <p:nvSpPr>
          <p:cNvPr id="11" name="Google Shape;553;g4098bdd3306_0_1054">
            <a:extLst>
              <a:ext uri="{FF2B5EF4-FFF2-40B4-BE49-F238E27FC236}">
                <a16:creationId xmlns:a16="http://schemas.microsoft.com/office/drawing/2014/main" id="{511EA2FE-3E87-17ED-CC39-93252F4A5B81}"/>
              </a:ext>
            </a:extLst>
          </p:cNvPr>
          <p:cNvSpPr txBox="1">
            <a:spLocks/>
          </p:cNvSpPr>
          <p:nvPr/>
        </p:nvSpPr>
        <p:spPr>
          <a:xfrm>
            <a:off x="838200" y="2509334"/>
            <a:ext cx="2743200" cy="3375000"/>
          </a:xfrm>
          <a:prstGeom prst="rect">
            <a:avLst/>
          </a:prstGeom>
        </p:spPr>
        <p:txBody>
          <a:bodyPr spcFirstLastPara="1" wrap="square" lIns="91425" tIns="45700" rIns="91425" bIns="45700" anchor="t" anchorCtr="0">
            <a:noAutofit/>
          </a:bodyPr>
          <a:lstStyle>
            <a:lvl1pPr marL="228600" indent="-228600" algn="l" defTabSz="914400" rtl="0" eaLnBrk="1" latinLnBrk="0" hangingPunct="1">
              <a:lnSpc>
                <a:spcPct val="90000"/>
              </a:lnSpc>
              <a:spcBef>
                <a:spcPts val="1000"/>
              </a:spcBef>
              <a:buClr>
                <a:srgbClr val="0032B1"/>
              </a:buClr>
              <a:buSzPct val="89000"/>
              <a:buFontTx/>
              <a:buBlip>
                <a:blip r:embed="rId3"/>
              </a:buBlip>
              <a:defRPr sz="2800" kern="1200">
                <a:solidFill>
                  <a:schemeClr val="bg2">
                    <a:lumMod val="10000"/>
                  </a:schemeClr>
                </a:solidFill>
                <a:latin typeface="+mn-lt"/>
                <a:ea typeface="+mn-ea"/>
                <a:cs typeface="+mn-cs"/>
              </a:defRPr>
            </a:lvl1pPr>
            <a:lvl2pPr marL="685800" indent="-228600" algn="l" defTabSz="914400" rtl="0" eaLnBrk="1" latinLnBrk="0" hangingPunct="1">
              <a:lnSpc>
                <a:spcPct val="90000"/>
              </a:lnSpc>
              <a:spcBef>
                <a:spcPts val="500"/>
              </a:spcBef>
              <a:buClr>
                <a:srgbClr val="0032B1"/>
              </a:buClr>
              <a:buSzPct val="89000"/>
              <a:buFontTx/>
              <a:buBlip>
                <a:blip r:embed="rId3"/>
              </a:buBlip>
              <a:defRPr sz="2400" kern="1200">
                <a:solidFill>
                  <a:schemeClr val="bg2">
                    <a:lumMod val="10000"/>
                  </a:schemeClr>
                </a:solidFill>
                <a:latin typeface="+mn-lt"/>
                <a:ea typeface="+mn-ea"/>
                <a:cs typeface="+mn-cs"/>
              </a:defRPr>
            </a:lvl2pPr>
            <a:lvl3pPr marL="1143000" indent="-228600" algn="l" defTabSz="914400" rtl="0" eaLnBrk="1" latinLnBrk="0" hangingPunct="1">
              <a:lnSpc>
                <a:spcPct val="90000"/>
              </a:lnSpc>
              <a:spcBef>
                <a:spcPts val="500"/>
              </a:spcBef>
              <a:buClr>
                <a:srgbClr val="0032B1"/>
              </a:buClr>
              <a:buSzPct val="89000"/>
              <a:buFontTx/>
              <a:buBlip>
                <a:blip r:embed="rId3"/>
              </a:buBlip>
              <a:defRPr sz="2000" kern="1200">
                <a:solidFill>
                  <a:schemeClr val="bg2">
                    <a:lumMod val="10000"/>
                  </a:schemeClr>
                </a:solidFill>
                <a:latin typeface="+mn-lt"/>
                <a:ea typeface="+mn-ea"/>
                <a:cs typeface="+mn-cs"/>
              </a:defRPr>
            </a:lvl3pPr>
            <a:lvl4pPr marL="1600200" indent="-228600" algn="l" defTabSz="914400" rtl="0" eaLnBrk="1" latinLnBrk="0" hangingPunct="1">
              <a:lnSpc>
                <a:spcPct val="90000"/>
              </a:lnSpc>
              <a:spcBef>
                <a:spcPts val="500"/>
              </a:spcBef>
              <a:buClr>
                <a:srgbClr val="0032B1"/>
              </a:buClr>
              <a:buSzPct val="89000"/>
              <a:buFontTx/>
              <a:buBlip>
                <a:blip r:embed="rId3"/>
              </a:buBlip>
              <a:defRPr sz="1800" kern="1200">
                <a:solidFill>
                  <a:schemeClr val="bg2">
                    <a:lumMod val="10000"/>
                  </a:schemeClr>
                </a:solidFill>
                <a:latin typeface="+mn-lt"/>
                <a:ea typeface="+mn-ea"/>
                <a:cs typeface="+mn-cs"/>
              </a:defRPr>
            </a:lvl4pPr>
            <a:lvl5pPr marL="2057400" indent="-228600" algn="l" defTabSz="914400" rtl="0" eaLnBrk="1" latinLnBrk="0" hangingPunct="1">
              <a:lnSpc>
                <a:spcPct val="90000"/>
              </a:lnSpc>
              <a:spcBef>
                <a:spcPts val="500"/>
              </a:spcBef>
              <a:buClr>
                <a:srgbClr val="0032B1"/>
              </a:buClr>
              <a:buSzPct val="89000"/>
              <a:buFontTx/>
              <a:buBlip>
                <a:blip r:embed="rId3"/>
              </a:buBlip>
              <a:defRPr sz="1800" kern="1200">
                <a:solidFill>
                  <a:schemeClr val="bg2">
                    <a:lumMod val="1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pPr>
            <a:r>
              <a:rPr lang="en-GB" sz="1500" dirty="0"/>
              <a:t>“[...] dedicated digital infrastructures providing the computing capabilities that meet the operational requirements of the ocean digital services are currently lacking” </a:t>
            </a:r>
          </a:p>
          <a:p>
            <a:pPr marL="0" indent="0">
              <a:buFontTx/>
              <a:buNone/>
            </a:pPr>
            <a:r>
              <a:rPr lang="en-GB" sz="1500" dirty="0"/>
              <a:t>Therefore, the Commission proposes: [...] “</a:t>
            </a:r>
            <a:r>
              <a:rPr lang="en-GB" sz="1500" b="1" dirty="0"/>
              <a:t>To develop the marine thematic node of the European Open Science Cloud (EOSC)25, as a component of EDITO, ensuring the interoperability of ocean data with other thematic EOSC nodes”.</a:t>
            </a:r>
          </a:p>
        </p:txBody>
      </p:sp>
      <p:pic>
        <p:nvPicPr>
          <p:cNvPr id="13" name="Google Shape;551;g4098bdd3306_0_1054" title="Screenshot 2026-06-26 alle 09.59.25.png">
            <a:extLst>
              <a:ext uri="{FF2B5EF4-FFF2-40B4-BE49-F238E27FC236}">
                <a16:creationId xmlns:a16="http://schemas.microsoft.com/office/drawing/2014/main" id="{F8CB8C4C-44F4-6BDD-8121-2DB543AA8633}"/>
              </a:ext>
            </a:extLst>
          </p:cNvPr>
          <p:cNvPicPr preferRelativeResize="0"/>
          <p:nvPr/>
        </p:nvPicPr>
        <p:blipFill>
          <a:blip r:embed="rId4">
            <a:alphaModFix/>
          </a:blip>
          <a:stretch>
            <a:fillRect/>
          </a:stretch>
        </p:blipFill>
        <p:spPr>
          <a:xfrm>
            <a:off x="8002188" y="748151"/>
            <a:ext cx="3908035" cy="5639948"/>
          </a:xfrm>
          <a:prstGeom prst="rect">
            <a:avLst/>
          </a:prstGeom>
          <a:noFill/>
          <a:ln>
            <a:noFill/>
          </a:ln>
        </p:spPr>
      </p:pic>
      <p:sp>
        <p:nvSpPr>
          <p:cNvPr id="14" name="Rettangolo 13">
            <a:extLst>
              <a:ext uri="{FF2B5EF4-FFF2-40B4-BE49-F238E27FC236}">
                <a16:creationId xmlns:a16="http://schemas.microsoft.com/office/drawing/2014/main" id="{6CDD6AF8-FC8C-D0D5-EE07-38405264F286}"/>
              </a:ext>
            </a:extLst>
          </p:cNvPr>
          <p:cNvSpPr/>
          <p:nvPr/>
        </p:nvSpPr>
        <p:spPr>
          <a:xfrm>
            <a:off x="8294914" y="2852057"/>
            <a:ext cx="3461657" cy="3810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0832962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36"/>
        <p:cNvGrpSpPr/>
        <p:nvPr/>
      </p:nvGrpSpPr>
      <p:grpSpPr>
        <a:xfrm>
          <a:off x="0" y="0"/>
          <a:ext cx="0" cy="0"/>
          <a:chOff x="0" y="0"/>
          <a:chExt cx="0" cy="0"/>
        </a:xfrm>
      </p:grpSpPr>
      <p:sp>
        <p:nvSpPr>
          <p:cNvPr id="538" name="Google Shape;538;g4098bdd3306_0_568"/>
          <p:cNvSpPr txBox="1"/>
          <p:nvPr/>
        </p:nvSpPr>
        <p:spPr>
          <a:xfrm>
            <a:off x="360426" y="935450"/>
            <a:ext cx="11160300" cy="793200"/>
          </a:xfrm>
          <a:prstGeom prst="rect">
            <a:avLst/>
          </a:prstGeom>
          <a:noFill/>
          <a:ln>
            <a:noFill/>
          </a:ln>
        </p:spPr>
        <p:txBody>
          <a:bodyPr spcFirstLastPara="1" wrap="square" lIns="91425" tIns="45700" rIns="91425" bIns="45700" anchor="t" anchorCtr="0">
            <a:spAutoFit/>
          </a:bodyPr>
          <a:lstStyle/>
          <a:p>
            <a:pPr marL="0" marR="0" lvl="0" indent="0" algn="just" rtl="0">
              <a:lnSpc>
                <a:spcPct val="107000"/>
              </a:lnSpc>
              <a:spcBef>
                <a:spcPts val="0"/>
              </a:spcBef>
              <a:spcAft>
                <a:spcPts val="0"/>
              </a:spcAft>
              <a:buClr>
                <a:srgbClr val="000000"/>
              </a:buClr>
              <a:buSzPts val="2200"/>
              <a:buFont typeface="Arial"/>
              <a:buNone/>
            </a:pPr>
            <a:r>
              <a:rPr lang="en-GB" sz="2200" b="0" i="0" u="none" strike="noStrike" cap="none" dirty="0">
                <a:solidFill>
                  <a:schemeClr val="dk2"/>
                </a:solidFill>
                <a:latin typeface="Calibri"/>
                <a:ea typeface="Calibri"/>
                <a:cs typeface="Calibri"/>
                <a:sym typeface="Calibri"/>
              </a:rPr>
              <a:t>The purpose of Digital Twin Ocean is to make ocean knowledge and information readily available and actionable to citizens, entrepreneurs, scientists and policymakers   </a:t>
            </a:r>
            <a:endParaRPr sz="2200" b="0" i="0" u="none" strike="noStrike" cap="none" dirty="0">
              <a:solidFill>
                <a:schemeClr val="dk2"/>
              </a:solidFill>
              <a:latin typeface="Calibri"/>
              <a:ea typeface="Calibri"/>
              <a:cs typeface="Calibri"/>
              <a:sym typeface="Calibri"/>
            </a:endParaRPr>
          </a:p>
        </p:txBody>
      </p:sp>
      <p:sp>
        <p:nvSpPr>
          <p:cNvPr id="539" name="Google Shape;539;g4098bdd3306_0_568"/>
          <p:cNvSpPr txBox="1"/>
          <p:nvPr/>
        </p:nvSpPr>
        <p:spPr>
          <a:xfrm>
            <a:off x="7425176" y="1807700"/>
            <a:ext cx="4029000" cy="4094400"/>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None/>
            </a:pPr>
            <a:r>
              <a:rPr lang="en-GB" sz="2000" b="0" i="0" u="none" strike="noStrike" cap="none">
                <a:solidFill>
                  <a:schemeClr val="dk2"/>
                </a:solidFill>
                <a:latin typeface="Calibri"/>
                <a:ea typeface="Calibri"/>
                <a:cs typeface="Calibri"/>
                <a:sym typeface="Calibri"/>
              </a:rPr>
              <a:t>- initial inception phase  </a:t>
            </a:r>
            <a:endParaRPr/>
          </a:p>
          <a:p>
            <a:pPr marL="0" marR="0" lvl="0" indent="0" algn="just" rtl="0">
              <a:lnSpc>
                <a:spcPct val="100000"/>
              </a:lnSpc>
              <a:spcBef>
                <a:spcPts val="0"/>
              </a:spcBef>
              <a:spcAft>
                <a:spcPts val="0"/>
              </a:spcAft>
              <a:buNone/>
            </a:pPr>
            <a:r>
              <a:rPr lang="en-GB" sz="2000" b="0" i="0" u="none" strike="noStrike" cap="none">
                <a:solidFill>
                  <a:schemeClr val="dk2"/>
                </a:solidFill>
                <a:latin typeface="Calibri"/>
                <a:ea typeface="Calibri"/>
                <a:cs typeface="Calibri"/>
                <a:sym typeface="Calibri"/>
              </a:rPr>
              <a:t>Horizon Europe “EDITO-Infra” and “EDITO Model Lab” projects  (2022-2025)  </a:t>
            </a:r>
            <a:endParaRPr/>
          </a:p>
          <a:p>
            <a:pPr marL="0" marR="0" lvl="0" indent="0" algn="just" rtl="0">
              <a:lnSpc>
                <a:spcPct val="100000"/>
              </a:lnSpc>
              <a:spcBef>
                <a:spcPts val="0"/>
              </a:spcBef>
              <a:spcAft>
                <a:spcPts val="0"/>
              </a:spcAft>
              <a:buNone/>
            </a:pPr>
            <a:r>
              <a:rPr lang="en-GB" sz="2000" b="0" i="0" u="none" strike="noStrike" cap="none">
                <a:solidFill>
                  <a:schemeClr val="dk2"/>
                </a:solidFill>
                <a:latin typeface="Calibri"/>
                <a:ea typeface="Calibri"/>
                <a:cs typeface="Calibri"/>
                <a:sym typeface="Calibri"/>
              </a:rPr>
              <a:t>- further development </a:t>
            </a:r>
            <a:endParaRPr/>
          </a:p>
          <a:p>
            <a:pPr marL="0" marR="0" lvl="0" indent="0" algn="just" rtl="0">
              <a:lnSpc>
                <a:spcPct val="100000"/>
              </a:lnSpc>
              <a:spcBef>
                <a:spcPts val="0"/>
              </a:spcBef>
              <a:spcAft>
                <a:spcPts val="0"/>
              </a:spcAft>
              <a:buNone/>
            </a:pPr>
            <a:r>
              <a:rPr lang="en-GB" sz="2000" b="0" i="0" u="none" strike="noStrike" cap="none">
                <a:solidFill>
                  <a:schemeClr val="dk2"/>
                </a:solidFill>
                <a:latin typeface="Calibri"/>
                <a:ea typeface="Calibri"/>
                <a:cs typeface="Calibri"/>
                <a:sym typeface="Calibri"/>
              </a:rPr>
              <a:t>Horizon Europe“EDITO 2” project (2025-2028) </a:t>
            </a:r>
            <a:endParaRPr/>
          </a:p>
          <a:p>
            <a:pPr marL="0" marR="0" lvl="0" indent="0" algn="just" rtl="0">
              <a:lnSpc>
                <a:spcPct val="100000"/>
              </a:lnSpc>
              <a:spcBef>
                <a:spcPts val="0"/>
              </a:spcBef>
              <a:spcAft>
                <a:spcPts val="0"/>
              </a:spcAft>
              <a:buNone/>
            </a:pPr>
            <a:endParaRPr sz="2000" b="0" i="0" u="none" strike="noStrike" cap="none">
              <a:solidFill>
                <a:schemeClr val="dk2"/>
              </a:solidFill>
              <a:latin typeface="Calibri"/>
              <a:ea typeface="Calibri"/>
              <a:cs typeface="Calibri"/>
              <a:sym typeface="Calibri"/>
            </a:endParaRPr>
          </a:p>
          <a:p>
            <a:pPr marL="0" marR="0" lvl="0" indent="0" algn="l" rtl="0">
              <a:lnSpc>
                <a:spcPct val="100000"/>
              </a:lnSpc>
              <a:spcBef>
                <a:spcPts val="0"/>
              </a:spcBef>
              <a:spcAft>
                <a:spcPts val="0"/>
              </a:spcAft>
              <a:buNone/>
            </a:pPr>
            <a:r>
              <a:rPr lang="en-GB" sz="2000" b="0" i="0" u="none" strike="noStrike" cap="none">
                <a:solidFill>
                  <a:schemeClr val="dk2"/>
                </a:solidFill>
                <a:latin typeface="Calibri"/>
                <a:ea typeface="Calibri"/>
                <a:cs typeface="Calibri"/>
                <a:sym typeface="Calibri"/>
              </a:rPr>
              <a:t>implemented by </a:t>
            </a:r>
            <a:endParaRPr/>
          </a:p>
          <a:p>
            <a:pPr marL="0" marR="0" lvl="0" indent="0" algn="l" rtl="0">
              <a:lnSpc>
                <a:spcPct val="100000"/>
              </a:lnSpc>
              <a:spcBef>
                <a:spcPts val="0"/>
              </a:spcBef>
              <a:spcAft>
                <a:spcPts val="0"/>
              </a:spcAft>
              <a:buNone/>
            </a:pPr>
            <a:r>
              <a:rPr lang="en-GB" sz="2000" b="0" i="0" u="none" strike="noStrike" cap="none">
                <a:solidFill>
                  <a:schemeClr val="dk2"/>
                </a:solidFill>
                <a:latin typeface="Calibri"/>
                <a:ea typeface="Calibri"/>
                <a:cs typeface="Calibri"/>
                <a:sym typeface="Calibri"/>
              </a:rPr>
              <a:t>Mercator Ocean International, the Flanders Marine Institute, with the support of Seascape Belgium on behalf of the EMODnet Secretariat.</a:t>
            </a:r>
            <a:endParaRPr sz="2000" b="0" i="0" u="none" strike="noStrike" cap="none">
              <a:solidFill>
                <a:schemeClr val="dk2"/>
              </a:solidFill>
              <a:latin typeface="Calibri"/>
              <a:ea typeface="Calibri"/>
              <a:cs typeface="Calibri"/>
              <a:sym typeface="Calibri"/>
            </a:endParaRPr>
          </a:p>
        </p:txBody>
      </p:sp>
      <p:pic>
        <p:nvPicPr>
          <p:cNvPr id="540" name="Google Shape;540;g4098bdd3306_0_568"/>
          <p:cNvPicPr preferRelativeResize="0"/>
          <p:nvPr/>
        </p:nvPicPr>
        <p:blipFill rotWithShape="1">
          <a:blip r:embed="rId3">
            <a:alphaModFix/>
          </a:blip>
          <a:srcRect/>
          <a:stretch/>
        </p:blipFill>
        <p:spPr>
          <a:xfrm>
            <a:off x="360420" y="2038186"/>
            <a:ext cx="6794358" cy="3847217"/>
          </a:xfrm>
          <a:prstGeom prst="rect">
            <a:avLst/>
          </a:prstGeom>
          <a:noFill/>
          <a:ln>
            <a:noFill/>
          </a:ln>
        </p:spPr>
      </p:pic>
      <p:sp>
        <p:nvSpPr>
          <p:cNvPr id="541" name="Google Shape;541;g4098bdd3306_0_568"/>
          <p:cNvSpPr/>
          <p:nvPr/>
        </p:nvSpPr>
        <p:spPr>
          <a:xfrm rot="-1004983">
            <a:off x="5748056" y="1572735"/>
            <a:ext cx="5251716" cy="3926495"/>
          </a:xfrm>
          <a:prstGeom prst="foldedCorner">
            <a:avLst>
              <a:gd name="adj" fmla="val 16667"/>
            </a:avLst>
          </a:prstGeom>
          <a:solidFill>
            <a:srgbClr val="FA93CF"/>
          </a:solidFill>
          <a:ln w="12700" cap="flat" cmpd="sng">
            <a:solidFill>
              <a:srgbClr val="1C4E35"/>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2000" b="0" i="0" u="none" strike="noStrike" cap="none">
                <a:solidFill>
                  <a:schemeClr val="dk1"/>
                </a:solidFill>
                <a:latin typeface="Arial"/>
                <a:ea typeface="Arial"/>
                <a:cs typeface="Arial"/>
                <a:sym typeface="Arial"/>
              </a:rPr>
              <a:t>Now will be integrating the EOSC marine node, as developed by the HE project Blue Cloud 2026 </a:t>
            </a:r>
            <a:endParaRPr/>
          </a:p>
          <a:p>
            <a:pPr marL="0" marR="0" lvl="0" indent="0" algn="ctr" rtl="0">
              <a:lnSpc>
                <a:spcPct val="100000"/>
              </a:lnSpc>
              <a:spcBef>
                <a:spcPts val="0"/>
              </a:spcBef>
              <a:spcAft>
                <a:spcPts val="0"/>
              </a:spcAft>
              <a:buNone/>
            </a:pPr>
            <a:endParaRPr sz="2000" b="0" i="0" u="none" strike="noStrike" cap="none">
              <a:solidFill>
                <a:schemeClr val="dk1"/>
              </a:solidFill>
              <a:latin typeface="Arial"/>
              <a:ea typeface="Arial"/>
              <a:cs typeface="Arial"/>
              <a:sym typeface="Arial"/>
            </a:endParaRPr>
          </a:p>
          <a:p>
            <a:pPr marL="0" marR="0" lvl="0" indent="0" algn="ctr" rtl="0">
              <a:lnSpc>
                <a:spcPct val="100000"/>
              </a:lnSpc>
              <a:spcBef>
                <a:spcPts val="0"/>
              </a:spcBef>
              <a:spcAft>
                <a:spcPts val="0"/>
              </a:spcAft>
              <a:buNone/>
            </a:pPr>
            <a:r>
              <a:rPr lang="en-GB" sz="2000" b="0" i="0" u="none" strike="noStrike" cap="none">
                <a:solidFill>
                  <a:schemeClr val="dk1"/>
                </a:solidFill>
                <a:latin typeface="Arial"/>
                <a:ea typeface="Arial"/>
                <a:cs typeface="Arial"/>
                <a:sym typeface="Arial"/>
              </a:rPr>
              <a:t>An actionable example of how EU Research projects can </a:t>
            </a:r>
            <a:r>
              <a:rPr lang="en-GB" sz="2000" b="1" i="0" u="none" strike="noStrike" cap="none">
                <a:solidFill>
                  <a:schemeClr val="dk1"/>
                </a:solidFill>
                <a:latin typeface="Arial"/>
                <a:ea typeface="Arial"/>
                <a:cs typeface="Arial"/>
                <a:sym typeface="Arial"/>
              </a:rPr>
              <a:t>support and be integrated to </a:t>
            </a:r>
            <a:r>
              <a:rPr lang="en-GB" sz="2000" b="0" i="0" u="none" strike="noStrike" cap="none">
                <a:solidFill>
                  <a:schemeClr val="dk1"/>
                </a:solidFill>
                <a:latin typeface="Arial"/>
                <a:ea typeface="Arial"/>
                <a:cs typeface="Arial"/>
                <a:sym typeface="Arial"/>
              </a:rPr>
              <a:t>Europe’s permanent platforms &amp; initiatives</a:t>
            </a:r>
            <a:endParaRPr sz="2000" b="0" i="0" u="none" strike="noStrike" cap="none">
              <a:solidFill>
                <a:schemeClr val="dk1"/>
              </a:solidFill>
              <a:latin typeface="Arial"/>
              <a:ea typeface="Arial"/>
              <a:cs typeface="Arial"/>
              <a:sym typeface="Arial"/>
            </a:endParaRPr>
          </a:p>
        </p:txBody>
      </p:sp>
      <p:sp>
        <p:nvSpPr>
          <p:cNvPr id="542" name="Google Shape;542;g4098bdd3306_0_568"/>
          <p:cNvSpPr txBox="1"/>
          <p:nvPr/>
        </p:nvSpPr>
        <p:spPr>
          <a:xfrm>
            <a:off x="255128" y="6128585"/>
            <a:ext cx="9544500" cy="246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r>
              <a:rPr lang="en-GB" sz="1000" dirty="0">
                <a:solidFill>
                  <a:srgbClr val="0C0C0C"/>
                </a:solidFill>
                <a:latin typeface="Calibri"/>
                <a:ea typeface="Calibri"/>
                <a:cs typeface="Calibri"/>
                <a:sym typeface="Calibri"/>
              </a:rPr>
              <a:t>Slide courtesy: Zoi Konstantinou, DG MARE, Nicolas Segebarth, DG RTD, European Commission</a:t>
            </a:r>
            <a:endParaRPr sz="1000" dirty="0">
              <a:solidFill>
                <a:srgbClr val="0C0C0C"/>
              </a:solidFill>
              <a:latin typeface="Calibri"/>
              <a:ea typeface="Calibri"/>
              <a:cs typeface="Calibri"/>
              <a:sym typeface="Calibri"/>
            </a:endParaRPr>
          </a:p>
          <a:p>
            <a:pPr marL="0" marR="0" lvl="0" indent="0" algn="l" rtl="0">
              <a:lnSpc>
                <a:spcPct val="100000"/>
              </a:lnSpc>
              <a:spcBef>
                <a:spcPts val="0"/>
              </a:spcBef>
              <a:spcAft>
                <a:spcPts val="0"/>
              </a:spcAft>
              <a:buNone/>
            </a:pPr>
            <a:endParaRPr sz="1000" dirty="0">
              <a:solidFill>
                <a:srgbClr val="0C0C0C"/>
              </a:solidFill>
              <a:latin typeface="Calibri"/>
              <a:ea typeface="Calibri"/>
              <a:cs typeface="Calibri"/>
              <a:sym typeface="Calibri"/>
            </a:endParaRPr>
          </a:p>
        </p:txBody>
      </p:sp>
      <p:sp>
        <p:nvSpPr>
          <p:cNvPr id="5" name="Titolo 4">
            <a:extLst>
              <a:ext uri="{FF2B5EF4-FFF2-40B4-BE49-F238E27FC236}">
                <a16:creationId xmlns:a16="http://schemas.microsoft.com/office/drawing/2014/main" id="{13F5BA23-80D2-4E39-5053-9B00116E444D}"/>
              </a:ext>
            </a:extLst>
          </p:cNvPr>
          <p:cNvSpPr>
            <a:spLocks noGrp="1"/>
          </p:cNvSpPr>
          <p:nvPr>
            <p:ph type="title"/>
          </p:nvPr>
        </p:nvSpPr>
        <p:spPr/>
        <p:txBody>
          <a:bodyPr>
            <a:normAutofit fontScale="90000"/>
          </a:bodyPr>
          <a:lstStyle/>
          <a:p>
            <a:r>
              <a:rPr lang="en-BE"/>
              <a:t>Collaborations</a:t>
            </a:r>
            <a:r>
              <a:rPr lang="en-IE" dirty="0"/>
              <a:t> and dependencies: </a:t>
            </a:r>
            <a:r>
              <a:rPr lang="en-GB" dirty="0"/>
              <a:t>European Digital Twin Ocean – EDITO</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a:extLst>
              <a:ext uri="{FF2B5EF4-FFF2-40B4-BE49-F238E27FC236}">
                <a16:creationId xmlns:a16="http://schemas.microsoft.com/office/drawing/2014/main" id="{78D62229-1A3A-9D56-0932-70FFFB5C055E}"/>
              </a:ext>
            </a:extLst>
          </p:cNvPr>
          <p:cNvSpPr>
            <a:spLocks noGrp="1"/>
          </p:cNvSpPr>
          <p:nvPr>
            <p:ph type="title"/>
          </p:nvPr>
        </p:nvSpPr>
        <p:spPr/>
        <p:txBody>
          <a:bodyPr/>
          <a:lstStyle/>
          <a:p>
            <a:r>
              <a:rPr lang="en-GB" dirty="0"/>
              <a:t>Working with the EOSC Community, for the EOSC Community</a:t>
            </a:r>
          </a:p>
        </p:txBody>
      </p:sp>
      <p:grpSp>
        <p:nvGrpSpPr>
          <p:cNvPr id="8" name="Google Shape;1253;g40981a59dc4_0_716">
            <a:extLst>
              <a:ext uri="{FF2B5EF4-FFF2-40B4-BE49-F238E27FC236}">
                <a16:creationId xmlns:a16="http://schemas.microsoft.com/office/drawing/2014/main" id="{2A8A6D2B-E2D7-B213-04CC-333E0ED77E4D}"/>
              </a:ext>
            </a:extLst>
          </p:cNvPr>
          <p:cNvGrpSpPr/>
          <p:nvPr/>
        </p:nvGrpSpPr>
        <p:grpSpPr>
          <a:xfrm>
            <a:off x="457201" y="1080683"/>
            <a:ext cx="3619500" cy="1524000"/>
            <a:chOff x="381000" y="1333500"/>
            <a:chExt cx="3619500" cy="1524000"/>
          </a:xfrm>
        </p:grpSpPr>
        <p:sp>
          <p:nvSpPr>
            <p:cNvPr id="9" name="Google Shape;1254;g40981a59dc4_0_716">
              <a:extLst>
                <a:ext uri="{FF2B5EF4-FFF2-40B4-BE49-F238E27FC236}">
                  <a16:creationId xmlns:a16="http://schemas.microsoft.com/office/drawing/2014/main" id="{1F023761-B6AE-FAD2-A48F-FDB60EADF1D4}"/>
                </a:ext>
              </a:extLst>
            </p:cNvPr>
            <p:cNvSpPr/>
            <p:nvPr/>
          </p:nvSpPr>
          <p:spPr>
            <a:xfrm>
              <a:off x="381000" y="1333500"/>
              <a:ext cx="3619500" cy="1524000"/>
            </a:xfrm>
            <a:prstGeom prst="roundRect">
              <a:avLst>
                <a:gd name="adj" fmla="val 9375"/>
              </a:avLst>
            </a:prstGeom>
            <a:solidFill>
              <a:srgbClr val="F0F4FF"/>
            </a:solidFill>
            <a:ln w="9525" cap="flat" cmpd="sng">
              <a:solidFill>
                <a:srgbClr val="0032B1"/>
              </a:solidFill>
              <a:prstDash val="solid"/>
              <a:round/>
              <a:headEnd type="none" w="sm" len="sm"/>
              <a:tailEnd type="none" w="sm" len="sm"/>
            </a:ln>
          </p:spPr>
          <p:txBody>
            <a:bodyPr spcFirstLastPara="1" wrap="square" lIns="0" tIns="0" rIns="0" bIns="0" anchor="ctr" anchorCtr="0">
              <a:noAutofit/>
            </a:bodyPr>
            <a:lstStyle/>
            <a:p>
              <a:pPr marL="0" lvl="0" indent="0" algn="l" rtl="0">
                <a:spcBef>
                  <a:spcPts val="0"/>
                </a:spcBef>
                <a:spcAft>
                  <a:spcPts val="0"/>
                </a:spcAft>
                <a:buNone/>
              </a:pPr>
              <a:endParaRPr/>
            </a:p>
          </p:txBody>
        </p:sp>
        <p:sp>
          <p:nvSpPr>
            <p:cNvPr id="10" name="Google Shape;1255;g40981a59dc4_0_716">
              <a:extLst>
                <a:ext uri="{FF2B5EF4-FFF2-40B4-BE49-F238E27FC236}">
                  <a16:creationId xmlns:a16="http://schemas.microsoft.com/office/drawing/2014/main" id="{4B5254B3-32F0-9EBE-0C8D-5BAEA00BC199}"/>
                </a:ext>
              </a:extLst>
            </p:cNvPr>
            <p:cNvSpPr txBox="1"/>
            <p:nvPr/>
          </p:nvSpPr>
          <p:spPr>
            <a:xfrm>
              <a:off x="571500" y="1476375"/>
              <a:ext cx="2226150" cy="12384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GB" sz="1600" b="1" dirty="0">
                  <a:solidFill>
                    <a:srgbClr val="0032B1"/>
                  </a:solidFill>
                  <a:latin typeface="Arial"/>
                  <a:ea typeface="Arial"/>
                  <a:cs typeface="Arial"/>
                  <a:sym typeface="Arial"/>
                </a:rPr>
                <a:t>FAIR-EASE</a:t>
              </a:r>
              <a:endParaRPr sz="1600" b="1" dirty="0">
                <a:solidFill>
                  <a:srgbClr val="0032B1"/>
                </a:solidFill>
                <a:latin typeface="Arial"/>
                <a:ea typeface="Arial"/>
                <a:cs typeface="Arial"/>
                <a:sym typeface="Arial"/>
              </a:endParaRPr>
            </a:p>
            <a:p>
              <a:pPr marL="0" lvl="0" indent="0" algn="l" rtl="0">
                <a:spcBef>
                  <a:spcPts val="600"/>
                </a:spcBef>
                <a:spcAft>
                  <a:spcPts val="0"/>
                </a:spcAft>
                <a:buNone/>
              </a:pPr>
              <a:r>
                <a:rPr lang="en-GB" sz="1200" dirty="0">
                  <a:solidFill>
                    <a:srgbClr val="333333"/>
                  </a:solidFill>
                  <a:latin typeface="Arial"/>
                  <a:ea typeface="Arial"/>
                  <a:cs typeface="Arial"/>
                  <a:sym typeface="Arial"/>
                </a:rPr>
                <a:t>• Coastal Water Dynamics</a:t>
              </a:r>
              <a:endParaRPr sz="1200" dirty="0">
                <a:solidFill>
                  <a:srgbClr val="333333"/>
                </a:solidFill>
                <a:latin typeface="Arial"/>
                <a:ea typeface="Arial"/>
                <a:cs typeface="Arial"/>
                <a:sym typeface="Arial"/>
              </a:endParaRPr>
            </a:p>
            <a:p>
              <a:pPr marL="0" lvl="0" indent="0" algn="l" rtl="0">
                <a:spcBef>
                  <a:spcPts val="300"/>
                </a:spcBef>
                <a:spcAft>
                  <a:spcPts val="0"/>
                </a:spcAft>
                <a:buNone/>
              </a:pPr>
              <a:r>
                <a:rPr lang="en-GB" sz="1200" dirty="0">
                  <a:solidFill>
                    <a:srgbClr val="333333"/>
                  </a:solidFill>
                  <a:latin typeface="Arial"/>
                  <a:ea typeface="Arial"/>
                  <a:cs typeface="Arial"/>
                  <a:sym typeface="Arial"/>
                </a:rPr>
                <a:t>• Marine Omics Observations</a:t>
              </a:r>
              <a:endParaRPr sz="1200" dirty="0">
                <a:solidFill>
                  <a:srgbClr val="333333"/>
                </a:solidFill>
                <a:latin typeface="Arial"/>
                <a:ea typeface="Arial"/>
                <a:cs typeface="Arial"/>
                <a:sym typeface="Arial"/>
              </a:endParaRPr>
            </a:p>
            <a:p>
              <a:pPr marL="0" lvl="0" indent="0" algn="l" rtl="0">
                <a:spcBef>
                  <a:spcPts val="300"/>
                </a:spcBef>
                <a:spcAft>
                  <a:spcPts val="0"/>
                </a:spcAft>
                <a:buNone/>
              </a:pPr>
              <a:endParaRPr sz="100" dirty="0">
                <a:solidFill>
                  <a:srgbClr val="333333"/>
                </a:solidFill>
              </a:endParaRPr>
            </a:p>
            <a:p>
              <a:pPr marL="0" lvl="0" indent="0" algn="l" rtl="0">
                <a:spcBef>
                  <a:spcPts val="300"/>
                </a:spcBef>
                <a:spcAft>
                  <a:spcPts val="0"/>
                </a:spcAft>
                <a:buNone/>
              </a:pPr>
              <a:r>
                <a:rPr lang="en-GB" sz="1200" dirty="0">
                  <a:solidFill>
                    <a:srgbClr val="333333"/>
                  </a:solidFill>
                </a:rPr>
                <a:t>MoU signed in November 2024 </a:t>
              </a:r>
              <a:endParaRPr sz="1200" dirty="0">
                <a:solidFill>
                  <a:srgbClr val="333333"/>
                </a:solidFill>
              </a:endParaRPr>
            </a:p>
          </p:txBody>
        </p:sp>
      </p:grpSp>
      <p:grpSp>
        <p:nvGrpSpPr>
          <p:cNvPr id="11" name="Google Shape;1256;g40981a59dc4_0_716">
            <a:extLst>
              <a:ext uri="{FF2B5EF4-FFF2-40B4-BE49-F238E27FC236}">
                <a16:creationId xmlns:a16="http://schemas.microsoft.com/office/drawing/2014/main" id="{03537210-ECCB-74DE-B6B9-45D8237E5A91}"/>
              </a:ext>
            </a:extLst>
          </p:cNvPr>
          <p:cNvGrpSpPr/>
          <p:nvPr/>
        </p:nvGrpSpPr>
        <p:grpSpPr>
          <a:xfrm>
            <a:off x="4362451" y="1080683"/>
            <a:ext cx="3619500" cy="1524000"/>
            <a:chOff x="4286250" y="1333500"/>
            <a:chExt cx="3619500" cy="1524000"/>
          </a:xfrm>
        </p:grpSpPr>
        <p:sp>
          <p:nvSpPr>
            <p:cNvPr id="12" name="Google Shape;1257;g40981a59dc4_0_716">
              <a:extLst>
                <a:ext uri="{FF2B5EF4-FFF2-40B4-BE49-F238E27FC236}">
                  <a16:creationId xmlns:a16="http://schemas.microsoft.com/office/drawing/2014/main" id="{970E8347-513B-05AA-2085-ADB87F63417A}"/>
                </a:ext>
              </a:extLst>
            </p:cNvPr>
            <p:cNvSpPr/>
            <p:nvPr/>
          </p:nvSpPr>
          <p:spPr>
            <a:xfrm>
              <a:off x="4286250" y="1333500"/>
              <a:ext cx="3619500" cy="1524000"/>
            </a:xfrm>
            <a:prstGeom prst="roundRect">
              <a:avLst>
                <a:gd name="adj" fmla="val 9375"/>
              </a:avLst>
            </a:prstGeom>
            <a:solidFill>
              <a:srgbClr val="F0F4FF"/>
            </a:solidFill>
            <a:ln w="9525" cap="flat" cmpd="sng">
              <a:solidFill>
                <a:srgbClr val="0032B1"/>
              </a:solidFill>
              <a:prstDash val="solid"/>
              <a:round/>
              <a:headEnd type="none" w="sm" len="sm"/>
              <a:tailEnd type="none" w="sm" len="sm"/>
            </a:ln>
          </p:spPr>
          <p:txBody>
            <a:bodyPr spcFirstLastPara="1" wrap="square" lIns="0" tIns="0" rIns="0" bIns="0" anchor="ctr" anchorCtr="0">
              <a:noAutofit/>
            </a:bodyPr>
            <a:lstStyle/>
            <a:p>
              <a:pPr marL="0" lvl="0" indent="0" algn="l" rtl="0">
                <a:spcBef>
                  <a:spcPts val="0"/>
                </a:spcBef>
                <a:spcAft>
                  <a:spcPts val="0"/>
                </a:spcAft>
                <a:buNone/>
              </a:pPr>
              <a:endParaRPr/>
            </a:p>
          </p:txBody>
        </p:sp>
        <p:sp>
          <p:nvSpPr>
            <p:cNvPr id="13" name="Google Shape;1258;g40981a59dc4_0_716">
              <a:extLst>
                <a:ext uri="{FF2B5EF4-FFF2-40B4-BE49-F238E27FC236}">
                  <a16:creationId xmlns:a16="http://schemas.microsoft.com/office/drawing/2014/main" id="{2715793C-F972-C226-C8C1-A70951D0C7D9}"/>
                </a:ext>
              </a:extLst>
            </p:cNvPr>
            <p:cNvSpPr txBox="1"/>
            <p:nvPr/>
          </p:nvSpPr>
          <p:spPr>
            <a:xfrm>
              <a:off x="4476750" y="1476375"/>
              <a:ext cx="2095500" cy="12384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GB" sz="1600" b="1">
                  <a:solidFill>
                    <a:srgbClr val="0032B1"/>
                  </a:solidFill>
                  <a:latin typeface="Arial"/>
                  <a:ea typeface="Arial"/>
                  <a:cs typeface="Arial"/>
                  <a:sym typeface="Arial"/>
                </a:rPr>
                <a:t>CLIMAREST</a:t>
              </a:r>
              <a:endParaRPr sz="1600" b="1">
                <a:solidFill>
                  <a:srgbClr val="0032B1"/>
                </a:solidFill>
                <a:latin typeface="Arial"/>
                <a:ea typeface="Arial"/>
                <a:cs typeface="Arial"/>
                <a:sym typeface="Arial"/>
              </a:endParaRPr>
            </a:p>
            <a:p>
              <a:pPr marL="0" lvl="0" indent="0" algn="l" rtl="0">
                <a:spcBef>
                  <a:spcPts val="600"/>
                </a:spcBef>
                <a:spcAft>
                  <a:spcPts val="0"/>
                </a:spcAft>
                <a:buNone/>
              </a:pPr>
              <a:r>
                <a:rPr lang="en-GB" sz="1200">
                  <a:solidFill>
                    <a:srgbClr val="333333"/>
                  </a:solidFill>
                  <a:latin typeface="Arial"/>
                  <a:ea typeface="Arial"/>
                  <a:cs typeface="Arial"/>
                  <a:sym typeface="Arial"/>
                </a:rPr>
                <a:t>• Ecological Restoration</a:t>
              </a:r>
              <a:endParaRPr sz="1200">
                <a:solidFill>
                  <a:srgbClr val="333333"/>
                </a:solidFill>
                <a:latin typeface="Arial"/>
                <a:ea typeface="Arial"/>
                <a:cs typeface="Arial"/>
                <a:sym typeface="Arial"/>
              </a:endParaRPr>
            </a:p>
            <a:p>
              <a:pPr marL="0" lvl="0" indent="0" algn="l" rtl="0">
                <a:spcBef>
                  <a:spcPts val="0"/>
                </a:spcBef>
                <a:spcAft>
                  <a:spcPts val="0"/>
                </a:spcAft>
                <a:buNone/>
              </a:pPr>
              <a:endParaRPr sz="1200">
                <a:solidFill>
                  <a:srgbClr val="333333"/>
                </a:solidFill>
              </a:endParaRPr>
            </a:p>
            <a:p>
              <a:pPr marL="0" lvl="0" indent="0" algn="l" rtl="0">
                <a:spcBef>
                  <a:spcPts val="0"/>
                </a:spcBef>
                <a:spcAft>
                  <a:spcPts val="0"/>
                </a:spcAft>
                <a:buNone/>
              </a:pPr>
              <a:r>
                <a:rPr lang="en-GB" sz="1200">
                  <a:solidFill>
                    <a:srgbClr val="333333"/>
                  </a:solidFill>
                </a:rPr>
                <a:t>MoU signed in December 2024</a:t>
              </a:r>
              <a:endParaRPr sz="1200">
                <a:solidFill>
                  <a:srgbClr val="333333"/>
                </a:solidFill>
              </a:endParaRPr>
            </a:p>
          </p:txBody>
        </p:sp>
        <p:pic>
          <p:nvPicPr>
            <p:cNvPr id="14" name="Google Shape;1259;g40981a59dc4_0_716">
              <a:extLst>
                <a:ext uri="{FF2B5EF4-FFF2-40B4-BE49-F238E27FC236}">
                  <a16:creationId xmlns:a16="http://schemas.microsoft.com/office/drawing/2014/main" id="{4290A027-6B00-7B25-EFFB-11D78ED6BEF0}"/>
                </a:ext>
              </a:extLst>
            </p:cNvPr>
            <p:cNvPicPr preferRelativeResize="0"/>
            <p:nvPr/>
          </p:nvPicPr>
          <p:blipFill rotWithShape="1">
            <a:blip r:embed="rId2">
              <a:alphaModFix/>
            </a:blip>
            <a:srcRect t="20" b="20"/>
            <a:stretch/>
          </p:blipFill>
          <p:spPr>
            <a:xfrm>
              <a:off x="6572250" y="1714500"/>
              <a:ext cx="1132500" cy="762900"/>
            </a:xfrm>
            <a:prstGeom prst="rect">
              <a:avLst/>
            </a:prstGeom>
            <a:noFill/>
            <a:ln>
              <a:noFill/>
            </a:ln>
          </p:spPr>
        </p:pic>
      </p:grpSp>
      <p:grpSp>
        <p:nvGrpSpPr>
          <p:cNvPr id="15" name="Google Shape;1260;g40981a59dc4_0_716">
            <a:extLst>
              <a:ext uri="{FF2B5EF4-FFF2-40B4-BE49-F238E27FC236}">
                <a16:creationId xmlns:a16="http://schemas.microsoft.com/office/drawing/2014/main" id="{54E4D96D-53E7-DCA1-F8F9-8688299CC307}"/>
              </a:ext>
            </a:extLst>
          </p:cNvPr>
          <p:cNvGrpSpPr/>
          <p:nvPr/>
        </p:nvGrpSpPr>
        <p:grpSpPr>
          <a:xfrm>
            <a:off x="8267701" y="1080683"/>
            <a:ext cx="3619500" cy="1524000"/>
            <a:chOff x="8191500" y="1333500"/>
            <a:chExt cx="3619500" cy="1524000"/>
          </a:xfrm>
        </p:grpSpPr>
        <p:sp>
          <p:nvSpPr>
            <p:cNvPr id="16" name="Google Shape;1261;g40981a59dc4_0_716">
              <a:extLst>
                <a:ext uri="{FF2B5EF4-FFF2-40B4-BE49-F238E27FC236}">
                  <a16:creationId xmlns:a16="http://schemas.microsoft.com/office/drawing/2014/main" id="{4D5AC269-F990-172B-DDF5-B5133694C6E3}"/>
                </a:ext>
              </a:extLst>
            </p:cNvPr>
            <p:cNvSpPr/>
            <p:nvPr/>
          </p:nvSpPr>
          <p:spPr>
            <a:xfrm>
              <a:off x="8191500" y="1333500"/>
              <a:ext cx="3619500" cy="1524000"/>
            </a:xfrm>
            <a:prstGeom prst="roundRect">
              <a:avLst>
                <a:gd name="adj" fmla="val 9375"/>
              </a:avLst>
            </a:prstGeom>
            <a:solidFill>
              <a:srgbClr val="F0F4FF"/>
            </a:solidFill>
            <a:ln w="9525" cap="flat" cmpd="sng">
              <a:solidFill>
                <a:srgbClr val="0032B1"/>
              </a:solidFill>
              <a:prstDash val="solid"/>
              <a:round/>
              <a:headEnd type="none" w="sm" len="sm"/>
              <a:tailEnd type="none" w="sm" len="sm"/>
            </a:ln>
          </p:spPr>
          <p:txBody>
            <a:bodyPr spcFirstLastPara="1" wrap="square" lIns="0" tIns="0" rIns="0" bIns="0" anchor="ctr" anchorCtr="0">
              <a:noAutofit/>
            </a:bodyPr>
            <a:lstStyle/>
            <a:p>
              <a:pPr marL="0" lvl="0" indent="0" algn="l" rtl="0">
                <a:spcBef>
                  <a:spcPts val="0"/>
                </a:spcBef>
                <a:spcAft>
                  <a:spcPts val="0"/>
                </a:spcAft>
                <a:buNone/>
              </a:pPr>
              <a:endParaRPr/>
            </a:p>
          </p:txBody>
        </p:sp>
        <p:sp>
          <p:nvSpPr>
            <p:cNvPr id="17" name="Google Shape;1262;g40981a59dc4_0_716">
              <a:extLst>
                <a:ext uri="{FF2B5EF4-FFF2-40B4-BE49-F238E27FC236}">
                  <a16:creationId xmlns:a16="http://schemas.microsoft.com/office/drawing/2014/main" id="{B3ED2BC7-E056-3D3B-0313-A5E3FBE65C1F}"/>
                </a:ext>
              </a:extLst>
            </p:cNvPr>
            <p:cNvSpPr txBox="1"/>
            <p:nvPr/>
          </p:nvSpPr>
          <p:spPr>
            <a:xfrm>
              <a:off x="8382000" y="1476375"/>
              <a:ext cx="1749900" cy="12384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GB" sz="1600" b="1">
                  <a:solidFill>
                    <a:srgbClr val="0032B1"/>
                  </a:solidFill>
                  <a:latin typeface="Arial"/>
                  <a:ea typeface="Arial"/>
                  <a:cs typeface="Arial"/>
                  <a:sym typeface="Arial"/>
                </a:rPr>
                <a:t>SUBMERSE</a:t>
              </a:r>
              <a:endParaRPr sz="1600" b="1">
                <a:solidFill>
                  <a:srgbClr val="0032B1"/>
                </a:solidFill>
                <a:latin typeface="Arial"/>
                <a:ea typeface="Arial"/>
                <a:cs typeface="Arial"/>
                <a:sym typeface="Arial"/>
              </a:endParaRPr>
            </a:p>
            <a:p>
              <a:pPr marL="0" lvl="0" indent="0" algn="l" rtl="0">
                <a:spcBef>
                  <a:spcPts val="600"/>
                </a:spcBef>
                <a:spcAft>
                  <a:spcPts val="0"/>
                </a:spcAft>
                <a:buNone/>
              </a:pPr>
              <a:r>
                <a:rPr lang="en-GB" sz="1200">
                  <a:solidFill>
                    <a:srgbClr val="333333"/>
                  </a:solidFill>
                  <a:latin typeface="Arial"/>
                  <a:ea typeface="Arial"/>
                  <a:cs typeface="Arial"/>
                  <a:sym typeface="Arial"/>
                </a:rPr>
                <a:t>• Madeira Co-Laboratory </a:t>
              </a:r>
              <a:r>
                <a:rPr lang="en-GB" sz="1200" i="1">
                  <a:solidFill>
                    <a:srgbClr val="333333"/>
                  </a:solidFill>
                  <a:latin typeface="Arial"/>
                  <a:ea typeface="Arial"/>
                  <a:cs typeface="Arial"/>
                  <a:sym typeface="Arial"/>
                </a:rPr>
                <a:t>(in progress)</a:t>
              </a:r>
              <a:endParaRPr sz="1200" i="1">
                <a:solidFill>
                  <a:srgbClr val="333333"/>
                </a:solidFill>
                <a:latin typeface="Arial"/>
                <a:ea typeface="Arial"/>
                <a:cs typeface="Arial"/>
                <a:sym typeface="Arial"/>
              </a:endParaRPr>
            </a:p>
            <a:p>
              <a:pPr marL="0" lvl="0" indent="0" algn="l" rtl="0">
                <a:spcBef>
                  <a:spcPts val="0"/>
                </a:spcBef>
                <a:spcAft>
                  <a:spcPts val="0"/>
                </a:spcAft>
                <a:buNone/>
              </a:pPr>
              <a:endParaRPr sz="1200">
                <a:solidFill>
                  <a:srgbClr val="333333"/>
                </a:solidFill>
              </a:endParaRPr>
            </a:p>
            <a:p>
              <a:pPr marL="0" lvl="0" indent="0" algn="l" rtl="0">
                <a:spcBef>
                  <a:spcPts val="0"/>
                </a:spcBef>
                <a:spcAft>
                  <a:spcPts val="0"/>
                </a:spcAft>
                <a:buNone/>
              </a:pPr>
              <a:r>
                <a:rPr lang="en-GB" sz="1200">
                  <a:solidFill>
                    <a:srgbClr val="333333"/>
                  </a:solidFill>
                </a:rPr>
                <a:t>MoU signed in Sept 2025</a:t>
              </a:r>
              <a:endParaRPr sz="1200">
                <a:solidFill>
                  <a:srgbClr val="333333"/>
                </a:solidFill>
              </a:endParaRPr>
            </a:p>
          </p:txBody>
        </p:sp>
        <p:pic>
          <p:nvPicPr>
            <p:cNvPr id="18" name="Google Shape;1263;g40981a59dc4_0_716">
              <a:extLst>
                <a:ext uri="{FF2B5EF4-FFF2-40B4-BE49-F238E27FC236}">
                  <a16:creationId xmlns:a16="http://schemas.microsoft.com/office/drawing/2014/main" id="{DBB68CA8-C941-9D80-76D4-083003D92D87}"/>
                </a:ext>
              </a:extLst>
            </p:cNvPr>
            <p:cNvPicPr preferRelativeResize="0"/>
            <p:nvPr/>
          </p:nvPicPr>
          <p:blipFill rotWithShape="1">
            <a:blip r:embed="rId3">
              <a:alphaModFix/>
            </a:blip>
            <a:srcRect/>
            <a:stretch/>
          </p:blipFill>
          <p:spPr>
            <a:xfrm>
              <a:off x="10131875" y="1809750"/>
              <a:ext cx="1615500" cy="709500"/>
            </a:xfrm>
            <a:prstGeom prst="rect">
              <a:avLst/>
            </a:prstGeom>
            <a:noFill/>
            <a:ln>
              <a:noFill/>
            </a:ln>
          </p:spPr>
        </p:pic>
      </p:grpSp>
      <p:grpSp>
        <p:nvGrpSpPr>
          <p:cNvPr id="19" name="Google Shape;1264;g40981a59dc4_0_716">
            <a:extLst>
              <a:ext uri="{FF2B5EF4-FFF2-40B4-BE49-F238E27FC236}">
                <a16:creationId xmlns:a16="http://schemas.microsoft.com/office/drawing/2014/main" id="{D0AD7133-EC37-7CD2-B0C5-8BE6B0E6D757}"/>
              </a:ext>
            </a:extLst>
          </p:cNvPr>
          <p:cNvGrpSpPr/>
          <p:nvPr/>
        </p:nvGrpSpPr>
        <p:grpSpPr>
          <a:xfrm>
            <a:off x="452439" y="2790421"/>
            <a:ext cx="3629100" cy="1533600"/>
            <a:chOff x="376238" y="3043238"/>
            <a:chExt cx="3629100" cy="1533600"/>
          </a:xfrm>
        </p:grpSpPr>
        <p:pic>
          <p:nvPicPr>
            <p:cNvPr id="20" name="Google Shape;1265;g40981a59dc4_0_716">
              <a:extLst>
                <a:ext uri="{FF2B5EF4-FFF2-40B4-BE49-F238E27FC236}">
                  <a16:creationId xmlns:a16="http://schemas.microsoft.com/office/drawing/2014/main" id="{D6C8A1D7-6ED3-866F-9550-189F0BE9A852}"/>
                </a:ext>
              </a:extLst>
            </p:cNvPr>
            <p:cNvPicPr preferRelativeResize="0"/>
            <p:nvPr/>
          </p:nvPicPr>
          <p:blipFill rotWithShape="1">
            <a:blip r:embed="rId4">
              <a:alphaModFix/>
            </a:blip>
            <a:srcRect/>
            <a:stretch/>
          </p:blipFill>
          <p:spPr>
            <a:xfrm>
              <a:off x="376238" y="3043238"/>
              <a:ext cx="3629100" cy="1533600"/>
            </a:xfrm>
            <a:prstGeom prst="rect">
              <a:avLst/>
            </a:prstGeom>
            <a:noFill/>
            <a:ln>
              <a:noFill/>
            </a:ln>
          </p:spPr>
        </p:pic>
        <p:sp>
          <p:nvSpPr>
            <p:cNvPr id="21" name="Google Shape;1266;g40981a59dc4_0_716">
              <a:extLst>
                <a:ext uri="{FF2B5EF4-FFF2-40B4-BE49-F238E27FC236}">
                  <a16:creationId xmlns:a16="http://schemas.microsoft.com/office/drawing/2014/main" id="{C23FA9BF-7803-D87B-284B-223690E129FA}"/>
                </a:ext>
              </a:extLst>
            </p:cNvPr>
            <p:cNvSpPr txBox="1"/>
            <p:nvPr/>
          </p:nvSpPr>
          <p:spPr>
            <a:xfrm>
              <a:off x="571500" y="3190875"/>
              <a:ext cx="3238500" cy="12384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GB" sz="1600" b="1">
                  <a:solidFill>
                    <a:srgbClr val="64748B"/>
                  </a:solidFill>
                  <a:latin typeface="Arial"/>
                  <a:ea typeface="Arial"/>
                  <a:cs typeface="Arial"/>
                  <a:sym typeface="Arial"/>
                </a:rPr>
                <a:t>FAME / OSCARS</a:t>
              </a:r>
              <a:endParaRPr sz="1600" b="1">
                <a:solidFill>
                  <a:srgbClr val="64748B"/>
                </a:solidFill>
                <a:latin typeface="Arial"/>
                <a:ea typeface="Arial"/>
                <a:cs typeface="Arial"/>
                <a:sym typeface="Arial"/>
              </a:endParaRPr>
            </a:p>
            <a:p>
              <a:pPr marL="0" lvl="0" indent="0" algn="l" rtl="0">
                <a:spcBef>
                  <a:spcPts val="600"/>
                </a:spcBef>
                <a:spcAft>
                  <a:spcPts val="0"/>
                </a:spcAft>
                <a:buNone/>
              </a:pPr>
              <a:r>
                <a:rPr lang="en-GB" sz="1200" i="1">
                  <a:solidFill>
                    <a:srgbClr val="94A3B8"/>
                  </a:solidFill>
                  <a:latin typeface="Arial"/>
                  <a:ea typeface="Arial"/>
                  <a:cs typeface="Arial"/>
                  <a:sym typeface="Arial"/>
                </a:rPr>
                <a:t>In progress</a:t>
              </a:r>
              <a:endParaRPr sz="1200" i="1">
                <a:solidFill>
                  <a:srgbClr val="94A3B8"/>
                </a:solidFill>
                <a:latin typeface="Arial"/>
                <a:ea typeface="Arial"/>
                <a:cs typeface="Arial"/>
                <a:sym typeface="Arial"/>
              </a:endParaRPr>
            </a:p>
          </p:txBody>
        </p:sp>
        <p:pic>
          <p:nvPicPr>
            <p:cNvPr id="22" name="Google Shape;1267;g40981a59dc4_0_716">
              <a:extLst>
                <a:ext uri="{FF2B5EF4-FFF2-40B4-BE49-F238E27FC236}">
                  <a16:creationId xmlns:a16="http://schemas.microsoft.com/office/drawing/2014/main" id="{3FBF409A-3E4E-6CF2-C9B6-25C245BFBE2F}"/>
                </a:ext>
              </a:extLst>
            </p:cNvPr>
            <p:cNvPicPr preferRelativeResize="0"/>
            <p:nvPr/>
          </p:nvPicPr>
          <p:blipFill rotWithShape="1">
            <a:blip r:embed="rId5">
              <a:alphaModFix/>
            </a:blip>
            <a:srcRect t="60" b="60"/>
            <a:stretch/>
          </p:blipFill>
          <p:spPr>
            <a:xfrm>
              <a:off x="2190750" y="3905250"/>
              <a:ext cx="1615500" cy="505800"/>
            </a:xfrm>
            <a:prstGeom prst="rect">
              <a:avLst/>
            </a:prstGeom>
            <a:noFill/>
            <a:ln>
              <a:noFill/>
            </a:ln>
          </p:spPr>
        </p:pic>
      </p:grpSp>
      <p:grpSp>
        <p:nvGrpSpPr>
          <p:cNvPr id="23" name="Google Shape;1268;g40981a59dc4_0_716">
            <a:extLst>
              <a:ext uri="{FF2B5EF4-FFF2-40B4-BE49-F238E27FC236}">
                <a16:creationId xmlns:a16="http://schemas.microsoft.com/office/drawing/2014/main" id="{EC7EB278-C6BC-45D1-C8DA-7389F0DC59C6}"/>
              </a:ext>
            </a:extLst>
          </p:cNvPr>
          <p:cNvGrpSpPr/>
          <p:nvPr/>
        </p:nvGrpSpPr>
        <p:grpSpPr>
          <a:xfrm>
            <a:off x="4357689" y="2790421"/>
            <a:ext cx="3629100" cy="1533600"/>
            <a:chOff x="4281488" y="3043238"/>
            <a:chExt cx="3629100" cy="1533600"/>
          </a:xfrm>
        </p:grpSpPr>
        <p:pic>
          <p:nvPicPr>
            <p:cNvPr id="24" name="Google Shape;1269;g40981a59dc4_0_716">
              <a:extLst>
                <a:ext uri="{FF2B5EF4-FFF2-40B4-BE49-F238E27FC236}">
                  <a16:creationId xmlns:a16="http://schemas.microsoft.com/office/drawing/2014/main" id="{40365F94-5745-2DD8-0D17-CC0190F9CD1E}"/>
                </a:ext>
              </a:extLst>
            </p:cNvPr>
            <p:cNvPicPr preferRelativeResize="0"/>
            <p:nvPr/>
          </p:nvPicPr>
          <p:blipFill rotWithShape="1">
            <a:blip r:embed="rId4">
              <a:alphaModFix/>
            </a:blip>
            <a:srcRect/>
            <a:stretch/>
          </p:blipFill>
          <p:spPr>
            <a:xfrm>
              <a:off x="4281488" y="3043238"/>
              <a:ext cx="3629100" cy="1533600"/>
            </a:xfrm>
            <a:prstGeom prst="rect">
              <a:avLst/>
            </a:prstGeom>
            <a:noFill/>
            <a:ln>
              <a:noFill/>
            </a:ln>
          </p:spPr>
        </p:pic>
        <p:sp>
          <p:nvSpPr>
            <p:cNvPr id="25" name="Google Shape;1270;g40981a59dc4_0_716">
              <a:extLst>
                <a:ext uri="{FF2B5EF4-FFF2-40B4-BE49-F238E27FC236}">
                  <a16:creationId xmlns:a16="http://schemas.microsoft.com/office/drawing/2014/main" id="{447ECC27-874C-70F9-8359-7C6EE7DA718A}"/>
                </a:ext>
              </a:extLst>
            </p:cNvPr>
            <p:cNvSpPr txBox="1"/>
            <p:nvPr/>
          </p:nvSpPr>
          <p:spPr>
            <a:xfrm>
              <a:off x="4476750" y="3190875"/>
              <a:ext cx="3238500" cy="12384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GB" sz="1600" b="1">
                  <a:solidFill>
                    <a:srgbClr val="64748B"/>
                  </a:solidFill>
                  <a:latin typeface="Arial"/>
                  <a:ea typeface="Arial"/>
                  <a:cs typeface="Arial"/>
                  <a:sym typeface="Arial"/>
                </a:rPr>
                <a:t>Hit-Reset Caribbean</a:t>
              </a:r>
              <a:endParaRPr sz="1600" b="1">
                <a:solidFill>
                  <a:srgbClr val="64748B"/>
                </a:solidFill>
                <a:latin typeface="Arial"/>
                <a:ea typeface="Arial"/>
                <a:cs typeface="Arial"/>
                <a:sym typeface="Arial"/>
              </a:endParaRPr>
            </a:p>
            <a:p>
              <a:pPr marL="0" lvl="0" indent="0" algn="l" rtl="0">
                <a:spcBef>
                  <a:spcPts val="600"/>
                </a:spcBef>
                <a:spcAft>
                  <a:spcPts val="0"/>
                </a:spcAft>
                <a:buNone/>
              </a:pPr>
              <a:r>
                <a:rPr lang="en-GB" sz="1200" i="1">
                  <a:solidFill>
                    <a:srgbClr val="94A3B8"/>
                  </a:solidFill>
                  <a:latin typeface="Arial"/>
                  <a:ea typeface="Arial"/>
                  <a:cs typeface="Arial"/>
                  <a:sym typeface="Arial"/>
                </a:rPr>
                <a:t>In progress</a:t>
              </a:r>
              <a:endParaRPr sz="1200" i="1">
                <a:solidFill>
                  <a:srgbClr val="94A3B8"/>
                </a:solidFill>
                <a:latin typeface="Arial"/>
                <a:ea typeface="Arial"/>
                <a:cs typeface="Arial"/>
                <a:sym typeface="Arial"/>
              </a:endParaRPr>
            </a:p>
          </p:txBody>
        </p:sp>
        <p:pic>
          <p:nvPicPr>
            <p:cNvPr id="26" name="Google Shape;1271;g40981a59dc4_0_716">
              <a:extLst>
                <a:ext uri="{FF2B5EF4-FFF2-40B4-BE49-F238E27FC236}">
                  <a16:creationId xmlns:a16="http://schemas.microsoft.com/office/drawing/2014/main" id="{603887A4-6E07-F563-4F8B-EBD3CD9412FA}"/>
                </a:ext>
              </a:extLst>
            </p:cNvPr>
            <p:cNvPicPr preferRelativeResize="0"/>
            <p:nvPr/>
          </p:nvPicPr>
          <p:blipFill rotWithShape="1">
            <a:blip r:embed="rId6">
              <a:alphaModFix/>
            </a:blip>
            <a:srcRect l="30" r="20"/>
            <a:stretch/>
          </p:blipFill>
          <p:spPr>
            <a:xfrm>
              <a:off x="6667500" y="3429000"/>
              <a:ext cx="1097400" cy="966900"/>
            </a:xfrm>
            <a:prstGeom prst="rect">
              <a:avLst/>
            </a:prstGeom>
            <a:noFill/>
            <a:ln>
              <a:noFill/>
            </a:ln>
          </p:spPr>
        </p:pic>
      </p:grpSp>
      <p:grpSp>
        <p:nvGrpSpPr>
          <p:cNvPr id="27" name="Google Shape;1272;g40981a59dc4_0_716">
            <a:extLst>
              <a:ext uri="{FF2B5EF4-FFF2-40B4-BE49-F238E27FC236}">
                <a16:creationId xmlns:a16="http://schemas.microsoft.com/office/drawing/2014/main" id="{36F041B6-7F72-E63F-EA59-F80302D4E90C}"/>
              </a:ext>
            </a:extLst>
          </p:cNvPr>
          <p:cNvGrpSpPr/>
          <p:nvPr/>
        </p:nvGrpSpPr>
        <p:grpSpPr>
          <a:xfrm>
            <a:off x="8267701" y="2795183"/>
            <a:ext cx="3619500" cy="1524000"/>
            <a:chOff x="8191500" y="3048000"/>
            <a:chExt cx="3619500" cy="1524000"/>
          </a:xfrm>
        </p:grpSpPr>
        <p:sp>
          <p:nvSpPr>
            <p:cNvPr id="28" name="Google Shape;1273;g40981a59dc4_0_716">
              <a:extLst>
                <a:ext uri="{FF2B5EF4-FFF2-40B4-BE49-F238E27FC236}">
                  <a16:creationId xmlns:a16="http://schemas.microsoft.com/office/drawing/2014/main" id="{84BF37C1-C499-36EE-6965-16D0D7662FF7}"/>
                </a:ext>
              </a:extLst>
            </p:cNvPr>
            <p:cNvSpPr/>
            <p:nvPr/>
          </p:nvSpPr>
          <p:spPr>
            <a:xfrm>
              <a:off x="8191500" y="3048000"/>
              <a:ext cx="3619500" cy="1524000"/>
            </a:xfrm>
            <a:prstGeom prst="roundRect">
              <a:avLst>
                <a:gd name="adj" fmla="val 9375"/>
              </a:avLst>
            </a:prstGeom>
            <a:solidFill>
              <a:srgbClr val="0032B1"/>
            </a:solidFill>
            <a:ln>
              <a:noFill/>
            </a:ln>
          </p:spPr>
          <p:txBody>
            <a:bodyPr spcFirstLastPara="1" wrap="square" lIns="0" tIns="0" rIns="0" bIns="0" anchor="ctr" anchorCtr="0">
              <a:noAutofit/>
            </a:bodyPr>
            <a:lstStyle/>
            <a:p>
              <a:pPr marL="0" lvl="0" indent="0" algn="l" rtl="0">
                <a:spcBef>
                  <a:spcPts val="0"/>
                </a:spcBef>
                <a:spcAft>
                  <a:spcPts val="0"/>
                </a:spcAft>
                <a:buNone/>
              </a:pPr>
              <a:endParaRPr/>
            </a:p>
          </p:txBody>
        </p:sp>
        <p:sp>
          <p:nvSpPr>
            <p:cNvPr id="29" name="Google Shape;1274;g40981a59dc4_0_716">
              <a:extLst>
                <a:ext uri="{FF2B5EF4-FFF2-40B4-BE49-F238E27FC236}">
                  <a16:creationId xmlns:a16="http://schemas.microsoft.com/office/drawing/2014/main" id="{A55E0ED9-56A2-D461-A765-237ECD2E9AF0}"/>
                </a:ext>
              </a:extLst>
            </p:cNvPr>
            <p:cNvSpPr txBox="1"/>
            <p:nvPr/>
          </p:nvSpPr>
          <p:spPr>
            <a:xfrm>
              <a:off x="8382000" y="3238500"/>
              <a:ext cx="3238500" cy="1143000"/>
            </a:xfrm>
            <a:prstGeom prst="rect">
              <a:avLst/>
            </a:prstGeom>
            <a:noFill/>
            <a:ln>
              <a:noFill/>
            </a:ln>
          </p:spPr>
          <p:txBody>
            <a:bodyPr spcFirstLastPara="1" wrap="square" lIns="0" tIns="0" rIns="0" bIns="0" anchor="ctr" anchorCtr="0">
              <a:noAutofit/>
            </a:bodyPr>
            <a:lstStyle/>
            <a:p>
              <a:pPr marL="0" lvl="0" indent="0" algn="ctr" rtl="0">
                <a:spcBef>
                  <a:spcPts val="0"/>
                </a:spcBef>
                <a:spcAft>
                  <a:spcPts val="0"/>
                </a:spcAft>
                <a:buNone/>
              </a:pPr>
              <a:r>
                <a:rPr lang="en-GB" sz="3200" b="1">
                  <a:solidFill>
                    <a:srgbClr val="FFFFFF"/>
                  </a:solidFill>
                  <a:latin typeface="Calibri"/>
                  <a:ea typeface="Calibri"/>
                  <a:cs typeface="Calibri"/>
                  <a:sym typeface="Calibri"/>
                </a:rPr>
                <a:t>6</a:t>
              </a:r>
              <a:endParaRPr sz="3200" b="1">
                <a:solidFill>
                  <a:srgbClr val="FFFFFF"/>
                </a:solidFill>
                <a:latin typeface="Calibri"/>
                <a:ea typeface="Calibri"/>
                <a:cs typeface="Calibri"/>
                <a:sym typeface="Calibri"/>
              </a:endParaRPr>
            </a:p>
            <a:p>
              <a:pPr marL="0" lvl="0" indent="0" algn="ctr" rtl="0">
                <a:spcBef>
                  <a:spcPts val="0"/>
                </a:spcBef>
                <a:spcAft>
                  <a:spcPts val="0"/>
                </a:spcAft>
                <a:buNone/>
              </a:pPr>
              <a:r>
                <a:rPr lang="en-GB" sz="1400" b="0">
                  <a:solidFill>
                    <a:srgbClr val="FFFFFF"/>
                  </a:solidFill>
                  <a:latin typeface="Calibri"/>
                  <a:ea typeface="Calibri"/>
                  <a:cs typeface="Calibri"/>
                  <a:sym typeface="Calibri"/>
                </a:rPr>
                <a:t>Synergy Virtual Labs</a:t>
              </a:r>
              <a:endParaRPr sz="1400" b="0">
                <a:solidFill>
                  <a:srgbClr val="FFFFFF"/>
                </a:solidFill>
                <a:latin typeface="Calibri"/>
                <a:ea typeface="Calibri"/>
                <a:cs typeface="Calibri"/>
                <a:sym typeface="Calibri"/>
              </a:endParaRPr>
            </a:p>
          </p:txBody>
        </p:sp>
      </p:grpSp>
      <p:pic>
        <p:nvPicPr>
          <p:cNvPr id="30" name="Google Shape;1275;g40981a59dc4_0_716" title="fair-ease logo.png">
            <a:extLst>
              <a:ext uri="{FF2B5EF4-FFF2-40B4-BE49-F238E27FC236}">
                <a16:creationId xmlns:a16="http://schemas.microsoft.com/office/drawing/2014/main" id="{3EBCED4C-9CB0-2D44-84B7-D8606C114AC7}"/>
              </a:ext>
            </a:extLst>
          </p:cNvPr>
          <p:cNvPicPr preferRelativeResize="0"/>
          <p:nvPr/>
        </p:nvPicPr>
        <p:blipFill>
          <a:blip r:embed="rId7">
            <a:alphaModFix/>
          </a:blip>
          <a:stretch>
            <a:fillRect/>
          </a:stretch>
        </p:blipFill>
        <p:spPr>
          <a:xfrm>
            <a:off x="2163901" y="1216998"/>
            <a:ext cx="1705650" cy="254100"/>
          </a:xfrm>
          <a:prstGeom prst="rect">
            <a:avLst/>
          </a:prstGeom>
          <a:noFill/>
          <a:ln>
            <a:noFill/>
          </a:ln>
        </p:spPr>
      </p:pic>
      <p:pic>
        <p:nvPicPr>
          <p:cNvPr id="32" name="Google Shape;1286;g40981a59dc4_0_983">
            <a:extLst>
              <a:ext uri="{FF2B5EF4-FFF2-40B4-BE49-F238E27FC236}">
                <a16:creationId xmlns:a16="http://schemas.microsoft.com/office/drawing/2014/main" id="{DD5B1E7E-7CBD-8D27-1B01-75FB03CF30C5}"/>
              </a:ext>
            </a:extLst>
          </p:cNvPr>
          <p:cNvPicPr preferRelativeResize="0"/>
          <p:nvPr/>
        </p:nvPicPr>
        <p:blipFill>
          <a:blip r:embed="rId8">
            <a:alphaModFix/>
          </a:blip>
          <a:stretch>
            <a:fillRect/>
          </a:stretch>
        </p:blipFill>
        <p:spPr>
          <a:xfrm>
            <a:off x="946385" y="4840357"/>
            <a:ext cx="2114156" cy="1500554"/>
          </a:xfrm>
          <a:prstGeom prst="rect">
            <a:avLst/>
          </a:prstGeom>
          <a:noFill/>
          <a:ln>
            <a:noFill/>
          </a:ln>
          <a:effectLst>
            <a:outerShdw blurRad="46745" dist="15582" dir="5400000" algn="bl" rotWithShape="0">
              <a:srgbClr val="000000">
                <a:alpha val="50000"/>
              </a:srgbClr>
            </a:outerShdw>
          </a:effectLst>
        </p:spPr>
      </p:pic>
      <p:pic>
        <p:nvPicPr>
          <p:cNvPr id="33" name="Google Shape;1289;g40981a59dc4_0_983">
            <a:extLst>
              <a:ext uri="{FF2B5EF4-FFF2-40B4-BE49-F238E27FC236}">
                <a16:creationId xmlns:a16="http://schemas.microsoft.com/office/drawing/2014/main" id="{4061FD0E-CB55-C17B-0193-6A3A2FD64A11}"/>
              </a:ext>
            </a:extLst>
          </p:cNvPr>
          <p:cNvPicPr preferRelativeResize="0"/>
          <p:nvPr/>
        </p:nvPicPr>
        <p:blipFill>
          <a:blip r:embed="rId9">
            <a:alphaModFix/>
          </a:blip>
          <a:stretch>
            <a:fillRect/>
          </a:stretch>
        </p:blipFill>
        <p:spPr>
          <a:xfrm>
            <a:off x="3218108" y="4840357"/>
            <a:ext cx="2139345" cy="1467278"/>
          </a:xfrm>
          <a:prstGeom prst="rect">
            <a:avLst/>
          </a:prstGeom>
          <a:noFill/>
          <a:ln>
            <a:noFill/>
          </a:ln>
          <a:effectLst>
            <a:outerShdw blurRad="54407" dist="18136" dir="5400000" algn="bl" rotWithShape="0">
              <a:srgbClr val="000000">
                <a:alpha val="50000"/>
              </a:srgbClr>
            </a:outerShdw>
          </a:effectLst>
        </p:spPr>
      </p:pic>
      <p:pic>
        <p:nvPicPr>
          <p:cNvPr id="34" name="Google Shape;1292;g40981a59dc4_0_983">
            <a:extLst>
              <a:ext uri="{FF2B5EF4-FFF2-40B4-BE49-F238E27FC236}">
                <a16:creationId xmlns:a16="http://schemas.microsoft.com/office/drawing/2014/main" id="{4160C29B-1C0C-1700-FDB7-519E390038C9}"/>
              </a:ext>
            </a:extLst>
          </p:cNvPr>
          <p:cNvPicPr preferRelativeResize="0"/>
          <p:nvPr/>
        </p:nvPicPr>
        <p:blipFill>
          <a:blip r:embed="rId10">
            <a:alphaModFix/>
          </a:blip>
          <a:stretch>
            <a:fillRect/>
          </a:stretch>
        </p:blipFill>
        <p:spPr>
          <a:xfrm>
            <a:off x="5515020" y="4856990"/>
            <a:ext cx="2075274" cy="1467287"/>
          </a:xfrm>
          <a:prstGeom prst="rect">
            <a:avLst/>
          </a:prstGeom>
          <a:noFill/>
          <a:ln>
            <a:noFill/>
          </a:ln>
          <a:effectLst>
            <a:outerShdw blurRad="57150" dist="19050" dir="5400000" algn="bl" rotWithShape="0">
              <a:srgbClr val="000000">
                <a:alpha val="50000"/>
              </a:srgbClr>
            </a:outerShdw>
          </a:effectLst>
        </p:spPr>
      </p:pic>
      <p:sp>
        <p:nvSpPr>
          <p:cNvPr id="35" name="Google Shape;1300;g40981a59dc4_0_983">
            <a:extLst>
              <a:ext uri="{FF2B5EF4-FFF2-40B4-BE49-F238E27FC236}">
                <a16:creationId xmlns:a16="http://schemas.microsoft.com/office/drawing/2014/main" id="{DB8F8F8E-9020-14AC-C5A3-4C17A26B7DFA}"/>
              </a:ext>
            </a:extLst>
          </p:cNvPr>
          <p:cNvSpPr txBox="1"/>
          <p:nvPr/>
        </p:nvSpPr>
        <p:spPr>
          <a:xfrm rot="-5400000">
            <a:off x="378302" y="5427583"/>
            <a:ext cx="652500" cy="326100"/>
          </a:xfrm>
          <a:prstGeom prst="rect">
            <a:avLst/>
          </a:prstGeom>
          <a:solidFill>
            <a:schemeClr val="dk1"/>
          </a:solidFill>
          <a:ln>
            <a:noFill/>
          </a:ln>
        </p:spPr>
        <p:txBody>
          <a:bodyPr spcFirstLastPara="1" wrap="square" lIns="0" tIns="0" rIns="0" bIns="0" anchor="ctr" anchorCtr="0">
            <a:noAutofit/>
          </a:bodyPr>
          <a:lstStyle/>
          <a:p>
            <a:pPr marL="0" lvl="0" indent="0" algn="ctr" rtl="0">
              <a:spcBef>
                <a:spcPts val="0"/>
              </a:spcBef>
              <a:spcAft>
                <a:spcPts val="0"/>
              </a:spcAft>
              <a:buNone/>
            </a:pPr>
            <a:r>
              <a:rPr lang="en-GB" sz="1000" b="1" dirty="0">
                <a:solidFill>
                  <a:schemeClr val="lt1"/>
                </a:solidFill>
                <a:latin typeface="Calibri"/>
                <a:ea typeface="Calibri"/>
                <a:cs typeface="Calibri"/>
                <a:sym typeface="Calibri"/>
              </a:rPr>
              <a:t>VRE USERS</a:t>
            </a:r>
            <a:endParaRPr sz="1000" dirty="0">
              <a:solidFill>
                <a:schemeClr val="lt1"/>
              </a:solidFill>
              <a:latin typeface="Calibri"/>
              <a:ea typeface="Calibri"/>
              <a:cs typeface="Calibri"/>
              <a:sym typeface="Calibri"/>
            </a:endParaRPr>
          </a:p>
        </p:txBody>
      </p:sp>
      <p:pic>
        <p:nvPicPr>
          <p:cNvPr id="36" name="Google Shape;1297;g40981a59dc4_0_983" title="fair-ease logo.png">
            <a:extLst>
              <a:ext uri="{FF2B5EF4-FFF2-40B4-BE49-F238E27FC236}">
                <a16:creationId xmlns:a16="http://schemas.microsoft.com/office/drawing/2014/main" id="{C718E1DA-4752-7D33-D54C-9F3FE09D4230}"/>
              </a:ext>
            </a:extLst>
          </p:cNvPr>
          <p:cNvPicPr preferRelativeResize="0"/>
          <p:nvPr/>
        </p:nvPicPr>
        <p:blipFill>
          <a:blip r:embed="rId7">
            <a:alphaModFix/>
          </a:blip>
          <a:stretch>
            <a:fillRect/>
          </a:stretch>
        </p:blipFill>
        <p:spPr>
          <a:xfrm>
            <a:off x="1245408" y="4576601"/>
            <a:ext cx="1705650" cy="254100"/>
          </a:xfrm>
          <a:prstGeom prst="rect">
            <a:avLst/>
          </a:prstGeom>
          <a:noFill/>
          <a:ln>
            <a:noFill/>
          </a:ln>
        </p:spPr>
      </p:pic>
      <p:pic>
        <p:nvPicPr>
          <p:cNvPr id="37" name="Google Shape;1298;g40981a59dc4_0_983" title="fair-ease logo.png">
            <a:extLst>
              <a:ext uri="{FF2B5EF4-FFF2-40B4-BE49-F238E27FC236}">
                <a16:creationId xmlns:a16="http://schemas.microsoft.com/office/drawing/2014/main" id="{4A44ED1E-9A3E-7672-D85C-03A0E3A2EB58}"/>
              </a:ext>
            </a:extLst>
          </p:cNvPr>
          <p:cNvPicPr preferRelativeResize="0"/>
          <p:nvPr/>
        </p:nvPicPr>
        <p:blipFill>
          <a:blip r:embed="rId7">
            <a:alphaModFix/>
          </a:blip>
          <a:stretch>
            <a:fillRect/>
          </a:stretch>
        </p:blipFill>
        <p:spPr>
          <a:xfrm>
            <a:off x="3561333" y="4561824"/>
            <a:ext cx="1705650" cy="254100"/>
          </a:xfrm>
          <a:prstGeom prst="rect">
            <a:avLst/>
          </a:prstGeom>
          <a:noFill/>
          <a:ln>
            <a:noFill/>
          </a:ln>
        </p:spPr>
      </p:pic>
      <p:pic>
        <p:nvPicPr>
          <p:cNvPr id="38" name="Google Shape;1299;g40981a59dc4_0_983" title="climarest.png">
            <a:extLst>
              <a:ext uri="{FF2B5EF4-FFF2-40B4-BE49-F238E27FC236}">
                <a16:creationId xmlns:a16="http://schemas.microsoft.com/office/drawing/2014/main" id="{09B3E88B-C660-A723-FF8A-1B90060B474C}"/>
              </a:ext>
            </a:extLst>
          </p:cNvPr>
          <p:cNvPicPr preferRelativeResize="0"/>
          <p:nvPr/>
        </p:nvPicPr>
        <p:blipFill>
          <a:blip r:embed="rId11">
            <a:alphaModFix/>
          </a:blip>
          <a:stretch>
            <a:fillRect/>
          </a:stretch>
        </p:blipFill>
        <p:spPr>
          <a:xfrm>
            <a:off x="5877258" y="4528845"/>
            <a:ext cx="1186124" cy="289125"/>
          </a:xfrm>
          <a:prstGeom prst="rect">
            <a:avLst/>
          </a:prstGeom>
          <a:noFill/>
          <a:ln>
            <a:noFill/>
          </a:ln>
        </p:spPr>
      </p:pic>
      <p:sp>
        <p:nvSpPr>
          <p:cNvPr id="40" name="CasellaDiTesto 39">
            <a:extLst>
              <a:ext uri="{FF2B5EF4-FFF2-40B4-BE49-F238E27FC236}">
                <a16:creationId xmlns:a16="http://schemas.microsoft.com/office/drawing/2014/main" id="{E7F638F7-6AA6-6D9E-4A97-7E2D1BBA1F9E}"/>
              </a:ext>
            </a:extLst>
          </p:cNvPr>
          <p:cNvSpPr txBox="1"/>
          <p:nvPr/>
        </p:nvSpPr>
        <p:spPr>
          <a:xfrm>
            <a:off x="7981951" y="4840357"/>
            <a:ext cx="3809397" cy="1384995"/>
          </a:xfrm>
          <a:prstGeom prst="rect">
            <a:avLst/>
          </a:prstGeom>
          <a:noFill/>
        </p:spPr>
        <p:txBody>
          <a:bodyPr wrap="square">
            <a:spAutoFit/>
          </a:bodyPr>
          <a:lstStyle/>
          <a:p>
            <a:pPr marL="0" lvl="0" indent="0" algn="l" rtl="0">
              <a:spcBef>
                <a:spcPts val="0"/>
              </a:spcBef>
              <a:spcAft>
                <a:spcPts val="0"/>
              </a:spcAft>
              <a:buNone/>
            </a:pPr>
            <a:r>
              <a:rPr lang="en-GB" sz="1400" dirty="0">
                <a:solidFill>
                  <a:srgbClr val="0032B1"/>
                </a:solidFill>
                <a:ea typeface="Calibri"/>
                <a:cs typeface="Calibri"/>
                <a:sym typeface="Calibri"/>
              </a:rPr>
              <a:t>• Community:</a:t>
            </a:r>
            <a:r>
              <a:rPr lang="en-GB" sz="1400" dirty="0">
                <a:solidFill>
                  <a:srgbClr val="1E293B"/>
                </a:solidFill>
                <a:ea typeface="Calibri"/>
                <a:cs typeface="Calibri"/>
                <a:sym typeface="Calibri"/>
              </a:rPr>
              <a:t> The </a:t>
            </a:r>
            <a:r>
              <a:rPr lang="en-GB" sz="1400" dirty="0" err="1">
                <a:solidFill>
                  <a:srgbClr val="1E293B"/>
                </a:solidFill>
                <a:ea typeface="Calibri"/>
                <a:cs typeface="Calibri"/>
                <a:sym typeface="Calibri"/>
              </a:rPr>
              <a:t>VLab</a:t>
            </a:r>
            <a:r>
              <a:rPr lang="en-GB" sz="1400" dirty="0">
                <a:solidFill>
                  <a:srgbClr val="1E293B"/>
                </a:solidFill>
                <a:ea typeface="Calibri"/>
                <a:cs typeface="Calibri"/>
                <a:sym typeface="Calibri"/>
              </a:rPr>
              <a:t> community has grown steadily, reaching over 160 users.</a:t>
            </a:r>
          </a:p>
          <a:p>
            <a:pPr marL="0" lvl="0" indent="0" algn="l" rtl="0">
              <a:spcBef>
                <a:spcPts val="0"/>
              </a:spcBef>
              <a:spcAft>
                <a:spcPts val="0"/>
              </a:spcAft>
              <a:buNone/>
            </a:pPr>
            <a:r>
              <a:rPr lang="en-GB" sz="1400" dirty="0">
                <a:solidFill>
                  <a:srgbClr val="0032B1"/>
                </a:solidFill>
                <a:ea typeface="Calibri"/>
                <a:cs typeface="Calibri"/>
                <a:sym typeface="Calibri"/>
              </a:rPr>
              <a:t>• VRE Usage:</a:t>
            </a:r>
            <a:r>
              <a:rPr lang="en-GB" sz="1400" dirty="0">
                <a:solidFill>
                  <a:srgbClr val="1E293B"/>
                </a:solidFill>
                <a:ea typeface="Calibri"/>
                <a:cs typeface="Calibri"/>
                <a:sym typeface="Calibri"/>
              </a:rPr>
              <a:t> Accesses depend on platform testing, storage resources, and document uploads</a:t>
            </a:r>
          </a:p>
          <a:p>
            <a:pPr marL="0" lvl="0" indent="0" algn="l" rtl="0">
              <a:spcBef>
                <a:spcPts val="0"/>
              </a:spcBef>
              <a:spcAft>
                <a:spcPts val="0"/>
              </a:spcAft>
              <a:buNone/>
            </a:pPr>
            <a:r>
              <a:rPr lang="en-GB" sz="1400" dirty="0">
                <a:solidFill>
                  <a:srgbClr val="0032B1"/>
                </a:solidFill>
                <a:ea typeface="Calibri"/>
                <a:cs typeface="Calibri"/>
                <a:sym typeface="Calibri"/>
              </a:rPr>
              <a:t>• Trend:</a:t>
            </a:r>
            <a:r>
              <a:rPr lang="en-GB" sz="1400" dirty="0">
                <a:solidFill>
                  <a:srgbClr val="1E293B"/>
                </a:solidFill>
                <a:ea typeface="Calibri"/>
                <a:cs typeface="Calibri"/>
                <a:sym typeface="Calibri"/>
              </a:rPr>
              <a:t> Access numbers follow the trend of Jupyter Notebooks</a:t>
            </a:r>
          </a:p>
        </p:txBody>
      </p:sp>
    </p:spTree>
    <p:extLst>
      <p:ext uri="{BB962C8B-B14F-4D97-AF65-F5344CB8AC3E}">
        <p14:creationId xmlns:p14="http://schemas.microsoft.com/office/powerpoint/2010/main" val="5789221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a:extLst>
              <a:ext uri="{FF2B5EF4-FFF2-40B4-BE49-F238E27FC236}">
                <a16:creationId xmlns:a16="http://schemas.microsoft.com/office/drawing/2014/main" id="{CA942A82-9D5F-69E8-1BEB-054ABE845425}"/>
              </a:ext>
            </a:extLst>
          </p:cNvPr>
          <p:cNvSpPr>
            <a:spLocks noGrp="1"/>
          </p:cNvSpPr>
          <p:nvPr>
            <p:ph type="ctrTitle"/>
          </p:nvPr>
        </p:nvSpPr>
        <p:spPr/>
        <p:txBody>
          <a:bodyPr/>
          <a:lstStyle/>
          <a:p>
            <a:r>
              <a:rPr lang="en-GB" dirty="0"/>
              <a:t>Thank you!</a:t>
            </a:r>
          </a:p>
        </p:txBody>
      </p:sp>
      <p:sp>
        <p:nvSpPr>
          <p:cNvPr id="4" name="Sottotitolo 3">
            <a:extLst>
              <a:ext uri="{FF2B5EF4-FFF2-40B4-BE49-F238E27FC236}">
                <a16:creationId xmlns:a16="http://schemas.microsoft.com/office/drawing/2014/main" id="{0A9A70CE-557E-C9AB-380B-EEC05F07A301}"/>
              </a:ext>
            </a:extLst>
          </p:cNvPr>
          <p:cNvSpPr>
            <a:spLocks noGrp="1"/>
          </p:cNvSpPr>
          <p:nvPr>
            <p:ph type="subTitle" idx="1"/>
          </p:nvPr>
        </p:nvSpPr>
        <p:spPr/>
        <p:txBody>
          <a:bodyPr/>
          <a:lstStyle/>
          <a:p>
            <a:r>
              <a:rPr lang="en-GB" dirty="0"/>
              <a:t>Sara Pittonet Gaiarin</a:t>
            </a:r>
          </a:p>
          <a:p>
            <a:r>
              <a:rPr lang="en-GB" dirty="0" err="1"/>
              <a:t>s.pittonet@trust-itservices.com</a:t>
            </a:r>
            <a:endParaRPr lang="en-GB" dirty="0"/>
          </a:p>
        </p:txBody>
      </p:sp>
    </p:spTree>
    <p:extLst>
      <p:ext uri="{BB962C8B-B14F-4D97-AF65-F5344CB8AC3E}">
        <p14:creationId xmlns:p14="http://schemas.microsoft.com/office/powerpoint/2010/main" val="10779612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contenuto 4">
            <a:extLst>
              <a:ext uri="{FF2B5EF4-FFF2-40B4-BE49-F238E27FC236}">
                <a16:creationId xmlns:a16="http://schemas.microsoft.com/office/drawing/2014/main" id="{6786AC7A-0D23-AD4A-936A-2094482DA264}"/>
              </a:ext>
            </a:extLst>
          </p:cNvPr>
          <p:cNvSpPr>
            <a:spLocks noGrp="1"/>
          </p:cNvSpPr>
          <p:nvPr>
            <p:ph idx="1"/>
          </p:nvPr>
        </p:nvSpPr>
        <p:spPr>
          <a:xfrm>
            <a:off x="2893326" y="1807029"/>
            <a:ext cx="8460474" cy="2449285"/>
          </a:xfrm>
        </p:spPr>
        <p:txBody>
          <a:bodyPr/>
          <a:lstStyle/>
          <a:p>
            <a:pPr marL="0" indent="0">
              <a:buNone/>
            </a:pPr>
            <a:r>
              <a:rPr lang="it-IT" sz="1800" dirty="0"/>
              <a:t>Overall </a:t>
            </a:r>
            <a:r>
              <a:rPr lang="it-IT" sz="1800" dirty="0" err="1"/>
              <a:t>objective</a:t>
            </a:r>
            <a:r>
              <a:rPr lang="it-IT" sz="1800" dirty="0"/>
              <a:t>: to consolidate a </a:t>
            </a:r>
            <a:r>
              <a:rPr lang="it-IT" sz="1800" b="1" dirty="0">
                <a:solidFill>
                  <a:schemeClr val="tx1"/>
                </a:solidFill>
              </a:rPr>
              <a:t>marine </a:t>
            </a:r>
            <a:r>
              <a:rPr lang="it-IT" sz="1800" b="1" dirty="0" err="1">
                <a:solidFill>
                  <a:schemeClr val="tx1"/>
                </a:solidFill>
              </a:rPr>
              <a:t>thematic</a:t>
            </a:r>
            <a:r>
              <a:rPr lang="it-IT" sz="1800" b="1" dirty="0">
                <a:solidFill>
                  <a:schemeClr val="tx1"/>
                </a:solidFill>
              </a:rPr>
              <a:t> </a:t>
            </a:r>
            <a:r>
              <a:rPr lang="it-IT" sz="1800" b="1" dirty="0" err="1">
                <a:solidFill>
                  <a:schemeClr val="tx1"/>
                </a:solidFill>
              </a:rPr>
              <a:t>node</a:t>
            </a:r>
            <a:r>
              <a:rPr lang="it-IT" sz="1800" b="1" dirty="0">
                <a:solidFill>
                  <a:schemeClr val="tx1"/>
                </a:solidFill>
              </a:rPr>
              <a:t> in EOSC</a:t>
            </a:r>
            <a:r>
              <a:rPr lang="it-IT" sz="1800" dirty="0"/>
              <a:t>, </a:t>
            </a:r>
            <a:r>
              <a:rPr lang="it-IT" sz="1800" dirty="0" err="1"/>
              <a:t>establishing</a:t>
            </a:r>
            <a:r>
              <a:rPr lang="it-IT" sz="1800" dirty="0"/>
              <a:t> the technical and governance </a:t>
            </a:r>
            <a:r>
              <a:rPr lang="it-IT" sz="1800" dirty="0" err="1"/>
              <a:t>conditions</a:t>
            </a:r>
            <a:r>
              <a:rPr lang="it-IT" sz="1800" dirty="0"/>
              <a:t> </a:t>
            </a:r>
            <a:r>
              <a:rPr lang="it-IT" sz="1800" dirty="0" err="1"/>
              <a:t>that</a:t>
            </a:r>
            <a:r>
              <a:rPr lang="it-IT" sz="1800" dirty="0"/>
              <a:t> </a:t>
            </a:r>
            <a:r>
              <a:rPr lang="it-IT" sz="1800" dirty="0" err="1"/>
              <a:t>will</a:t>
            </a:r>
            <a:r>
              <a:rPr lang="it-IT" sz="1800" dirty="0"/>
              <a:t> guide the </a:t>
            </a:r>
            <a:r>
              <a:rPr lang="it-IT" sz="1800" dirty="0" err="1"/>
              <a:t>transition</a:t>
            </a:r>
            <a:r>
              <a:rPr lang="it-IT" sz="1800" dirty="0"/>
              <a:t> </a:t>
            </a:r>
            <a:r>
              <a:rPr lang="it-IT" sz="1800" dirty="0" err="1"/>
              <a:t>towards</a:t>
            </a:r>
            <a:r>
              <a:rPr lang="it-IT" sz="1800" dirty="0"/>
              <a:t> </a:t>
            </a:r>
            <a:r>
              <a:rPr lang="it-IT" sz="1800" dirty="0" err="1"/>
              <a:t>becoming</a:t>
            </a:r>
            <a:r>
              <a:rPr lang="it-IT" sz="1800" dirty="0"/>
              <a:t> a core component of the EDITO core </a:t>
            </a:r>
            <a:r>
              <a:rPr lang="it-IT" sz="1800" dirty="0" err="1"/>
              <a:t>infrastructure</a:t>
            </a:r>
            <a:r>
              <a:rPr lang="it-IT" sz="1800" dirty="0"/>
              <a:t> </a:t>
            </a:r>
            <a:r>
              <a:rPr lang="it-IT" sz="1800" dirty="0" err="1"/>
              <a:t>platform</a:t>
            </a:r>
            <a:r>
              <a:rPr lang="it-IT" sz="1800" dirty="0"/>
              <a:t> of the </a:t>
            </a:r>
            <a:r>
              <a:rPr lang="it-IT" sz="1800" dirty="0" err="1"/>
              <a:t>European</a:t>
            </a:r>
            <a:r>
              <a:rPr lang="it-IT" sz="1800" dirty="0"/>
              <a:t> Digital Twin Ocean. </a:t>
            </a:r>
          </a:p>
          <a:p>
            <a:pPr marL="0" indent="0">
              <a:buNone/>
            </a:pPr>
            <a:r>
              <a:rPr lang="it-IT" sz="1800" dirty="0"/>
              <a:t>The action </a:t>
            </a:r>
            <a:r>
              <a:rPr lang="it-IT" sz="1800" dirty="0" err="1"/>
              <a:t>is</a:t>
            </a:r>
            <a:r>
              <a:rPr lang="it-IT" sz="1800" dirty="0"/>
              <a:t> </a:t>
            </a:r>
            <a:r>
              <a:rPr lang="it-IT" sz="1800" dirty="0" err="1"/>
              <a:t>championing</a:t>
            </a:r>
            <a:r>
              <a:rPr lang="it-IT" sz="1800" dirty="0"/>
              <a:t> a vision </a:t>
            </a:r>
            <a:r>
              <a:rPr lang="it-IT" sz="1800" dirty="0" err="1"/>
              <a:t>where</a:t>
            </a:r>
            <a:r>
              <a:rPr lang="it-IT" sz="1800" dirty="0"/>
              <a:t> major EU marine knowledge assets (i.e. </a:t>
            </a:r>
            <a:r>
              <a:rPr lang="it-IT" sz="1800" dirty="0" err="1"/>
              <a:t>EMODnet</a:t>
            </a:r>
            <a:r>
              <a:rPr lang="it-IT" sz="1800" dirty="0"/>
              <a:t>, Copernicus Marine, EDITO), </a:t>
            </a:r>
            <a:r>
              <a:rPr lang="it-IT" sz="1800" dirty="0" err="1"/>
              <a:t>environmental</a:t>
            </a:r>
            <a:r>
              <a:rPr lang="it-IT" sz="1800" dirty="0"/>
              <a:t> and marine </a:t>
            </a:r>
            <a:r>
              <a:rPr lang="it-IT" sz="1800" dirty="0" err="1"/>
              <a:t>Research</a:t>
            </a:r>
            <a:r>
              <a:rPr lang="it-IT" sz="1800" dirty="0"/>
              <a:t> </a:t>
            </a:r>
            <a:r>
              <a:rPr lang="it-IT" sz="1800" dirty="0" err="1"/>
              <a:t>Infrastructures</a:t>
            </a:r>
            <a:r>
              <a:rPr lang="it-IT" sz="1800" dirty="0"/>
              <a:t> are </a:t>
            </a:r>
            <a:r>
              <a:rPr lang="it-IT" sz="1800" dirty="0" err="1"/>
              <a:t>central</a:t>
            </a:r>
            <a:r>
              <a:rPr lang="it-IT" sz="1800" dirty="0"/>
              <a:t> and </a:t>
            </a:r>
            <a:r>
              <a:rPr lang="it-IT" sz="1800" dirty="0" err="1"/>
              <a:t>will</a:t>
            </a:r>
            <a:r>
              <a:rPr lang="it-IT" sz="1800" dirty="0"/>
              <a:t> be </a:t>
            </a:r>
            <a:r>
              <a:rPr lang="it-IT" sz="1800" dirty="0" err="1"/>
              <a:t>combined</a:t>
            </a:r>
            <a:r>
              <a:rPr lang="it-IT" sz="1800" dirty="0"/>
              <a:t> to </a:t>
            </a:r>
            <a:r>
              <a:rPr lang="it-IT" sz="1800" dirty="0" err="1"/>
              <a:t>establish</a:t>
            </a:r>
            <a:r>
              <a:rPr lang="it-IT" sz="1800" dirty="0"/>
              <a:t> the EOSC </a:t>
            </a:r>
            <a:r>
              <a:rPr lang="it-IT" sz="1800" dirty="0" err="1"/>
              <a:t>Node</a:t>
            </a:r>
            <a:r>
              <a:rPr lang="it-IT" sz="1800" dirty="0"/>
              <a:t> </a:t>
            </a:r>
            <a:r>
              <a:rPr lang="it-IT" sz="1800" dirty="0" err="1"/>
              <a:t>European</a:t>
            </a:r>
            <a:r>
              <a:rPr lang="it-IT" sz="1800" dirty="0"/>
              <a:t> DTO </a:t>
            </a:r>
            <a:r>
              <a:rPr lang="it-IT" sz="1800" dirty="0" err="1"/>
              <a:t>that</a:t>
            </a:r>
            <a:r>
              <a:rPr lang="it-IT" sz="1800" dirty="0"/>
              <a:t> </a:t>
            </a:r>
            <a:r>
              <a:rPr lang="it-IT" sz="1800" dirty="0" err="1"/>
              <a:t>will</a:t>
            </a:r>
            <a:r>
              <a:rPr lang="it-IT" sz="1800" dirty="0"/>
              <a:t> drive marine data </a:t>
            </a:r>
            <a:r>
              <a:rPr lang="it-IT" sz="1800" dirty="0" err="1"/>
              <a:t>provision</a:t>
            </a:r>
            <a:r>
              <a:rPr lang="it-IT" sz="1800" dirty="0"/>
              <a:t> and open science </a:t>
            </a:r>
            <a:r>
              <a:rPr lang="it-IT" sz="1800" dirty="0" err="1"/>
              <a:t>developments</a:t>
            </a:r>
            <a:r>
              <a:rPr lang="it-IT" sz="1800" dirty="0"/>
              <a:t> in EOSC. </a:t>
            </a:r>
          </a:p>
        </p:txBody>
      </p:sp>
      <p:sp>
        <p:nvSpPr>
          <p:cNvPr id="4" name="Titolo 3">
            <a:extLst>
              <a:ext uri="{FF2B5EF4-FFF2-40B4-BE49-F238E27FC236}">
                <a16:creationId xmlns:a16="http://schemas.microsoft.com/office/drawing/2014/main" id="{8CFE1D60-2F9B-B0F2-21EB-41E22F4D6FA1}"/>
              </a:ext>
            </a:extLst>
          </p:cNvPr>
          <p:cNvSpPr>
            <a:spLocks noGrp="1"/>
          </p:cNvSpPr>
          <p:nvPr>
            <p:ph type="title"/>
          </p:nvPr>
        </p:nvSpPr>
        <p:spPr/>
        <p:txBody>
          <a:bodyPr/>
          <a:lstStyle/>
          <a:p>
            <a:r>
              <a:rPr lang="en-GB" dirty="0"/>
              <a:t>In a nutshell</a:t>
            </a:r>
          </a:p>
        </p:txBody>
      </p:sp>
      <p:pic>
        <p:nvPicPr>
          <p:cNvPr id="6" name="Picture 4">
            <a:extLst>
              <a:ext uri="{FF2B5EF4-FFF2-40B4-BE49-F238E27FC236}">
                <a16:creationId xmlns:a16="http://schemas.microsoft.com/office/drawing/2014/main" id="{276B93B1-F66C-1464-2ABB-667CA63450E8}"/>
              </a:ext>
            </a:extLst>
          </p:cNvPr>
          <p:cNvPicPr>
            <a:picLocks noChangeAspect="1"/>
          </p:cNvPicPr>
          <p:nvPr/>
        </p:nvPicPr>
        <p:blipFill>
          <a:blip r:embed="rId2"/>
          <a:stretch>
            <a:fillRect/>
          </a:stretch>
        </p:blipFill>
        <p:spPr>
          <a:xfrm>
            <a:off x="265044" y="900257"/>
            <a:ext cx="2628281" cy="5127249"/>
          </a:xfrm>
          <a:prstGeom prst="rect">
            <a:avLst/>
          </a:prstGeom>
        </p:spPr>
      </p:pic>
      <p:sp>
        <p:nvSpPr>
          <p:cNvPr id="7" name="CasellaDiTesto 6">
            <a:extLst>
              <a:ext uri="{FF2B5EF4-FFF2-40B4-BE49-F238E27FC236}">
                <a16:creationId xmlns:a16="http://schemas.microsoft.com/office/drawing/2014/main" id="{71D6E4E7-5D29-F77B-8FF9-BC1EAB0094BD}"/>
              </a:ext>
            </a:extLst>
          </p:cNvPr>
          <p:cNvSpPr txBox="1"/>
          <p:nvPr/>
        </p:nvSpPr>
        <p:spPr>
          <a:xfrm>
            <a:off x="2994644" y="4310913"/>
            <a:ext cx="8460473" cy="1661993"/>
          </a:xfrm>
          <a:prstGeom prst="rect">
            <a:avLst/>
          </a:prstGeom>
          <a:solidFill>
            <a:schemeClr val="tx2"/>
          </a:solidFill>
          <a:ln>
            <a:solidFill>
              <a:srgbClr val="008691"/>
            </a:solidFill>
          </a:ln>
        </p:spPr>
        <p:style>
          <a:lnRef idx="2">
            <a:schemeClr val="accent6"/>
          </a:lnRef>
          <a:fillRef idx="1">
            <a:schemeClr val="lt1"/>
          </a:fillRef>
          <a:effectRef idx="0">
            <a:schemeClr val="accent6"/>
          </a:effectRef>
          <a:fontRef idx="minor">
            <a:schemeClr val="dk1"/>
          </a:fontRef>
        </p:style>
        <p:txBody>
          <a:bodyPr wrap="square">
            <a:spAutoFit/>
          </a:bodyPr>
          <a:lstStyle/>
          <a:p>
            <a:r>
              <a:rPr lang="it-IT" b="1" dirty="0">
                <a:solidFill>
                  <a:schemeClr val="bg1"/>
                </a:solidFill>
              </a:rPr>
              <a:t>27 partners from 8 EU countries</a:t>
            </a:r>
          </a:p>
          <a:p>
            <a:r>
              <a:rPr lang="it-IT" sz="1400" dirty="0">
                <a:solidFill>
                  <a:schemeClr val="bg1"/>
                </a:solidFill>
              </a:rPr>
              <a:t>EOSC-Marine </a:t>
            </a:r>
            <a:r>
              <a:rPr lang="it-IT" sz="1400" dirty="0" err="1">
                <a:solidFill>
                  <a:schemeClr val="bg1"/>
                </a:solidFill>
              </a:rPr>
              <a:t>is</a:t>
            </a:r>
            <a:r>
              <a:rPr lang="it-IT" sz="1400" dirty="0">
                <a:solidFill>
                  <a:schemeClr val="bg1"/>
                </a:solidFill>
              </a:rPr>
              <a:t> co-</a:t>
            </a:r>
            <a:r>
              <a:rPr lang="it-IT" sz="1400" dirty="0" err="1">
                <a:solidFill>
                  <a:schemeClr val="bg1"/>
                </a:solidFill>
              </a:rPr>
              <a:t>ordinated</a:t>
            </a:r>
            <a:r>
              <a:rPr lang="it-IT" sz="1400" dirty="0">
                <a:solidFill>
                  <a:schemeClr val="bg1"/>
                </a:solidFill>
              </a:rPr>
              <a:t> by CNR </a:t>
            </a:r>
            <a:r>
              <a:rPr lang="it-IT" sz="1400" dirty="0" err="1">
                <a:solidFill>
                  <a:schemeClr val="bg1"/>
                </a:solidFill>
              </a:rPr>
              <a:t>as</a:t>
            </a:r>
            <a:r>
              <a:rPr lang="it-IT" sz="1400" dirty="0">
                <a:solidFill>
                  <a:schemeClr val="bg1"/>
                </a:solidFill>
              </a:rPr>
              <a:t> Coordinator of the EOSC </a:t>
            </a:r>
            <a:r>
              <a:rPr lang="it-IT" sz="1400" dirty="0" err="1">
                <a:solidFill>
                  <a:schemeClr val="bg1"/>
                </a:solidFill>
              </a:rPr>
              <a:t>Node</a:t>
            </a:r>
            <a:r>
              <a:rPr lang="it-IT" sz="1400" dirty="0">
                <a:solidFill>
                  <a:schemeClr val="bg1"/>
                </a:solidFill>
              </a:rPr>
              <a:t> </a:t>
            </a:r>
            <a:r>
              <a:rPr lang="it-IT" sz="1400" dirty="0" err="1">
                <a:solidFill>
                  <a:schemeClr val="bg1"/>
                </a:solidFill>
              </a:rPr>
              <a:t>European</a:t>
            </a:r>
            <a:r>
              <a:rPr lang="it-IT" sz="1400" dirty="0">
                <a:solidFill>
                  <a:schemeClr val="bg1"/>
                </a:solidFill>
              </a:rPr>
              <a:t> DTO, </a:t>
            </a:r>
            <a:r>
              <a:rPr lang="it-IT" sz="1400" dirty="0" err="1">
                <a:solidFill>
                  <a:schemeClr val="bg1"/>
                </a:solidFill>
              </a:rPr>
              <a:t>supported</a:t>
            </a:r>
            <a:r>
              <a:rPr lang="it-IT" sz="1400" dirty="0">
                <a:solidFill>
                  <a:schemeClr val="bg1"/>
                </a:solidFill>
              </a:rPr>
              <a:t> for project management by Trust-IT.</a:t>
            </a:r>
          </a:p>
          <a:p>
            <a:r>
              <a:rPr lang="it-IT" sz="1400" dirty="0">
                <a:solidFill>
                  <a:schemeClr val="bg1"/>
                </a:solidFill>
              </a:rPr>
              <a:t>The Steering Board </a:t>
            </a:r>
            <a:r>
              <a:rPr lang="it-IT" sz="1400" dirty="0" err="1">
                <a:solidFill>
                  <a:schemeClr val="bg1"/>
                </a:solidFill>
              </a:rPr>
              <a:t>also</a:t>
            </a:r>
            <a:r>
              <a:rPr lang="it-IT" sz="1400" dirty="0">
                <a:solidFill>
                  <a:schemeClr val="bg1"/>
                </a:solidFill>
              </a:rPr>
              <a:t> </a:t>
            </a:r>
            <a:r>
              <a:rPr lang="it-IT" sz="1400" dirty="0" err="1">
                <a:solidFill>
                  <a:schemeClr val="bg1"/>
                </a:solidFill>
              </a:rPr>
              <a:t>includes</a:t>
            </a:r>
            <a:r>
              <a:rPr lang="it-IT" sz="1400" dirty="0">
                <a:solidFill>
                  <a:schemeClr val="bg1"/>
                </a:solidFill>
              </a:rPr>
              <a:t> MOI and VLIZ, leaders of EDITO,  </a:t>
            </a:r>
            <a:r>
              <a:rPr lang="it-IT" sz="1400" dirty="0" err="1">
                <a:solidFill>
                  <a:schemeClr val="bg1"/>
                </a:solidFill>
              </a:rPr>
              <a:t>accompanied</a:t>
            </a:r>
            <a:r>
              <a:rPr lang="it-IT" sz="1400" dirty="0">
                <a:solidFill>
                  <a:schemeClr val="bg1"/>
                </a:solidFill>
              </a:rPr>
              <a:t> by partners of Copernicus Marine and </a:t>
            </a:r>
            <a:r>
              <a:rPr lang="it-IT" sz="1400" dirty="0" err="1">
                <a:solidFill>
                  <a:schemeClr val="bg1"/>
                </a:solidFill>
              </a:rPr>
              <a:t>EMODnet</a:t>
            </a:r>
            <a:r>
              <a:rPr lang="it-IT" sz="1400" dirty="0">
                <a:solidFill>
                  <a:schemeClr val="bg1"/>
                </a:solidFill>
              </a:rPr>
              <a:t> SSBE, and leaders of the </a:t>
            </a:r>
            <a:r>
              <a:rPr lang="it-IT" sz="1400" dirty="0" err="1">
                <a:solidFill>
                  <a:schemeClr val="bg1"/>
                </a:solidFill>
              </a:rPr>
              <a:t>thematic</a:t>
            </a:r>
            <a:r>
              <a:rPr lang="it-IT" sz="1400" dirty="0">
                <a:solidFill>
                  <a:schemeClr val="bg1"/>
                </a:solidFill>
              </a:rPr>
              <a:t> services IFREMER, INGV, OGS, IRD, EMBL-EBI, and </a:t>
            </a:r>
            <a:r>
              <a:rPr lang="it-IT" sz="1400" dirty="0" err="1">
                <a:solidFill>
                  <a:schemeClr val="bg1"/>
                </a:solidFill>
              </a:rPr>
              <a:t>representatives</a:t>
            </a:r>
            <a:r>
              <a:rPr lang="it-IT" sz="1400" dirty="0">
                <a:solidFill>
                  <a:schemeClr val="bg1"/>
                </a:solidFill>
              </a:rPr>
              <a:t> of marine </a:t>
            </a:r>
            <a:r>
              <a:rPr lang="it-IT" sz="1400" dirty="0" err="1">
                <a:solidFill>
                  <a:schemeClr val="bg1"/>
                </a:solidFill>
              </a:rPr>
              <a:t>research</a:t>
            </a:r>
            <a:r>
              <a:rPr lang="it-IT" sz="1400" dirty="0">
                <a:solidFill>
                  <a:schemeClr val="bg1"/>
                </a:solidFill>
              </a:rPr>
              <a:t> </a:t>
            </a:r>
            <a:r>
              <a:rPr lang="it-IT" sz="1400" dirty="0" err="1">
                <a:solidFill>
                  <a:schemeClr val="bg1"/>
                </a:solidFill>
              </a:rPr>
              <a:t>infrastructures</a:t>
            </a:r>
            <a:r>
              <a:rPr lang="it-IT" sz="1400" dirty="0">
                <a:solidFill>
                  <a:schemeClr val="bg1"/>
                </a:solidFill>
              </a:rPr>
              <a:t> MARIS, HCMR, </a:t>
            </a:r>
            <a:r>
              <a:rPr lang="it-IT" sz="1400" dirty="0" err="1">
                <a:solidFill>
                  <a:schemeClr val="bg1"/>
                </a:solidFill>
              </a:rPr>
              <a:t>ULiège</a:t>
            </a:r>
            <a:r>
              <a:rPr lang="it-IT" sz="1400" dirty="0">
                <a:solidFill>
                  <a:schemeClr val="bg1"/>
                </a:solidFill>
              </a:rPr>
              <a:t>, </a:t>
            </a:r>
            <a:r>
              <a:rPr lang="it-IT" sz="1400" dirty="0" err="1">
                <a:solidFill>
                  <a:schemeClr val="bg1"/>
                </a:solidFill>
              </a:rPr>
              <a:t>Pokapok</a:t>
            </a:r>
            <a:r>
              <a:rPr lang="it-IT" sz="1400" dirty="0">
                <a:solidFill>
                  <a:schemeClr val="bg1"/>
                </a:solidFill>
              </a:rPr>
              <a:t>, </a:t>
            </a:r>
            <a:r>
              <a:rPr lang="it-IT" sz="1400" dirty="0" err="1">
                <a:solidFill>
                  <a:schemeClr val="bg1"/>
                </a:solidFill>
              </a:rPr>
              <a:t>OceanScope</a:t>
            </a:r>
            <a:r>
              <a:rPr lang="it-IT" sz="1400" dirty="0">
                <a:solidFill>
                  <a:schemeClr val="bg1"/>
                </a:solidFill>
              </a:rPr>
              <a:t>, FORTH, ETHZ, and managers of e-</a:t>
            </a:r>
            <a:r>
              <a:rPr lang="it-IT" sz="1400" dirty="0" err="1">
                <a:solidFill>
                  <a:schemeClr val="bg1"/>
                </a:solidFill>
              </a:rPr>
              <a:t>infrastructures</a:t>
            </a:r>
            <a:r>
              <a:rPr lang="it-IT" sz="1400" dirty="0">
                <a:solidFill>
                  <a:schemeClr val="bg1"/>
                </a:solidFill>
              </a:rPr>
              <a:t>, </a:t>
            </a:r>
            <a:r>
              <a:rPr lang="it-IT" sz="1400" dirty="0" err="1">
                <a:solidFill>
                  <a:schemeClr val="bg1"/>
                </a:solidFill>
              </a:rPr>
              <a:t>such</a:t>
            </a:r>
            <a:r>
              <a:rPr lang="it-IT" sz="1400" dirty="0">
                <a:solidFill>
                  <a:schemeClr val="bg1"/>
                </a:solidFill>
              </a:rPr>
              <a:t> </a:t>
            </a:r>
            <a:r>
              <a:rPr lang="it-IT" sz="1400" dirty="0" err="1">
                <a:solidFill>
                  <a:schemeClr val="bg1"/>
                </a:solidFill>
              </a:rPr>
              <a:t>as</a:t>
            </a:r>
            <a:r>
              <a:rPr lang="it-IT" sz="1400" dirty="0">
                <a:solidFill>
                  <a:schemeClr val="bg1"/>
                </a:solidFill>
              </a:rPr>
              <a:t> MARIS, AWI, NOC, </a:t>
            </a:r>
            <a:r>
              <a:rPr lang="it-IT" sz="1400" dirty="0" err="1">
                <a:solidFill>
                  <a:schemeClr val="bg1"/>
                </a:solidFill>
              </a:rPr>
              <a:t>ULiege</a:t>
            </a:r>
            <a:r>
              <a:rPr lang="it-IT" sz="1400" dirty="0">
                <a:solidFill>
                  <a:schemeClr val="bg1"/>
                </a:solidFill>
              </a:rPr>
              <a:t>, CNR-ISTI, CNR-IIA . </a:t>
            </a:r>
            <a:endParaRPr lang="en-BE" sz="1400" dirty="0">
              <a:solidFill>
                <a:schemeClr val="bg1"/>
              </a:solidFill>
            </a:endParaRPr>
          </a:p>
        </p:txBody>
      </p:sp>
      <p:pic>
        <p:nvPicPr>
          <p:cNvPr id="3" name="Immagine 2">
            <a:extLst>
              <a:ext uri="{FF2B5EF4-FFF2-40B4-BE49-F238E27FC236}">
                <a16:creationId xmlns:a16="http://schemas.microsoft.com/office/drawing/2014/main" id="{F9DF7516-51D9-44C0-EFC0-BCAE5AFBEC2F}"/>
              </a:ext>
            </a:extLst>
          </p:cNvPr>
          <p:cNvPicPr>
            <a:picLocks noChangeAspect="1"/>
          </p:cNvPicPr>
          <p:nvPr/>
        </p:nvPicPr>
        <p:blipFill>
          <a:blip r:embed="rId3"/>
          <a:stretch>
            <a:fillRect/>
          </a:stretch>
        </p:blipFill>
        <p:spPr>
          <a:xfrm>
            <a:off x="8514134" y="1039054"/>
            <a:ext cx="3087692" cy="582095"/>
          </a:xfrm>
          <a:prstGeom prst="rect">
            <a:avLst/>
          </a:prstGeom>
        </p:spPr>
      </p:pic>
    </p:spTree>
    <p:extLst>
      <p:ext uri="{BB962C8B-B14F-4D97-AF65-F5344CB8AC3E}">
        <p14:creationId xmlns:p14="http://schemas.microsoft.com/office/powerpoint/2010/main" val="11293723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olo 3">
            <a:extLst>
              <a:ext uri="{FF2B5EF4-FFF2-40B4-BE49-F238E27FC236}">
                <a16:creationId xmlns:a16="http://schemas.microsoft.com/office/drawing/2014/main" id="{9114DCFB-9030-E58F-F4C8-6E3EF9430C3D}"/>
              </a:ext>
            </a:extLst>
          </p:cNvPr>
          <p:cNvSpPr>
            <a:spLocks noGrp="1"/>
          </p:cNvSpPr>
          <p:nvPr>
            <p:ph type="title"/>
          </p:nvPr>
        </p:nvSpPr>
        <p:spPr/>
        <p:txBody>
          <a:bodyPr>
            <a:normAutofit fontScale="90000"/>
          </a:bodyPr>
          <a:lstStyle/>
          <a:p>
            <a:endParaRPr lang="en-GB"/>
          </a:p>
        </p:txBody>
      </p:sp>
      <p:pic>
        <p:nvPicPr>
          <p:cNvPr id="6" name="Immagine 5">
            <a:extLst>
              <a:ext uri="{FF2B5EF4-FFF2-40B4-BE49-F238E27FC236}">
                <a16:creationId xmlns:a16="http://schemas.microsoft.com/office/drawing/2014/main" id="{A73FBE91-7132-ECA9-5728-FF2D93EC4FEF}"/>
              </a:ext>
            </a:extLst>
          </p:cNvPr>
          <p:cNvPicPr>
            <a:picLocks noChangeAspect="1"/>
          </p:cNvPicPr>
          <p:nvPr/>
        </p:nvPicPr>
        <p:blipFill>
          <a:blip r:embed="rId2"/>
          <a:stretch>
            <a:fillRect/>
          </a:stretch>
        </p:blipFill>
        <p:spPr>
          <a:xfrm>
            <a:off x="335830" y="691426"/>
            <a:ext cx="11585812" cy="5727452"/>
          </a:xfrm>
          <a:prstGeom prst="rect">
            <a:avLst/>
          </a:prstGeom>
        </p:spPr>
      </p:pic>
    </p:spTree>
    <p:extLst>
      <p:ext uri="{BB962C8B-B14F-4D97-AF65-F5344CB8AC3E}">
        <p14:creationId xmlns:p14="http://schemas.microsoft.com/office/powerpoint/2010/main" val="18045554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ounded Rectangle 23"/>
          <p:cNvSpPr/>
          <p:nvPr/>
        </p:nvSpPr>
        <p:spPr>
          <a:xfrm>
            <a:off x="60960" y="964744"/>
            <a:ext cx="2148840" cy="1737360"/>
          </a:xfrm>
          <a:prstGeom prst="roundRect">
            <a:avLst>
              <a:gd name="adj" fmla="val 8000"/>
            </a:avLst>
          </a:prstGeom>
          <a:solidFill>
            <a:srgbClr val="14294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5" name="TextBox 24"/>
          <p:cNvSpPr txBox="1"/>
          <p:nvPr/>
        </p:nvSpPr>
        <p:spPr>
          <a:xfrm>
            <a:off x="216408" y="1056184"/>
            <a:ext cx="1828800" cy="1559401"/>
          </a:xfrm>
          <a:prstGeom prst="rect">
            <a:avLst/>
          </a:prstGeom>
          <a:noFill/>
        </p:spPr>
        <p:txBody>
          <a:bodyPr wrap="square" lIns="0" tIns="0" rIns="0" bIns="0" anchor="t">
            <a:spAutoFit/>
          </a:bodyPr>
          <a:lstStyle/>
          <a:p>
            <a:pPr algn="l">
              <a:spcAft>
                <a:spcPts val="400"/>
              </a:spcAft>
            </a:pPr>
            <a:r>
              <a:rPr sz="1400" b="1" i="0" dirty="0">
                <a:solidFill>
                  <a:srgbClr val="FFFFFF"/>
                </a:solidFill>
                <a:latin typeface="Calibri"/>
              </a:rPr>
              <a:t>The Research Connection:</a:t>
            </a:r>
          </a:p>
          <a:p>
            <a:pPr algn="l">
              <a:spcAft>
                <a:spcPts val="400"/>
              </a:spcAft>
            </a:pPr>
            <a:r>
              <a:rPr sz="1400" b="0" i="0" dirty="0">
                <a:solidFill>
                  <a:srgbClr val="C7DAEA"/>
                </a:solidFill>
                <a:latin typeface="Calibri"/>
              </a:rPr>
              <a:t>Exposing FAIR marine data, scientific workflows, and thematic services to the wider EOSC Federation.</a:t>
            </a:r>
          </a:p>
        </p:txBody>
      </p:sp>
      <p:sp>
        <p:nvSpPr>
          <p:cNvPr id="26" name="Rounded Rectangle 25"/>
          <p:cNvSpPr/>
          <p:nvPr/>
        </p:nvSpPr>
        <p:spPr>
          <a:xfrm>
            <a:off x="10010454" y="878236"/>
            <a:ext cx="2148840" cy="1737349"/>
          </a:xfrm>
          <a:prstGeom prst="roundRect">
            <a:avLst>
              <a:gd name="adj" fmla="val 8000"/>
            </a:avLst>
          </a:prstGeom>
          <a:solidFill>
            <a:srgbClr val="14294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7" name="TextBox 26"/>
          <p:cNvSpPr txBox="1"/>
          <p:nvPr/>
        </p:nvSpPr>
        <p:spPr>
          <a:xfrm>
            <a:off x="10165902" y="969677"/>
            <a:ext cx="1874519" cy="1559401"/>
          </a:xfrm>
          <a:prstGeom prst="rect">
            <a:avLst/>
          </a:prstGeom>
          <a:noFill/>
        </p:spPr>
        <p:txBody>
          <a:bodyPr wrap="square" lIns="0" tIns="0" rIns="0" bIns="0" anchor="t">
            <a:spAutoFit/>
          </a:bodyPr>
          <a:lstStyle/>
          <a:p>
            <a:pPr algn="l">
              <a:spcAft>
                <a:spcPts val="400"/>
              </a:spcAft>
            </a:pPr>
            <a:r>
              <a:rPr sz="1400" b="1" i="0" dirty="0">
                <a:solidFill>
                  <a:srgbClr val="FFFFFF"/>
                </a:solidFill>
                <a:latin typeface="Calibri"/>
              </a:rPr>
              <a:t>The Operational Connection:</a:t>
            </a:r>
          </a:p>
          <a:p>
            <a:pPr algn="l">
              <a:spcAft>
                <a:spcPts val="400"/>
              </a:spcAft>
            </a:pPr>
            <a:r>
              <a:rPr sz="1400" b="0" i="0" dirty="0">
                <a:solidFill>
                  <a:srgbClr val="C7DAEA"/>
                </a:solidFill>
                <a:latin typeface="Calibri"/>
              </a:rPr>
              <a:t>Providing EOSC users with direct access to EDITO's high-quality marine data lakes and HPC capabilities.</a:t>
            </a:r>
          </a:p>
        </p:txBody>
      </p:sp>
      <p:cxnSp>
        <p:nvCxnSpPr>
          <p:cNvPr id="28" name="Connector 27"/>
          <p:cNvCxnSpPr/>
          <p:nvPr/>
        </p:nvCxnSpPr>
        <p:spPr>
          <a:xfrm>
            <a:off x="2651760" y="3474720"/>
            <a:ext cx="365760" cy="0"/>
          </a:xfrm>
          <a:prstGeom prst="line">
            <a:avLst/>
          </a:prstGeom>
          <a:ln w="19050">
            <a:solidFill>
              <a:srgbClr val="14294D"/>
            </a:solidFill>
          </a:ln>
        </p:spPr>
        <p:style>
          <a:lnRef idx="2">
            <a:schemeClr val="accent1"/>
          </a:lnRef>
          <a:fillRef idx="0">
            <a:schemeClr val="accent1"/>
          </a:fillRef>
          <a:effectRef idx="1">
            <a:schemeClr val="accent1"/>
          </a:effectRef>
          <a:fontRef idx="minor">
            <a:schemeClr val="tx1"/>
          </a:fontRef>
        </p:style>
      </p:cxnSp>
      <p:cxnSp>
        <p:nvCxnSpPr>
          <p:cNvPr id="29" name="Connector 28"/>
          <p:cNvCxnSpPr/>
          <p:nvPr/>
        </p:nvCxnSpPr>
        <p:spPr>
          <a:xfrm>
            <a:off x="9144000" y="3474720"/>
            <a:ext cx="365760" cy="0"/>
          </a:xfrm>
          <a:prstGeom prst="line">
            <a:avLst/>
          </a:prstGeom>
          <a:ln w="19050">
            <a:solidFill>
              <a:srgbClr val="14294D"/>
            </a:solidFill>
          </a:ln>
        </p:spPr>
        <p:style>
          <a:lnRef idx="2">
            <a:schemeClr val="accent1"/>
          </a:lnRef>
          <a:fillRef idx="0">
            <a:schemeClr val="accent1"/>
          </a:fillRef>
          <a:effectRef idx="1">
            <a:schemeClr val="accent1"/>
          </a:effectRef>
          <a:fontRef idx="minor">
            <a:schemeClr val="tx1"/>
          </a:fontRef>
        </p:style>
      </p:cxnSp>
      <p:sp>
        <p:nvSpPr>
          <p:cNvPr id="30" name="Rounded Rectangle 29"/>
          <p:cNvSpPr/>
          <p:nvPr/>
        </p:nvSpPr>
        <p:spPr>
          <a:xfrm>
            <a:off x="502920" y="5467391"/>
            <a:ext cx="11155680" cy="777240"/>
          </a:xfrm>
          <a:prstGeom prst="roundRect">
            <a:avLst>
              <a:gd name="adj" fmla="val 10000"/>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1" name="TextBox 30"/>
          <p:cNvSpPr txBox="1"/>
          <p:nvPr/>
        </p:nvSpPr>
        <p:spPr>
          <a:xfrm>
            <a:off x="777240" y="5609790"/>
            <a:ext cx="10607040" cy="492443"/>
          </a:xfrm>
          <a:prstGeom prst="rect">
            <a:avLst/>
          </a:prstGeom>
          <a:noFill/>
        </p:spPr>
        <p:txBody>
          <a:bodyPr wrap="square" lIns="0" tIns="0" rIns="0" bIns="0" anchor="ctr">
            <a:spAutoFit/>
          </a:bodyPr>
          <a:lstStyle/>
          <a:p>
            <a:pPr algn="ctr">
              <a:spcAft>
                <a:spcPts val="400"/>
              </a:spcAft>
            </a:pPr>
            <a:r>
              <a:rPr sz="1600" b="1" i="0" dirty="0">
                <a:solidFill>
                  <a:srgbClr val="FFFFFF"/>
                </a:solidFill>
                <a:latin typeface="Calibri"/>
              </a:rPr>
              <a:t>The Value:  </a:t>
            </a:r>
            <a:r>
              <a:rPr sz="1600" b="0" i="0" dirty="0">
                <a:solidFill>
                  <a:srgbClr val="FFFFFF"/>
                </a:solidFill>
                <a:latin typeface="Calibri"/>
              </a:rPr>
              <a:t>Transforming a one-way data pipeline into a continuous cycle of innovation where scientific advances rapidly translate into operational services.</a:t>
            </a:r>
          </a:p>
        </p:txBody>
      </p:sp>
      <p:sp>
        <p:nvSpPr>
          <p:cNvPr id="33" name="Title 32">
            <a:extLst>
              <a:ext uri="{FF2B5EF4-FFF2-40B4-BE49-F238E27FC236}">
                <a16:creationId xmlns:a16="http://schemas.microsoft.com/office/drawing/2014/main" id="{DFD30CBD-7ABB-10D3-EF5D-4DA03B052B34}"/>
              </a:ext>
            </a:extLst>
          </p:cNvPr>
          <p:cNvSpPr>
            <a:spLocks noGrp="1"/>
          </p:cNvSpPr>
          <p:nvPr>
            <p:ph type="title"/>
          </p:nvPr>
        </p:nvSpPr>
        <p:spPr/>
        <p:txBody>
          <a:bodyPr>
            <a:normAutofit fontScale="90000"/>
          </a:bodyPr>
          <a:lstStyle/>
          <a:p>
            <a:r>
              <a:rPr lang="en-GB" dirty="0"/>
              <a:t>The Ecosystem Vision: bridging EOSC and EDITO</a:t>
            </a:r>
          </a:p>
        </p:txBody>
      </p:sp>
      <p:pic>
        <p:nvPicPr>
          <p:cNvPr id="9" name="Google Shape;94;p12">
            <a:extLst>
              <a:ext uri="{FF2B5EF4-FFF2-40B4-BE49-F238E27FC236}">
                <a16:creationId xmlns:a16="http://schemas.microsoft.com/office/drawing/2014/main" id="{BFE0B9B9-CCDC-CE3C-50E9-618EEEBAE866}"/>
              </a:ext>
            </a:extLst>
          </p:cNvPr>
          <p:cNvPicPr preferRelativeResize="0"/>
          <p:nvPr/>
        </p:nvPicPr>
        <p:blipFill rotWithShape="1">
          <a:blip r:embed="rId2">
            <a:alphaModFix/>
          </a:blip>
          <a:srcRect/>
          <a:stretch/>
        </p:blipFill>
        <p:spPr>
          <a:xfrm>
            <a:off x="2209800" y="842481"/>
            <a:ext cx="7772400" cy="4553062"/>
          </a:xfrm>
          <a:prstGeom prst="rect">
            <a:avLst/>
          </a:prstGeom>
          <a:noFill/>
          <a:ln>
            <a:noFill/>
          </a:ln>
        </p:spPr>
      </p:pic>
      <p:sp>
        <p:nvSpPr>
          <p:cNvPr id="10" name="Google Shape;95;p12">
            <a:extLst>
              <a:ext uri="{FF2B5EF4-FFF2-40B4-BE49-F238E27FC236}">
                <a16:creationId xmlns:a16="http://schemas.microsoft.com/office/drawing/2014/main" id="{1AACFAEE-FDD6-59A1-B08B-1A69E4908BFC}"/>
              </a:ext>
            </a:extLst>
          </p:cNvPr>
          <p:cNvSpPr/>
          <p:nvPr/>
        </p:nvSpPr>
        <p:spPr>
          <a:xfrm>
            <a:off x="4007292" y="1448346"/>
            <a:ext cx="4264503" cy="55057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grpSp>
        <p:nvGrpSpPr>
          <p:cNvPr id="11" name="Google Shape;96;p12">
            <a:extLst>
              <a:ext uri="{FF2B5EF4-FFF2-40B4-BE49-F238E27FC236}">
                <a16:creationId xmlns:a16="http://schemas.microsoft.com/office/drawing/2014/main" id="{0F6EEA83-E84D-93E8-63B1-23452AD37B06}"/>
              </a:ext>
            </a:extLst>
          </p:cNvPr>
          <p:cNvGrpSpPr/>
          <p:nvPr/>
        </p:nvGrpSpPr>
        <p:grpSpPr>
          <a:xfrm>
            <a:off x="5168343" y="1621063"/>
            <a:ext cx="1806216" cy="300727"/>
            <a:chOff x="3924423" y="2856230"/>
            <a:chExt cx="4499264" cy="796524"/>
          </a:xfrm>
        </p:grpSpPr>
        <p:pic>
          <p:nvPicPr>
            <p:cNvPr id="12" name="Google Shape;97;p12">
              <a:extLst>
                <a:ext uri="{FF2B5EF4-FFF2-40B4-BE49-F238E27FC236}">
                  <a16:creationId xmlns:a16="http://schemas.microsoft.com/office/drawing/2014/main" id="{9F8AA1B8-99E4-E128-5239-98B37ACCCD84}"/>
                </a:ext>
              </a:extLst>
            </p:cNvPr>
            <p:cNvPicPr preferRelativeResize="0"/>
            <p:nvPr/>
          </p:nvPicPr>
          <p:blipFill rotWithShape="1">
            <a:blip r:embed="rId3">
              <a:alphaModFix/>
            </a:blip>
            <a:srcRect l="26340" r="26079"/>
            <a:stretch/>
          </p:blipFill>
          <p:spPr>
            <a:xfrm>
              <a:off x="4257040" y="2856230"/>
              <a:ext cx="3698240" cy="796524"/>
            </a:xfrm>
            <a:prstGeom prst="rect">
              <a:avLst/>
            </a:prstGeom>
            <a:noFill/>
            <a:ln>
              <a:noFill/>
            </a:ln>
          </p:spPr>
        </p:pic>
        <p:pic>
          <p:nvPicPr>
            <p:cNvPr id="13" name="Google Shape;98;p12">
              <a:extLst>
                <a:ext uri="{FF2B5EF4-FFF2-40B4-BE49-F238E27FC236}">
                  <a16:creationId xmlns:a16="http://schemas.microsoft.com/office/drawing/2014/main" id="{A7E8E629-E604-5F5F-3791-E11B0FF462DF}"/>
                </a:ext>
              </a:extLst>
            </p:cNvPr>
            <p:cNvPicPr preferRelativeResize="0"/>
            <p:nvPr/>
          </p:nvPicPr>
          <p:blipFill rotWithShape="1">
            <a:blip r:embed="rId3">
              <a:alphaModFix/>
            </a:blip>
            <a:srcRect r="95721"/>
            <a:stretch/>
          </p:blipFill>
          <p:spPr>
            <a:xfrm>
              <a:off x="3924423" y="2856230"/>
              <a:ext cx="332617" cy="796524"/>
            </a:xfrm>
            <a:prstGeom prst="rect">
              <a:avLst/>
            </a:prstGeom>
            <a:noFill/>
            <a:ln>
              <a:noFill/>
            </a:ln>
          </p:spPr>
        </p:pic>
        <p:pic>
          <p:nvPicPr>
            <p:cNvPr id="14" name="Google Shape;99;p12">
              <a:extLst>
                <a:ext uri="{FF2B5EF4-FFF2-40B4-BE49-F238E27FC236}">
                  <a16:creationId xmlns:a16="http://schemas.microsoft.com/office/drawing/2014/main" id="{A74E53E4-1D83-3525-BF99-22665FFC560D}"/>
                </a:ext>
              </a:extLst>
            </p:cNvPr>
            <p:cNvPicPr preferRelativeResize="0"/>
            <p:nvPr/>
          </p:nvPicPr>
          <p:blipFill rotWithShape="1">
            <a:blip r:embed="rId3">
              <a:alphaModFix/>
            </a:blip>
            <a:srcRect l="93712"/>
            <a:stretch/>
          </p:blipFill>
          <p:spPr>
            <a:xfrm>
              <a:off x="7934962" y="2856230"/>
              <a:ext cx="488725" cy="796524"/>
            </a:xfrm>
            <a:prstGeom prst="rect">
              <a:avLst/>
            </a:prstGeom>
            <a:noFill/>
            <a:ln>
              <a:noFill/>
            </a:ln>
          </p:spPr>
        </p:pic>
      </p:grpSp>
      <p:sp>
        <p:nvSpPr>
          <p:cNvPr id="16" name="Google Shape;102;p12">
            <a:extLst>
              <a:ext uri="{FF2B5EF4-FFF2-40B4-BE49-F238E27FC236}">
                <a16:creationId xmlns:a16="http://schemas.microsoft.com/office/drawing/2014/main" id="{2E12A84E-2E52-EB8D-D16D-B85F65AC0358}"/>
              </a:ext>
            </a:extLst>
          </p:cNvPr>
          <p:cNvSpPr/>
          <p:nvPr/>
        </p:nvSpPr>
        <p:spPr>
          <a:xfrm>
            <a:off x="7550680" y="1470842"/>
            <a:ext cx="397110" cy="544075"/>
          </a:xfrm>
          <a:prstGeom prst="upDownArrow">
            <a:avLst>
              <a:gd name="adj1" fmla="val 50000"/>
              <a:gd name="adj2" fmla="val 50000"/>
            </a:avLst>
          </a:prstGeom>
          <a:solidFill>
            <a:srgbClr val="F2F2F2"/>
          </a:solidFill>
          <a:ln w="28575" cap="flat" cmpd="sng">
            <a:solidFill>
              <a:srgbClr val="0132AE"/>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7" name="Google Shape;103;p12">
            <a:extLst>
              <a:ext uri="{FF2B5EF4-FFF2-40B4-BE49-F238E27FC236}">
                <a16:creationId xmlns:a16="http://schemas.microsoft.com/office/drawing/2014/main" id="{2EF049F4-9E02-6BF2-3B9D-5A0139021247}"/>
              </a:ext>
            </a:extLst>
          </p:cNvPr>
          <p:cNvPicPr preferRelativeResize="0"/>
          <p:nvPr/>
        </p:nvPicPr>
        <p:blipFill rotWithShape="1">
          <a:blip r:embed="rId4">
            <a:alphaModFix/>
          </a:blip>
          <a:srcRect/>
          <a:stretch/>
        </p:blipFill>
        <p:spPr>
          <a:xfrm rot="-5400000">
            <a:off x="7621507" y="1695684"/>
            <a:ext cx="254953" cy="138493"/>
          </a:xfrm>
          <a:prstGeom prst="rect">
            <a:avLst/>
          </a:prstGeom>
          <a:noFill/>
          <a:ln>
            <a:noFill/>
          </a:ln>
        </p:spPr>
      </p:pic>
      <p:sp>
        <p:nvSpPr>
          <p:cNvPr id="18" name="Google Shape;104;p12">
            <a:extLst>
              <a:ext uri="{FF2B5EF4-FFF2-40B4-BE49-F238E27FC236}">
                <a16:creationId xmlns:a16="http://schemas.microsoft.com/office/drawing/2014/main" id="{6AABE478-2E23-9BA2-17A0-94B70F7BB5CB}"/>
              </a:ext>
            </a:extLst>
          </p:cNvPr>
          <p:cNvSpPr/>
          <p:nvPr/>
        </p:nvSpPr>
        <p:spPr>
          <a:xfrm>
            <a:off x="4179651" y="1477339"/>
            <a:ext cx="397110" cy="544075"/>
          </a:xfrm>
          <a:prstGeom prst="upDownArrow">
            <a:avLst>
              <a:gd name="adj1" fmla="val 50000"/>
              <a:gd name="adj2" fmla="val 50000"/>
            </a:avLst>
          </a:prstGeom>
          <a:solidFill>
            <a:srgbClr val="F2F2F2"/>
          </a:solidFill>
          <a:ln w="28575" cap="flat" cmpd="sng">
            <a:solidFill>
              <a:srgbClr val="0132AE"/>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9" name="Google Shape;105;p12">
            <a:extLst>
              <a:ext uri="{FF2B5EF4-FFF2-40B4-BE49-F238E27FC236}">
                <a16:creationId xmlns:a16="http://schemas.microsoft.com/office/drawing/2014/main" id="{62A3D9F6-ABAB-91EE-BEA0-5516972E1BEE}"/>
              </a:ext>
            </a:extLst>
          </p:cNvPr>
          <p:cNvPicPr preferRelativeResize="0"/>
          <p:nvPr/>
        </p:nvPicPr>
        <p:blipFill rotWithShape="1">
          <a:blip r:embed="rId4">
            <a:alphaModFix/>
          </a:blip>
          <a:srcRect/>
          <a:stretch/>
        </p:blipFill>
        <p:spPr>
          <a:xfrm rot="-5400000">
            <a:off x="4250478" y="1702181"/>
            <a:ext cx="254953" cy="138493"/>
          </a:xfrm>
          <a:prstGeom prst="rect">
            <a:avLst/>
          </a:prstGeom>
          <a:noFill/>
          <a:ln>
            <a:noFill/>
          </a:ln>
        </p:spPr>
      </p:pic>
      <p:sp>
        <p:nvSpPr>
          <p:cNvPr id="32" name="Google Shape;101;p12">
            <a:extLst>
              <a:ext uri="{FF2B5EF4-FFF2-40B4-BE49-F238E27FC236}">
                <a16:creationId xmlns:a16="http://schemas.microsoft.com/office/drawing/2014/main" id="{3A65AC2F-9D8D-C409-15BB-129FA35DEB5B}"/>
              </a:ext>
            </a:extLst>
          </p:cNvPr>
          <p:cNvSpPr/>
          <p:nvPr/>
        </p:nvSpPr>
        <p:spPr>
          <a:xfrm>
            <a:off x="6543118" y="2466582"/>
            <a:ext cx="113339" cy="218495"/>
          </a:xfrm>
          <a:prstGeom prst="downArrow">
            <a:avLst>
              <a:gd name="adj1" fmla="val 50000"/>
              <a:gd name="adj2" fmla="val 50000"/>
            </a:avLst>
          </a:prstGeom>
          <a:solidFill>
            <a:schemeClr val="tx1"/>
          </a:solidFill>
          <a:ln w="12700" cap="flat" cmpd="sng">
            <a:no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23" name="Google Shape;101;p12">
            <a:extLst>
              <a:ext uri="{FF2B5EF4-FFF2-40B4-BE49-F238E27FC236}">
                <a16:creationId xmlns:a16="http://schemas.microsoft.com/office/drawing/2014/main" id="{73FE906E-7CD1-0A1F-F707-0454A1CF27D2}"/>
              </a:ext>
            </a:extLst>
          </p:cNvPr>
          <p:cNvSpPr/>
          <p:nvPr/>
        </p:nvSpPr>
        <p:spPr>
          <a:xfrm>
            <a:off x="6026205" y="1898904"/>
            <a:ext cx="113339" cy="218495"/>
          </a:xfrm>
          <a:prstGeom prst="downArrow">
            <a:avLst>
              <a:gd name="adj1" fmla="val 50000"/>
              <a:gd name="adj2" fmla="val 50000"/>
            </a:avLst>
          </a:prstGeom>
          <a:solidFill>
            <a:schemeClr val="tx1"/>
          </a:solidFill>
          <a:ln w="12700" cap="flat" cmpd="sng">
            <a:no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36" name="Google Shape;101;p12">
            <a:extLst>
              <a:ext uri="{FF2B5EF4-FFF2-40B4-BE49-F238E27FC236}">
                <a16:creationId xmlns:a16="http://schemas.microsoft.com/office/drawing/2014/main" id="{F6CDBB5F-D8F1-BBB3-8A26-BAA2130C90B2}"/>
              </a:ext>
            </a:extLst>
          </p:cNvPr>
          <p:cNvSpPr/>
          <p:nvPr/>
        </p:nvSpPr>
        <p:spPr>
          <a:xfrm>
            <a:off x="6016125" y="1432241"/>
            <a:ext cx="113339" cy="218495"/>
          </a:xfrm>
          <a:prstGeom prst="downArrow">
            <a:avLst>
              <a:gd name="adj1" fmla="val 50000"/>
              <a:gd name="adj2" fmla="val 50000"/>
            </a:avLst>
          </a:prstGeom>
          <a:solidFill>
            <a:schemeClr val="tx1"/>
          </a:solidFill>
          <a:ln w="12700" cap="flat" cmpd="sng">
            <a:no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8BCA516-660F-C2DC-7FB1-55FA7A348851}"/>
              </a:ext>
            </a:extLst>
          </p:cNvPr>
          <p:cNvSpPr>
            <a:spLocks noGrp="1"/>
          </p:cNvSpPr>
          <p:nvPr>
            <p:ph type="title"/>
          </p:nvPr>
        </p:nvSpPr>
        <p:spPr/>
        <p:txBody>
          <a:bodyPr>
            <a:normAutofit fontScale="90000"/>
          </a:bodyPr>
          <a:lstStyle/>
          <a:p>
            <a:r>
              <a:rPr lang="en-GB" dirty="0"/>
              <a:t>Project </a:t>
            </a:r>
            <a:r>
              <a:rPr lang="en-IE" dirty="0"/>
              <a:t>Project objectives &amp; Key contributions to EOSC</a:t>
            </a:r>
            <a:endParaRPr lang="en-GB" dirty="0"/>
          </a:p>
        </p:txBody>
      </p:sp>
      <p:sp>
        <p:nvSpPr>
          <p:cNvPr id="3" name="Shape 3">
            <a:extLst>
              <a:ext uri="{FF2B5EF4-FFF2-40B4-BE49-F238E27FC236}">
                <a16:creationId xmlns:a16="http://schemas.microsoft.com/office/drawing/2014/main" id="{11D8C722-6F53-34BA-D89C-6D513D52A242}"/>
              </a:ext>
            </a:extLst>
          </p:cNvPr>
          <p:cNvSpPr/>
          <p:nvPr/>
        </p:nvSpPr>
        <p:spPr>
          <a:xfrm>
            <a:off x="365760" y="714974"/>
            <a:ext cx="2741600" cy="2734056"/>
          </a:xfrm>
          <a:prstGeom prst="roundRect">
            <a:avLst>
              <a:gd name="adj" fmla="val 2341"/>
            </a:avLst>
          </a:prstGeom>
          <a:solidFill>
            <a:srgbClr val="EBF7FC"/>
          </a:solidFill>
          <a:ln/>
          <a:effectLst>
            <a:outerShdw blurRad="63500" dist="25400" dir="2700000" algn="bl" rotWithShape="0">
              <a:srgbClr val="000000">
                <a:alpha val="12000"/>
              </a:srgbClr>
            </a:outerShdw>
          </a:effectLst>
        </p:spPr>
        <p:txBody>
          <a:bodyPr/>
          <a:lstStyle/>
          <a:p>
            <a:endParaRPr lang="en-GB"/>
          </a:p>
        </p:txBody>
      </p:sp>
      <p:sp>
        <p:nvSpPr>
          <p:cNvPr id="6" name="Text 5">
            <a:extLst>
              <a:ext uri="{FF2B5EF4-FFF2-40B4-BE49-F238E27FC236}">
                <a16:creationId xmlns:a16="http://schemas.microsoft.com/office/drawing/2014/main" id="{547732AB-CECF-7737-F7F3-1D11A6FC591B}"/>
              </a:ext>
            </a:extLst>
          </p:cNvPr>
          <p:cNvSpPr/>
          <p:nvPr/>
        </p:nvSpPr>
        <p:spPr>
          <a:xfrm>
            <a:off x="914400" y="806414"/>
            <a:ext cx="1525448" cy="329184"/>
          </a:xfrm>
          <a:prstGeom prst="rect">
            <a:avLst/>
          </a:prstGeom>
          <a:noFill/>
          <a:ln/>
        </p:spPr>
        <p:txBody>
          <a:bodyPr wrap="square" lIns="0" tIns="0" rIns="0" bIns="0" rtlCol="0" anchor="ctr"/>
          <a:lstStyle/>
          <a:p>
            <a:pPr marL="0" indent="0">
              <a:buNone/>
            </a:pPr>
            <a:r>
              <a:rPr lang="en-US" sz="1150" b="1" dirty="0">
                <a:solidFill>
                  <a:srgbClr val="0132AE"/>
                </a:solidFill>
                <a:latin typeface="Calibri" pitchFamily="34" charset="0"/>
                <a:ea typeface="Calibri" pitchFamily="34" charset="-122"/>
                <a:cs typeface="Calibri" pitchFamily="34" charset="-120"/>
              </a:rPr>
              <a:t>KER#1</a:t>
            </a:r>
            <a:endParaRPr lang="en-US" sz="1150" dirty="0"/>
          </a:p>
        </p:txBody>
      </p:sp>
      <p:sp>
        <p:nvSpPr>
          <p:cNvPr id="7" name="Shape 6">
            <a:extLst>
              <a:ext uri="{FF2B5EF4-FFF2-40B4-BE49-F238E27FC236}">
                <a16:creationId xmlns:a16="http://schemas.microsoft.com/office/drawing/2014/main" id="{3E688D7B-DBBD-9501-CA0A-A9EE9319D9F6}"/>
              </a:ext>
            </a:extLst>
          </p:cNvPr>
          <p:cNvSpPr/>
          <p:nvPr/>
        </p:nvSpPr>
        <p:spPr>
          <a:xfrm>
            <a:off x="2476424" y="833846"/>
            <a:ext cx="512064" cy="219456"/>
          </a:xfrm>
          <a:prstGeom prst="roundRect">
            <a:avLst>
              <a:gd name="adj" fmla="val 12500"/>
            </a:avLst>
          </a:prstGeom>
          <a:solidFill>
            <a:srgbClr val="040305"/>
          </a:solidFill>
          <a:ln/>
        </p:spPr>
        <p:txBody>
          <a:bodyPr/>
          <a:lstStyle/>
          <a:p>
            <a:endParaRPr lang="en-GB"/>
          </a:p>
        </p:txBody>
      </p:sp>
      <p:sp>
        <p:nvSpPr>
          <p:cNvPr id="8" name="Text 7">
            <a:extLst>
              <a:ext uri="{FF2B5EF4-FFF2-40B4-BE49-F238E27FC236}">
                <a16:creationId xmlns:a16="http://schemas.microsoft.com/office/drawing/2014/main" id="{FFE1267E-242E-DD91-9356-5090D4A1A1D2}"/>
              </a:ext>
            </a:extLst>
          </p:cNvPr>
          <p:cNvSpPr/>
          <p:nvPr/>
        </p:nvSpPr>
        <p:spPr>
          <a:xfrm>
            <a:off x="2476424" y="833846"/>
            <a:ext cx="512064" cy="219456"/>
          </a:xfrm>
          <a:prstGeom prst="rect">
            <a:avLst/>
          </a:prstGeom>
          <a:noFill/>
          <a:ln/>
        </p:spPr>
        <p:txBody>
          <a:bodyPr wrap="square" lIns="0" tIns="0" rIns="0" bIns="0" rtlCol="0" anchor="ctr"/>
          <a:lstStyle/>
          <a:p>
            <a:pPr marL="0" indent="0" algn="ctr">
              <a:buNone/>
            </a:pPr>
            <a:r>
              <a:rPr lang="en-US" sz="830" b="1" dirty="0">
                <a:solidFill>
                  <a:srgbClr val="FFFFFF"/>
                </a:solidFill>
                <a:latin typeface="Calibri" pitchFamily="34" charset="0"/>
                <a:ea typeface="Calibri" pitchFamily="34" charset="-122"/>
                <a:cs typeface="Calibri" pitchFamily="34" charset="-120"/>
              </a:rPr>
              <a:t>SO1</a:t>
            </a:r>
            <a:endParaRPr lang="en-US" sz="830" dirty="0"/>
          </a:p>
        </p:txBody>
      </p:sp>
      <p:sp>
        <p:nvSpPr>
          <p:cNvPr id="9" name="Text 8">
            <a:extLst>
              <a:ext uri="{FF2B5EF4-FFF2-40B4-BE49-F238E27FC236}">
                <a16:creationId xmlns:a16="http://schemas.microsoft.com/office/drawing/2014/main" id="{86BAAFBE-82FA-F3AE-7CB9-E659A6D61942}"/>
              </a:ext>
            </a:extLst>
          </p:cNvPr>
          <p:cNvSpPr/>
          <p:nvPr/>
        </p:nvSpPr>
        <p:spPr>
          <a:xfrm>
            <a:off x="484632" y="1153886"/>
            <a:ext cx="2503856" cy="457200"/>
          </a:xfrm>
          <a:prstGeom prst="rect">
            <a:avLst/>
          </a:prstGeom>
          <a:noFill/>
          <a:ln/>
        </p:spPr>
        <p:txBody>
          <a:bodyPr wrap="square" lIns="0" tIns="0" rIns="0" bIns="0" rtlCol="0" anchor="t"/>
          <a:lstStyle/>
          <a:p>
            <a:pPr marL="0" indent="0">
              <a:lnSpc>
                <a:spcPct val="100000"/>
              </a:lnSpc>
              <a:buNone/>
            </a:pPr>
            <a:r>
              <a:rPr lang="en-US" sz="1400" b="1" dirty="0">
                <a:solidFill>
                  <a:srgbClr val="040305"/>
                </a:solidFill>
                <a:latin typeface="Calibri" pitchFamily="34" charset="0"/>
                <a:ea typeface="Calibri" pitchFamily="34" charset="-122"/>
                <a:cs typeface="Calibri" pitchFamily="34" charset="-120"/>
              </a:rPr>
              <a:t>Thematic EOSC Node for Marine Research</a:t>
            </a:r>
            <a:endParaRPr lang="en-US" sz="1400" dirty="0"/>
          </a:p>
        </p:txBody>
      </p:sp>
      <p:sp>
        <p:nvSpPr>
          <p:cNvPr id="10" name="Text 9">
            <a:extLst>
              <a:ext uri="{FF2B5EF4-FFF2-40B4-BE49-F238E27FC236}">
                <a16:creationId xmlns:a16="http://schemas.microsoft.com/office/drawing/2014/main" id="{4C85242A-3EFE-A5B7-D5E4-970FFAC629B7}"/>
              </a:ext>
            </a:extLst>
          </p:cNvPr>
          <p:cNvSpPr/>
          <p:nvPr/>
        </p:nvSpPr>
        <p:spPr>
          <a:xfrm>
            <a:off x="484632" y="1738232"/>
            <a:ext cx="2503856" cy="146304"/>
          </a:xfrm>
          <a:prstGeom prst="rect">
            <a:avLst/>
          </a:prstGeom>
          <a:noFill/>
          <a:ln/>
        </p:spPr>
        <p:txBody>
          <a:bodyPr wrap="square" lIns="0" tIns="0" rIns="0" bIns="0" rtlCol="0" anchor="ctr"/>
          <a:lstStyle/>
          <a:p>
            <a:pPr marL="0" indent="0">
              <a:buNone/>
            </a:pPr>
            <a:r>
              <a:rPr lang="en-US" sz="750" b="1" kern="0" spc="30" dirty="0">
                <a:solidFill>
                  <a:srgbClr val="0998DB"/>
                </a:solidFill>
                <a:latin typeface="Calibri" pitchFamily="34" charset="0"/>
                <a:ea typeface="Calibri" pitchFamily="34" charset="-122"/>
                <a:cs typeface="Calibri" pitchFamily="34" charset="-120"/>
              </a:rPr>
              <a:t>STATE OF THE ART</a:t>
            </a:r>
            <a:endParaRPr lang="en-US" sz="750" dirty="0"/>
          </a:p>
        </p:txBody>
      </p:sp>
      <p:sp>
        <p:nvSpPr>
          <p:cNvPr id="11" name="Text 10">
            <a:extLst>
              <a:ext uri="{FF2B5EF4-FFF2-40B4-BE49-F238E27FC236}">
                <a16:creationId xmlns:a16="http://schemas.microsoft.com/office/drawing/2014/main" id="{0C9EF4F7-4AB7-294B-61E2-FA2838DD8470}"/>
              </a:ext>
            </a:extLst>
          </p:cNvPr>
          <p:cNvSpPr/>
          <p:nvPr/>
        </p:nvSpPr>
        <p:spPr>
          <a:xfrm>
            <a:off x="484632" y="1884536"/>
            <a:ext cx="2503856" cy="275190"/>
          </a:xfrm>
          <a:prstGeom prst="rect">
            <a:avLst/>
          </a:prstGeom>
          <a:noFill/>
          <a:ln/>
        </p:spPr>
        <p:txBody>
          <a:bodyPr wrap="square" lIns="0" tIns="0" rIns="0" bIns="0" rtlCol="0" anchor="t"/>
          <a:lstStyle/>
          <a:p>
            <a:pPr marL="0" indent="0">
              <a:lnSpc>
                <a:spcPct val="100000"/>
              </a:lnSpc>
              <a:buNone/>
            </a:pPr>
            <a:r>
              <a:rPr lang="en-US" sz="860" dirty="0">
                <a:solidFill>
                  <a:srgbClr val="040305"/>
                </a:solidFill>
                <a:latin typeface="Calibri" pitchFamily="34" charset="0"/>
                <a:ea typeface="Calibri" pitchFamily="34" charset="-122"/>
                <a:cs typeface="Calibri" pitchFamily="34" charset="-120"/>
              </a:rPr>
              <a:t>Blue-Cloud 2026 &amp; EDITO: separate, non-federated “candidate” systems.</a:t>
            </a:r>
            <a:endParaRPr lang="en-US" sz="860" dirty="0"/>
          </a:p>
        </p:txBody>
      </p:sp>
      <p:sp>
        <p:nvSpPr>
          <p:cNvPr id="12" name="Text 11">
            <a:extLst>
              <a:ext uri="{FF2B5EF4-FFF2-40B4-BE49-F238E27FC236}">
                <a16:creationId xmlns:a16="http://schemas.microsoft.com/office/drawing/2014/main" id="{39560454-7E98-80DF-20D6-6859748D7890}"/>
              </a:ext>
            </a:extLst>
          </p:cNvPr>
          <p:cNvSpPr/>
          <p:nvPr/>
        </p:nvSpPr>
        <p:spPr>
          <a:xfrm>
            <a:off x="484632" y="2196302"/>
            <a:ext cx="2503856" cy="146304"/>
          </a:xfrm>
          <a:prstGeom prst="rect">
            <a:avLst/>
          </a:prstGeom>
          <a:noFill/>
          <a:ln/>
        </p:spPr>
        <p:txBody>
          <a:bodyPr wrap="square" lIns="0" tIns="0" rIns="0" bIns="0" rtlCol="0" anchor="ctr"/>
          <a:lstStyle/>
          <a:p>
            <a:pPr marL="0" indent="0">
              <a:buNone/>
            </a:pPr>
            <a:r>
              <a:rPr lang="en-US" sz="750" b="1" kern="0" spc="30" dirty="0">
                <a:solidFill>
                  <a:srgbClr val="0998DB"/>
                </a:solidFill>
                <a:latin typeface="Calibri" pitchFamily="34" charset="0"/>
                <a:ea typeface="Calibri" pitchFamily="34" charset="-122"/>
                <a:cs typeface="Calibri" pitchFamily="34" charset="-120"/>
              </a:rPr>
              <a:t>AMBITION BY PROJECT END</a:t>
            </a:r>
            <a:endParaRPr lang="en-US" sz="750" dirty="0"/>
          </a:p>
        </p:txBody>
      </p:sp>
      <p:sp>
        <p:nvSpPr>
          <p:cNvPr id="13" name="Text 12">
            <a:extLst>
              <a:ext uri="{FF2B5EF4-FFF2-40B4-BE49-F238E27FC236}">
                <a16:creationId xmlns:a16="http://schemas.microsoft.com/office/drawing/2014/main" id="{E38C7906-589F-3D30-D5AA-2EA308306EA1}"/>
              </a:ext>
            </a:extLst>
          </p:cNvPr>
          <p:cNvSpPr/>
          <p:nvPr/>
        </p:nvSpPr>
        <p:spPr>
          <a:xfrm>
            <a:off x="484632" y="2342606"/>
            <a:ext cx="2503856" cy="411480"/>
          </a:xfrm>
          <a:prstGeom prst="rect">
            <a:avLst/>
          </a:prstGeom>
          <a:noFill/>
          <a:ln/>
        </p:spPr>
        <p:txBody>
          <a:bodyPr wrap="square" lIns="0" tIns="0" rIns="0" bIns="0" rtlCol="0" anchor="t"/>
          <a:lstStyle/>
          <a:p>
            <a:pPr marL="0" indent="0">
              <a:lnSpc>
                <a:spcPct val="100000"/>
              </a:lnSpc>
              <a:buNone/>
            </a:pPr>
            <a:r>
              <a:rPr lang="en-US" sz="860" dirty="0">
                <a:solidFill>
                  <a:srgbClr val="040305"/>
                </a:solidFill>
                <a:latin typeface="Calibri" pitchFamily="34" charset="0"/>
                <a:ea typeface="Calibri" pitchFamily="34" charset="-122"/>
                <a:cs typeface="Calibri" pitchFamily="34" charset="-120"/>
              </a:rPr>
              <a:t>Federate the Blue-Cloud VRE with EDITO into one EOSC-IF compliant node.</a:t>
            </a:r>
            <a:endParaRPr lang="en-US" sz="860" dirty="0"/>
          </a:p>
        </p:txBody>
      </p:sp>
      <p:sp>
        <p:nvSpPr>
          <p:cNvPr id="14" name="Text 13">
            <a:extLst>
              <a:ext uri="{FF2B5EF4-FFF2-40B4-BE49-F238E27FC236}">
                <a16:creationId xmlns:a16="http://schemas.microsoft.com/office/drawing/2014/main" id="{477B298D-21F8-56B3-DAB7-3B2774502C74}"/>
              </a:ext>
            </a:extLst>
          </p:cNvPr>
          <p:cNvSpPr/>
          <p:nvPr/>
        </p:nvSpPr>
        <p:spPr>
          <a:xfrm>
            <a:off x="484632" y="2763230"/>
            <a:ext cx="2503856" cy="146304"/>
          </a:xfrm>
          <a:prstGeom prst="rect">
            <a:avLst/>
          </a:prstGeom>
          <a:noFill/>
          <a:ln/>
        </p:spPr>
        <p:txBody>
          <a:bodyPr wrap="square" lIns="0" tIns="0" rIns="0" bIns="0" rtlCol="0" anchor="ctr"/>
          <a:lstStyle/>
          <a:p>
            <a:pPr marL="0" indent="0">
              <a:buNone/>
            </a:pPr>
            <a:r>
              <a:rPr lang="en-US" sz="750" b="1" kern="0" spc="30" dirty="0">
                <a:solidFill>
                  <a:srgbClr val="0998DB"/>
                </a:solidFill>
                <a:latin typeface="Calibri" pitchFamily="34" charset="0"/>
                <a:ea typeface="Calibri" pitchFamily="34" charset="-122"/>
                <a:cs typeface="Calibri" pitchFamily="34" charset="-120"/>
              </a:rPr>
              <a:t>EXPECTED TRL</a:t>
            </a:r>
            <a:endParaRPr lang="en-US" sz="750" dirty="0"/>
          </a:p>
        </p:txBody>
      </p:sp>
      <p:sp>
        <p:nvSpPr>
          <p:cNvPr id="15" name="Text 14">
            <a:extLst>
              <a:ext uri="{FF2B5EF4-FFF2-40B4-BE49-F238E27FC236}">
                <a16:creationId xmlns:a16="http://schemas.microsoft.com/office/drawing/2014/main" id="{83B45E94-F6E9-B230-9A4C-A50C47FFF61A}"/>
              </a:ext>
            </a:extLst>
          </p:cNvPr>
          <p:cNvSpPr/>
          <p:nvPr/>
        </p:nvSpPr>
        <p:spPr>
          <a:xfrm>
            <a:off x="484632" y="2909534"/>
            <a:ext cx="2503856" cy="411480"/>
          </a:xfrm>
          <a:prstGeom prst="rect">
            <a:avLst/>
          </a:prstGeom>
          <a:noFill/>
          <a:ln/>
        </p:spPr>
        <p:txBody>
          <a:bodyPr wrap="square" lIns="0" tIns="0" rIns="0" bIns="0" rtlCol="0" anchor="t"/>
          <a:lstStyle/>
          <a:p>
            <a:pPr marL="0" indent="0">
              <a:lnSpc>
                <a:spcPct val="100000"/>
              </a:lnSpc>
              <a:buNone/>
            </a:pPr>
            <a:r>
              <a:rPr lang="en-US" sz="1450" b="1" dirty="0">
                <a:solidFill>
                  <a:srgbClr val="0132AE"/>
                </a:solidFill>
                <a:latin typeface="Calibri" pitchFamily="34" charset="0"/>
                <a:ea typeface="Calibri" pitchFamily="34" charset="-122"/>
                <a:cs typeface="Calibri" pitchFamily="34" charset="-120"/>
              </a:rPr>
              <a:t>9  </a:t>
            </a:r>
            <a:r>
              <a:rPr lang="en-US" sz="860" dirty="0">
                <a:solidFill>
                  <a:srgbClr val="040305"/>
                </a:solidFill>
                <a:latin typeface="Calibri" pitchFamily="34" charset="0"/>
                <a:ea typeface="Calibri" pitchFamily="34" charset="-122"/>
                <a:cs typeface="Calibri" pitchFamily="34" charset="-120"/>
              </a:rPr>
              <a:t>Operational, real-world proven</a:t>
            </a:r>
            <a:endParaRPr lang="en-US" sz="1450" dirty="0"/>
          </a:p>
        </p:txBody>
      </p:sp>
      <p:sp>
        <p:nvSpPr>
          <p:cNvPr id="16" name="Shape 15">
            <a:extLst>
              <a:ext uri="{FF2B5EF4-FFF2-40B4-BE49-F238E27FC236}">
                <a16:creationId xmlns:a16="http://schemas.microsoft.com/office/drawing/2014/main" id="{939772BC-D6DB-254B-F016-4FE76AC7BEB0}"/>
              </a:ext>
            </a:extLst>
          </p:cNvPr>
          <p:cNvSpPr/>
          <p:nvPr/>
        </p:nvSpPr>
        <p:spPr>
          <a:xfrm>
            <a:off x="3271952" y="714974"/>
            <a:ext cx="2741600" cy="2734056"/>
          </a:xfrm>
          <a:prstGeom prst="roundRect">
            <a:avLst>
              <a:gd name="adj" fmla="val 2341"/>
            </a:avLst>
          </a:prstGeom>
          <a:solidFill>
            <a:srgbClr val="EBF7FC"/>
          </a:solidFill>
          <a:ln/>
          <a:effectLst>
            <a:outerShdw blurRad="63500" dist="25400" dir="2700000" algn="bl" rotWithShape="0">
              <a:srgbClr val="000000">
                <a:alpha val="12000"/>
              </a:srgbClr>
            </a:outerShdw>
          </a:effectLst>
        </p:spPr>
        <p:txBody>
          <a:bodyPr/>
          <a:lstStyle/>
          <a:p>
            <a:endParaRPr lang="en-GB"/>
          </a:p>
        </p:txBody>
      </p:sp>
      <p:sp>
        <p:nvSpPr>
          <p:cNvPr id="17" name="Shape 16">
            <a:extLst>
              <a:ext uri="{FF2B5EF4-FFF2-40B4-BE49-F238E27FC236}">
                <a16:creationId xmlns:a16="http://schemas.microsoft.com/office/drawing/2014/main" id="{3C768C47-AE7D-D6D3-259A-01ACBA7FB773}"/>
              </a:ext>
            </a:extLst>
          </p:cNvPr>
          <p:cNvSpPr/>
          <p:nvPr/>
        </p:nvSpPr>
        <p:spPr>
          <a:xfrm>
            <a:off x="3390824" y="833846"/>
            <a:ext cx="274320" cy="274320"/>
          </a:xfrm>
          <a:prstGeom prst="ellipse">
            <a:avLst/>
          </a:prstGeom>
          <a:solidFill>
            <a:srgbClr val="0132AE"/>
          </a:solidFill>
          <a:ln/>
        </p:spPr>
        <p:txBody>
          <a:bodyPr/>
          <a:lstStyle/>
          <a:p>
            <a:endParaRPr lang="en-GB"/>
          </a:p>
        </p:txBody>
      </p:sp>
      <p:pic>
        <p:nvPicPr>
          <p:cNvPr id="18" name="Image 2" descr="preencoded.png">
            <a:extLst>
              <a:ext uri="{FF2B5EF4-FFF2-40B4-BE49-F238E27FC236}">
                <a16:creationId xmlns:a16="http://schemas.microsoft.com/office/drawing/2014/main" id="{62992B0C-101F-ADA6-22E8-512F16AD80C5}"/>
              </a:ext>
            </a:extLst>
          </p:cNvPr>
          <p:cNvPicPr>
            <a:picLocks noChangeAspect="1"/>
          </p:cNvPicPr>
          <p:nvPr/>
        </p:nvPicPr>
        <p:blipFill>
          <a:blip r:embed="rId2"/>
          <a:stretch>
            <a:fillRect/>
          </a:stretch>
        </p:blipFill>
        <p:spPr>
          <a:xfrm>
            <a:off x="3445688" y="888710"/>
            <a:ext cx="164592" cy="164592"/>
          </a:xfrm>
          <a:prstGeom prst="rect">
            <a:avLst/>
          </a:prstGeom>
        </p:spPr>
      </p:pic>
      <p:sp>
        <p:nvSpPr>
          <p:cNvPr id="19" name="Text 17">
            <a:extLst>
              <a:ext uri="{FF2B5EF4-FFF2-40B4-BE49-F238E27FC236}">
                <a16:creationId xmlns:a16="http://schemas.microsoft.com/office/drawing/2014/main" id="{E6CEAA29-BF89-AED0-B216-D7A473854A73}"/>
              </a:ext>
            </a:extLst>
          </p:cNvPr>
          <p:cNvSpPr/>
          <p:nvPr/>
        </p:nvSpPr>
        <p:spPr>
          <a:xfrm>
            <a:off x="3738296" y="806414"/>
            <a:ext cx="1607744" cy="329184"/>
          </a:xfrm>
          <a:prstGeom prst="rect">
            <a:avLst/>
          </a:prstGeom>
          <a:noFill/>
          <a:ln/>
        </p:spPr>
        <p:txBody>
          <a:bodyPr wrap="square" lIns="0" tIns="0" rIns="0" bIns="0" rtlCol="0" anchor="ctr"/>
          <a:lstStyle/>
          <a:p>
            <a:pPr marL="0" indent="0">
              <a:buNone/>
            </a:pPr>
            <a:r>
              <a:rPr lang="en-US" sz="1150" b="1" dirty="0">
                <a:solidFill>
                  <a:srgbClr val="0132AE"/>
                </a:solidFill>
                <a:latin typeface="Calibri" pitchFamily="34" charset="0"/>
                <a:ea typeface="Calibri" pitchFamily="34" charset="-122"/>
                <a:cs typeface="Calibri" pitchFamily="34" charset="-120"/>
              </a:rPr>
              <a:t>KER#2</a:t>
            </a:r>
            <a:endParaRPr lang="en-US" sz="1150" dirty="0"/>
          </a:p>
        </p:txBody>
      </p:sp>
      <p:sp>
        <p:nvSpPr>
          <p:cNvPr id="20" name="Shape 18">
            <a:extLst>
              <a:ext uri="{FF2B5EF4-FFF2-40B4-BE49-F238E27FC236}">
                <a16:creationId xmlns:a16="http://schemas.microsoft.com/office/drawing/2014/main" id="{B15FF8CB-A307-0A95-9F92-A313520FA03E}"/>
              </a:ext>
            </a:extLst>
          </p:cNvPr>
          <p:cNvSpPr/>
          <p:nvPr/>
        </p:nvSpPr>
        <p:spPr>
          <a:xfrm>
            <a:off x="5382616" y="833846"/>
            <a:ext cx="512064" cy="219456"/>
          </a:xfrm>
          <a:prstGeom prst="roundRect">
            <a:avLst>
              <a:gd name="adj" fmla="val 12500"/>
            </a:avLst>
          </a:prstGeom>
          <a:solidFill>
            <a:srgbClr val="040305"/>
          </a:solidFill>
          <a:ln/>
        </p:spPr>
        <p:txBody>
          <a:bodyPr/>
          <a:lstStyle/>
          <a:p>
            <a:endParaRPr lang="en-GB"/>
          </a:p>
        </p:txBody>
      </p:sp>
      <p:sp>
        <p:nvSpPr>
          <p:cNvPr id="21" name="Text 19">
            <a:extLst>
              <a:ext uri="{FF2B5EF4-FFF2-40B4-BE49-F238E27FC236}">
                <a16:creationId xmlns:a16="http://schemas.microsoft.com/office/drawing/2014/main" id="{13C819FF-5817-C81E-ACF8-1CE65EC8E209}"/>
              </a:ext>
            </a:extLst>
          </p:cNvPr>
          <p:cNvSpPr/>
          <p:nvPr/>
        </p:nvSpPr>
        <p:spPr>
          <a:xfrm>
            <a:off x="5382616" y="833846"/>
            <a:ext cx="512064" cy="219456"/>
          </a:xfrm>
          <a:prstGeom prst="rect">
            <a:avLst/>
          </a:prstGeom>
          <a:noFill/>
          <a:ln/>
        </p:spPr>
        <p:txBody>
          <a:bodyPr wrap="square" lIns="0" tIns="0" rIns="0" bIns="0" rtlCol="0" anchor="ctr"/>
          <a:lstStyle/>
          <a:p>
            <a:pPr marL="0" indent="0" algn="ctr">
              <a:buNone/>
            </a:pPr>
            <a:r>
              <a:rPr lang="en-US" sz="830" b="1" dirty="0">
                <a:solidFill>
                  <a:srgbClr val="FFFFFF"/>
                </a:solidFill>
                <a:latin typeface="Calibri" pitchFamily="34" charset="0"/>
                <a:ea typeface="Calibri" pitchFamily="34" charset="-122"/>
                <a:cs typeface="Calibri" pitchFamily="34" charset="-120"/>
              </a:rPr>
              <a:t>SO2</a:t>
            </a:r>
            <a:endParaRPr lang="en-US" sz="830" dirty="0"/>
          </a:p>
        </p:txBody>
      </p:sp>
      <p:sp>
        <p:nvSpPr>
          <p:cNvPr id="22" name="Text 20">
            <a:extLst>
              <a:ext uri="{FF2B5EF4-FFF2-40B4-BE49-F238E27FC236}">
                <a16:creationId xmlns:a16="http://schemas.microsoft.com/office/drawing/2014/main" id="{86C42EA9-5332-8795-BB04-FA14EAC602ED}"/>
              </a:ext>
            </a:extLst>
          </p:cNvPr>
          <p:cNvSpPr/>
          <p:nvPr/>
        </p:nvSpPr>
        <p:spPr>
          <a:xfrm>
            <a:off x="3390824" y="1153886"/>
            <a:ext cx="2503856" cy="457200"/>
          </a:xfrm>
          <a:prstGeom prst="rect">
            <a:avLst/>
          </a:prstGeom>
          <a:noFill/>
          <a:ln/>
        </p:spPr>
        <p:txBody>
          <a:bodyPr wrap="square" lIns="0" tIns="0" rIns="0" bIns="0" rtlCol="0" anchor="t"/>
          <a:lstStyle/>
          <a:p>
            <a:pPr marL="0" indent="0">
              <a:lnSpc>
                <a:spcPct val="100000"/>
              </a:lnSpc>
              <a:buNone/>
            </a:pPr>
            <a:r>
              <a:rPr lang="en-US" sz="1400" b="1" dirty="0">
                <a:solidFill>
                  <a:srgbClr val="040305"/>
                </a:solidFill>
                <a:latin typeface="Calibri" pitchFamily="34" charset="0"/>
                <a:ea typeface="Calibri" pitchFamily="34" charset="-122"/>
                <a:cs typeface="Calibri" pitchFamily="34" charset="-120"/>
              </a:rPr>
              <a:t>FAIR Marine Data Services to EOSC</a:t>
            </a:r>
            <a:endParaRPr lang="en-US" sz="1400" dirty="0"/>
          </a:p>
        </p:txBody>
      </p:sp>
      <p:sp>
        <p:nvSpPr>
          <p:cNvPr id="23" name="Text 21">
            <a:extLst>
              <a:ext uri="{FF2B5EF4-FFF2-40B4-BE49-F238E27FC236}">
                <a16:creationId xmlns:a16="http://schemas.microsoft.com/office/drawing/2014/main" id="{16641DEB-A229-D85D-1A02-2D47277A1156}"/>
              </a:ext>
            </a:extLst>
          </p:cNvPr>
          <p:cNvSpPr/>
          <p:nvPr/>
        </p:nvSpPr>
        <p:spPr>
          <a:xfrm>
            <a:off x="3390824" y="1738232"/>
            <a:ext cx="2503856" cy="146304"/>
          </a:xfrm>
          <a:prstGeom prst="rect">
            <a:avLst/>
          </a:prstGeom>
          <a:noFill/>
          <a:ln/>
        </p:spPr>
        <p:txBody>
          <a:bodyPr wrap="square" lIns="0" tIns="0" rIns="0" bIns="0" rtlCol="0" anchor="ctr"/>
          <a:lstStyle/>
          <a:p>
            <a:pPr marL="0" indent="0">
              <a:buNone/>
            </a:pPr>
            <a:r>
              <a:rPr lang="en-US" sz="750" b="1" kern="0" spc="30" dirty="0">
                <a:solidFill>
                  <a:srgbClr val="0998DB"/>
                </a:solidFill>
                <a:latin typeface="Calibri" pitchFamily="34" charset="0"/>
                <a:ea typeface="Calibri" pitchFamily="34" charset="-122"/>
                <a:cs typeface="Calibri" pitchFamily="34" charset="-120"/>
              </a:rPr>
              <a:t>STATE OF THE ART</a:t>
            </a:r>
            <a:endParaRPr lang="en-US" sz="750" dirty="0"/>
          </a:p>
        </p:txBody>
      </p:sp>
      <p:sp>
        <p:nvSpPr>
          <p:cNvPr id="24" name="Text 22">
            <a:extLst>
              <a:ext uri="{FF2B5EF4-FFF2-40B4-BE49-F238E27FC236}">
                <a16:creationId xmlns:a16="http://schemas.microsoft.com/office/drawing/2014/main" id="{F64407FE-3E11-2F95-D9DD-3EA14C59D7F2}"/>
              </a:ext>
            </a:extLst>
          </p:cNvPr>
          <p:cNvSpPr/>
          <p:nvPr/>
        </p:nvSpPr>
        <p:spPr>
          <a:xfrm>
            <a:off x="3390824" y="1884536"/>
            <a:ext cx="2503856" cy="275190"/>
          </a:xfrm>
          <a:prstGeom prst="rect">
            <a:avLst/>
          </a:prstGeom>
          <a:noFill/>
          <a:ln/>
        </p:spPr>
        <p:txBody>
          <a:bodyPr wrap="square" lIns="0" tIns="0" rIns="0" bIns="0" rtlCol="0" anchor="t"/>
          <a:lstStyle/>
          <a:p>
            <a:pPr marL="0" indent="0">
              <a:lnSpc>
                <a:spcPct val="100000"/>
              </a:lnSpc>
              <a:buNone/>
            </a:pPr>
            <a:r>
              <a:rPr lang="en-US" sz="860" dirty="0">
                <a:solidFill>
                  <a:srgbClr val="040305"/>
                </a:solidFill>
                <a:latin typeface="Calibri" pitchFamily="34" charset="0"/>
                <a:ea typeface="Calibri" pitchFamily="34" charset="-122"/>
                <a:cs typeface="Calibri" pitchFamily="34" charset="-120"/>
              </a:rPr>
              <a:t>Marine data services not yet integrated with EDITO, CMEMS &amp; EMODnet catalogues.</a:t>
            </a:r>
            <a:endParaRPr lang="en-US" sz="860" dirty="0"/>
          </a:p>
        </p:txBody>
      </p:sp>
      <p:sp>
        <p:nvSpPr>
          <p:cNvPr id="25" name="Text 23">
            <a:extLst>
              <a:ext uri="{FF2B5EF4-FFF2-40B4-BE49-F238E27FC236}">
                <a16:creationId xmlns:a16="http://schemas.microsoft.com/office/drawing/2014/main" id="{E6F737CE-41E2-99ED-2DF8-047EBC6E3C68}"/>
              </a:ext>
            </a:extLst>
          </p:cNvPr>
          <p:cNvSpPr/>
          <p:nvPr/>
        </p:nvSpPr>
        <p:spPr>
          <a:xfrm>
            <a:off x="3390824" y="2196302"/>
            <a:ext cx="2503856" cy="146304"/>
          </a:xfrm>
          <a:prstGeom prst="rect">
            <a:avLst/>
          </a:prstGeom>
          <a:noFill/>
          <a:ln/>
        </p:spPr>
        <p:txBody>
          <a:bodyPr wrap="square" lIns="0" tIns="0" rIns="0" bIns="0" rtlCol="0" anchor="ctr"/>
          <a:lstStyle/>
          <a:p>
            <a:pPr marL="0" indent="0">
              <a:buNone/>
            </a:pPr>
            <a:r>
              <a:rPr lang="en-US" sz="750" b="1" kern="0" spc="30" dirty="0">
                <a:solidFill>
                  <a:srgbClr val="0998DB"/>
                </a:solidFill>
                <a:latin typeface="Calibri" pitchFamily="34" charset="0"/>
                <a:ea typeface="Calibri" pitchFamily="34" charset="-122"/>
                <a:cs typeface="Calibri" pitchFamily="34" charset="-120"/>
              </a:rPr>
              <a:t>AMBITION BY PROJECT END</a:t>
            </a:r>
            <a:endParaRPr lang="en-US" sz="750" dirty="0"/>
          </a:p>
        </p:txBody>
      </p:sp>
      <p:sp>
        <p:nvSpPr>
          <p:cNvPr id="26" name="Text 24">
            <a:extLst>
              <a:ext uri="{FF2B5EF4-FFF2-40B4-BE49-F238E27FC236}">
                <a16:creationId xmlns:a16="http://schemas.microsoft.com/office/drawing/2014/main" id="{438F0017-82A7-1A14-0DC9-620F82A3F6BD}"/>
              </a:ext>
            </a:extLst>
          </p:cNvPr>
          <p:cNvSpPr/>
          <p:nvPr/>
        </p:nvSpPr>
        <p:spPr>
          <a:xfrm>
            <a:off x="3390824" y="2342606"/>
            <a:ext cx="2503856" cy="411480"/>
          </a:xfrm>
          <a:prstGeom prst="rect">
            <a:avLst/>
          </a:prstGeom>
          <a:noFill/>
          <a:ln/>
        </p:spPr>
        <p:txBody>
          <a:bodyPr wrap="square" lIns="0" tIns="0" rIns="0" bIns="0" rtlCol="0" anchor="t"/>
          <a:lstStyle/>
          <a:p>
            <a:pPr marL="0" indent="0">
              <a:lnSpc>
                <a:spcPct val="100000"/>
              </a:lnSpc>
              <a:buNone/>
            </a:pPr>
            <a:r>
              <a:rPr lang="en-US" sz="860" dirty="0">
                <a:solidFill>
                  <a:srgbClr val="040305"/>
                </a:solidFill>
                <a:latin typeface="Calibri" pitchFamily="34" charset="0"/>
                <a:ea typeface="Calibri" pitchFamily="34" charset="-122"/>
                <a:cs typeface="Calibri" pitchFamily="34" charset="-120"/>
              </a:rPr>
              <a:t>Deliver FAIR, analysis-ready marine data &amp; services (UDAL, OpenEO, Galaxy, Beacon).</a:t>
            </a:r>
            <a:endParaRPr lang="en-US" sz="860" dirty="0"/>
          </a:p>
        </p:txBody>
      </p:sp>
      <p:sp>
        <p:nvSpPr>
          <p:cNvPr id="27" name="Text 25">
            <a:extLst>
              <a:ext uri="{FF2B5EF4-FFF2-40B4-BE49-F238E27FC236}">
                <a16:creationId xmlns:a16="http://schemas.microsoft.com/office/drawing/2014/main" id="{58FA1131-362B-AB4A-A3CF-F95FC21BB496}"/>
              </a:ext>
            </a:extLst>
          </p:cNvPr>
          <p:cNvSpPr/>
          <p:nvPr/>
        </p:nvSpPr>
        <p:spPr>
          <a:xfrm>
            <a:off x="3390824" y="2763230"/>
            <a:ext cx="2503856" cy="146304"/>
          </a:xfrm>
          <a:prstGeom prst="rect">
            <a:avLst/>
          </a:prstGeom>
          <a:noFill/>
          <a:ln/>
        </p:spPr>
        <p:txBody>
          <a:bodyPr wrap="square" lIns="0" tIns="0" rIns="0" bIns="0" rtlCol="0" anchor="ctr"/>
          <a:lstStyle/>
          <a:p>
            <a:pPr marL="0" indent="0">
              <a:buNone/>
            </a:pPr>
            <a:r>
              <a:rPr lang="en-US" sz="750" b="1" kern="0" spc="30" dirty="0">
                <a:solidFill>
                  <a:srgbClr val="0998DB"/>
                </a:solidFill>
                <a:latin typeface="Calibri" pitchFamily="34" charset="0"/>
                <a:ea typeface="Calibri" pitchFamily="34" charset="-122"/>
                <a:cs typeface="Calibri" pitchFamily="34" charset="-120"/>
              </a:rPr>
              <a:t>EXPECTED TRL</a:t>
            </a:r>
            <a:endParaRPr lang="en-US" sz="750" dirty="0"/>
          </a:p>
        </p:txBody>
      </p:sp>
      <p:sp>
        <p:nvSpPr>
          <p:cNvPr id="28" name="Text 26">
            <a:extLst>
              <a:ext uri="{FF2B5EF4-FFF2-40B4-BE49-F238E27FC236}">
                <a16:creationId xmlns:a16="http://schemas.microsoft.com/office/drawing/2014/main" id="{5C202543-54C0-201C-A58E-05D0D12B67BE}"/>
              </a:ext>
            </a:extLst>
          </p:cNvPr>
          <p:cNvSpPr/>
          <p:nvPr/>
        </p:nvSpPr>
        <p:spPr>
          <a:xfrm>
            <a:off x="3390824" y="2909534"/>
            <a:ext cx="2503856" cy="411480"/>
          </a:xfrm>
          <a:prstGeom prst="rect">
            <a:avLst/>
          </a:prstGeom>
          <a:noFill/>
          <a:ln/>
        </p:spPr>
        <p:txBody>
          <a:bodyPr wrap="square" lIns="0" tIns="0" rIns="0" bIns="0" rtlCol="0" anchor="t"/>
          <a:lstStyle/>
          <a:p>
            <a:pPr marL="0" indent="0">
              <a:lnSpc>
                <a:spcPct val="100000"/>
              </a:lnSpc>
              <a:buNone/>
            </a:pPr>
            <a:r>
              <a:rPr lang="en-US" sz="1450" b="1" dirty="0">
                <a:solidFill>
                  <a:srgbClr val="0132AE"/>
                </a:solidFill>
                <a:latin typeface="Calibri" pitchFamily="34" charset="0"/>
                <a:ea typeface="Calibri" pitchFamily="34" charset="-122"/>
                <a:cs typeface="Calibri" pitchFamily="34" charset="-120"/>
              </a:rPr>
              <a:t>7  </a:t>
            </a:r>
            <a:r>
              <a:rPr lang="en-US" sz="860" dirty="0">
                <a:solidFill>
                  <a:srgbClr val="040305"/>
                </a:solidFill>
                <a:latin typeface="Calibri" pitchFamily="34" charset="0"/>
                <a:ea typeface="Calibri" pitchFamily="34" charset="-122"/>
                <a:cs typeface="Calibri" pitchFamily="34" charset="-120"/>
              </a:rPr>
              <a:t>Uniform data access &amp; provisioning</a:t>
            </a:r>
            <a:endParaRPr lang="en-US" sz="1450" dirty="0"/>
          </a:p>
        </p:txBody>
      </p:sp>
      <p:sp>
        <p:nvSpPr>
          <p:cNvPr id="29" name="Shape 27">
            <a:extLst>
              <a:ext uri="{FF2B5EF4-FFF2-40B4-BE49-F238E27FC236}">
                <a16:creationId xmlns:a16="http://schemas.microsoft.com/office/drawing/2014/main" id="{1C23DF56-FD83-AFF7-F13A-3C0845A5B0E2}"/>
              </a:ext>
            </a:extLst>
          </p:cNvPr>
          <p:cNvSpPr/>
          <p:nvPr/>
        </p:nvSpPr>
        <p:spPr>
          <a:xfrm>
            <a:off x="6178144" y="714974"/>
            <a:ext cx="2741600" cy="2734056"/>
          </a:xfrm>
          <a:prstGeom prst="roundRect">
            <a:avLst>
              <a:gd name="adj" fmla="val 2341"/>
            </a:avLst>
          </a:prstGeom>
          <a:solidFill>
            <a:srgbClr val="EBF7FC"/>
          </a:solidFill>
          <a:ln/>
          <a:effectLst>
            <a:outerShdw blurRad="63500" dist="25400" dir="2700000" algn="bl" rotWithShape="0">
              <a:srgbClr val="000000">
                <a:alpha val="12000"/>
              </a:srgbClr>
            </a:outerShdw>
          </a:effectLst>
        </p:spPr>
        <p:txBody>
          <a:bodyPr/>
          <a:lstStyle/>
          <a:p>
            <a:endParaRPr lang="en-GB"/>
          </a:p>
        </p:txBody>
      </p:sp>
      <p:sp>
        <p:nvSpPr>
          <p:cNvPr id="30" name="Shape 28">
            <a:extLst>
              <a:ext uri="{FF2B5EF4-FFF2-40B4-BE49-F238E27FC236}">
                <a16:creationId xmlns:a16="http://schemas.microsoft.com/office/drawing/2014/main" id="{2801FC0A-24BD-3B46-112E-B8319D23F804}"/>
              </a:ext>
            </a:extLst>
          </p:cNvPr>
          <p:cNvSpPr/>
          <p:nvPr/>
        </p:nvSpPr>
        <p:spPr>
          <a:xfrm>
            <a:off x="6297016" y="833846"/>
            <a:ext cx="274320" cy="274320"/>
          </a:xfrm>
          <a:prstGeom prst="ellipse">
            <a:avLst/>
          </a:prstGeom>
          <a:solidFill>
            <a:srgbClr val="0132AE"/>
          </a:solidFill>
          <a:ln/>
        </p:spPr>
        <p:txBody>
          <a:bodyPr/>
          <a:lstStyle/>
          <a:p>
            <a:endParaRPr lang="en-GB"/>
          </a:p>
        </p:txBody>
      </p:sp>
      <p:pic>
        <p:nvPicPr>
          <p:cNvPr id="31" name="Image 3" descr="preencoded.png">
            <a:extLst>
              <a:ext uri="{FF2B5EF4-FFF2-40B4-BE49-F238E27FC236}">
                <a16:creationId xmlns:a16="http://schemas.microsoft.com/office/drawing/2014/main" id="{C95A7253-E2E5-F93F-741D-10649C5EAD08}"/>
              </a:ext>
            </a:extLst>
          </p:cNvPr>
          <p:cNvPicPr>
            <a:picLocks noChangeAspect="1"/>
          </p:cNvPicPr>
          <p:nvPr/>
        </p:nvPicPr>
        <p:blipFill>
          <a:blip r:embed="rId3"/>
          <a:stretch>
            <a:fillRect/>
          </a:stretch>
        </p:blipFill>
        <p:spPr>
          <a:xfrm>
            <a:off x="6351880" y="888710"/>
            <a:ext cx="164592" cy="164592"/>
          </a:xfrm>
          <a:prstGeom prst="rect">
            <a:avLst/>
          </a:prstGeom>
        </p:spPr>
      </p:pic>
      <p:sp>
        <p:nvSpPr>
          <p:cNvPr id="32" name="Text 29">
            <a:extLst>
              <a:ext uri="{FF2B5EF4-FFF2-40B4-BE49-F238E27FC236}">
                <a16:creationId xmlns:a16="http://schemas.microsoft.com/office/drawing/2014/main" id="{330E028B-8ECF-15A6-E08E-66E70B9A8557}"/>
              </a:ext>
            </a:extLst>
          </p:cNvPr>
          <p:cNvSpPr/>
          <p:nvPr/>
        </p:nvSpPr>
        <p:spPr>
          <a:xfrm>
            <a:off x="6644488" y="806414"/>
            <a:ext cx="1607744" cy="329184"/>
          </a:xfrm>
          <a:prstGeom prst="rect">
            <a:avLst/>
          </a:prstGeom>
          <a:noFill/>
          <a:ln/>
        </p:spPr>
        <p:txBody>
          <a:bodyPr wrap="square" lIns="0" tIns="0" rIns="0" bIns="0" rtlCol="0" anchor="ctr"/>
          <a:lstStyle/>
          <a:p>
            <a:pPr marL="0" indent="0">
              <a:buNone/>
            </a:pPr>
            <a:r>
              <a:rPr lang="en-US" sz="1150" b="1" dirty="0">
                <a:solidFill>
                  <a:srgbClr val="0132AE"/>
                </a:solidFill>
                <a:latin typeface="Calibri" pitchFamily="34" charset="0"/>
                <a:ea typeface="Calibri" pitchFamily="34" charset="-122"/>
                <a:cs typeface="Calibri" pitchFamily="34" charset="-120"/>
              </a:rPr>
              <a:t>KER#3</a:t>
            </a:r>
            <a:endParaRPr lang="en-US" sz="1150" dirty="0"/>
          </a:p>
        </p:txBody>
      </p:sp>
      <p:sp>
        <p:nvSpPr>
          <p:cNvPr id="33" name="Shape 30">
            <a:extLst>
              <a:ext uri="{FF2B5EF4-FFF2-40B4-BE49-F238E27FC236}">
                <a16:creationId xmlns:a16="http://schemas.microsoft.com/office/drawing/2014/main" id="{A59A1E57-CA8F-6E3F-D600-84250A141068}"/>
              </a:ext>
            </a:extLst>
          </p:cNvPr>
          <p:cNvSpPr/>
          <p:nvPr/>
        </p:nvSpPr>
        <p:spPr>
          <a:xfrm>
            <a:off x="8288807" y="833846"/>
            <a:ext cx="512064" cy="219456"/>
          </a:xfrm>
          <a:prstGeom prst="roundRect">
            <a:avLst>
              <a:gd name="adj" fmla="val 12500"/>
            </a:avLst>
          </a:prstGeom>
          <a:solidFill>
            <a:srgbClr val="040305"/>
          </a:solidFill>
          <a:ln/>
        </p:spPr>
        <p:txBody>
          <a:bodyPr/>
          <a:lstStyle/>
          <a:p>
            <a:endParaRPr lang="en-GB"/>
          </a:p>
        </p:txBody>
      </p:sp>
      <p:sp>
        <p:nvSpPr>
          <p:cNvPr id="34" name="Text 31">
            <a:extLst>
              <a:ext uri="{FF2B5EF4-FFF2-40B4-BE49-F238E27FC236}">
                <a16:creationId xmlns:a16="http://schemas.microsoft.com/office/drawing/2014/main" id="{0EADB8D7-36C3-4EE9-12C8-84CF8254B860}"/>
              </a:ext>
            </a:extLst>
          </p:cNvPr>
          <p:cNvSpPr/>
          <p:nvPr/>
        </p:nvSpPr>
        <p:spPr>
          <a:xfrm>
            <a:off x="8288807" y="833846"/>
            <a:ext cx="512064" cy="219456"/>
          </a:xfrm>
          <a:prstGeom prst="rect">
            <a:avLst/>
          </a:prstGeom>
          <a:noFill/>
          <a:ln/>
        </p:spPr>
        <p:txBody>
          <a:bodyPr wrap="square" lIns="0" tIns="0" rIns="0" bIns="0" rtlCol="0" anchor="ctr"/>
          <a:lstStyle/>
          <a:p>
            <a:pPr marL="0" indent="0" algn="ctr">
              <a:buNone/>
            </a:pPr>
            <a:r>
              <a:rPr lang="en-US" sz="830" b="1" dirty="0">
                <a:solidFill>
                  <a:srgbClr val="FFFFFF"/>
                </a:solidFill>
                <a:latin typeface="Calibri" pitchFamily="34" charset="0"/>
                <a:ea typeface="Calibri" pitchFamily="34" charset="-122"/>
                <a:cs typeface="Calibri" pitchFamily="34" charset="-120"/>
              </a:rPr>
              <a:t>SO3</a:t>
            </a:r>
            <a:endParaRPr lang="en-US" sz="830" dirty="0"/>
          </a:p>
        </p:txBody>
      </p:sp>
      <p:sp>
        <p:nvSpPr>
          <p:cNvPr id="35" name="Text 32">
            <a:extLst>
              <a:ext uri="{FF2B5EF4-FFF2-40B4-BE49-F238E27FC236}">
                <a16:creationId xmlns:a16="http://schemas.microsoft.com/office/drawing/2014/main" id="{2ED6FEFB-18B5-17B5-708A-027C59211AE6}"/>
              </a:ext>
            </a:extLst>
          </p:cNvPr>
          <p:cNvSpPr/>
          <p:nvPr/>
        </p:nvSpPr>
        <p:spPr>
          <a:xfrm>
            <a:off x="6297016" y="1153886"/>
            <a:ext cx="2503856" cy="457200"/>
          </a:xfrm>
          <a:prstGeom prst="rect">
            <a:avLst/>
          </a:prstGeom>
          <a:noFill/>
          <a:ln/>
        </p:spPr>
        <p:txBody>
          <a:bodyPr wrap="square" lIns="0" tIns="0" rIns="0" bIns="0" rtlCol="0" anchor="t"/>
          <a:lstStyle/>
          <a:p>
            <a:pPr marL="0" indent="0">
              <a:lnSpc>
                <a:spcPct val="100000"/>
              </a:lnSpc>
              <a:buNone/>
            </a:pPr>
            <a:r>
              <a:rPr lang="en-US" sz="1400" b="1" dirty="0">
                <a:solidFill>
                  <a:srgbClr val="040305"/>
                </a:solidFill>
                <a:latin typeface="Calibri" pitchFamily="34" charset="0"/>
                <a:ea typeface="Calibri" pitchFamily="34" charset="-122"/>
                <a:cs typeface="Calibri" pitchFamily="34" charset="-120"/>
              </a:rPr>
              <a:t>EOSC Node Exchange Services &amp; Use Cases</a:t>
            </a:r>
            <a:endParaRPr lang="en-US" sz="1400" dirty="0"/>
          </a:p>
        </p:txBody>
      </p:sp>
      <p:sp>
        <p:nvSpPr>
          <p:cNvPr id="36" name="Text 33">
            <a:extLst>
              <a:ext uri="{FF2B5EF4-FFF2-40B4-BE49-F238E27FC236}">
                <a16:creationId xmlns:a16="http://schemas.microsoft.com/office/drawing/2014/main" id="{1F7BB032-9EE9-C10C-0725-1B906BBBB25B}"/>
              </a:ext>
            </a:extLst>
          </p:cNvPr>
          <p:cNvSpPr/>
          <p:nvPr/>
        </p:nvSpPr>
        <p:spPr>
          <a:xfrm>
            <a:off x="6297016" y="1738232"/>
            <a:ext cx="2503856" cy="146304"/>
          </a:xfrm>
          <a:prstGeom prst="rect">
            <a:avLst/>
          </a:prstGeom>
          <a:noFill/>
          <a:ln/>
        </p:spPr>
        <p:txBody>
          <a:bodyPr wrap="square" lIns="0" tIns="0" rIns="0" bIns="0" rtlCol="0" anchor="ctr"/>
          <a:lstStyle/>
          <a:p>
            <a:pPr marL="0" indent="0">
              <a:buNone/>
            </a:pPr>
            <a:r>
              <a:rPr lang="en-US" sz="750" b="1" kern="0" spc="30" dirty="0">
                <a:solidFill>
                  <a:srgbClr val="0998DB"/>
                </a:solidFill>
                <a:latin typeface="Calibri" pitchFamily="34" charset="0"/>
                <a:ea typeface="Calibri" pitchFamily="34" charset="-122"/>
                <a:cs typeface="Calibri" pitchFamily="34" charset="-120"/>
              </a:rPr>
              <a:t>STATE OF THE ART</a:t>
            </a:r>
            <a:endParaRPr lang="en-US" sz="750" dirty="0"/>
          </a:p>
        </p:txBody>
      </p:sp>
      <p:sp>
        <p:nvSpPr>
          <p:cNvPr id="37" name="Text 34">
            <a:extLst>
              <a:ext uri="{FF2B5EF4-FFF2-40B4-BE49-F238E27FC236}">
                <a16:creationId xmlns:a16="http://schemas.microsoft.com/office/drawing/2014/main" id="{CB6699DE-BE6F-E1A3-0D72-C3BFAE08765B}"/>
              </a:ext>
            </a:extLst>
          </p:cNvPr>
          <p:cNvSpPr/>
          <p:nvPr/>
        </p:nvSpPr>
        <p:spPr>
          <a:xfrm>
            <a:off x="6297016" y="1884536"/>
            <a:ext cx="2503856" cy="275190"/>
          </a:xfrm>
          <a:prstGeom prst="rect">
            <a:avLst/>
          </a:prstGeom>
          <a:noFill/>
          <a:ln/>
        </p:spPr>
        <p:txBody>
          <a:bodyPr wrap="square" lIns="0" tIns="0" rIns="0" bIns="0" rtlCol="0" anchor="t"/>
          <a:lstStyle/>
          <a:p>
            <a:pPr marL="0" indent="0">
              <a:lnSpc>
                <a:spcPct val="100000"/>
              </a:lnSpc>
              <a:buNone/>
            </a:pPr>
            <a:r>
              <a:rPr lang="en-US" sz="860" dirty="0">
                <a:solidFill>
                  <a:srgbClr val="040305"/>
                </a:solidFill>
                <a:latin typeface="Calibri" pitchFamily="34" charset="0"/>
                <a:ea typeface="Calibri" pitchFamily="34" charset="-122"/>
                <a:cs typeface="Calibri" pitchFamily="34" charset="-120"/>
              </a:rPr>
              <a:t>Blue-Cloud workbenches &amp; EDITO exploration tools exist but are not yet integrated.</a:t>
            </a:r>
            <a:endParaRPr lang="en-US" sz="860" dirty="0"/>
          </a:p>
        </p:txBody>
      </p:sp>
      <p:sp>
        <p:nvSpPr>
          <p:cNvPr id="38" name="Text 35">
            <a:extLst>
              <a:ext uri="{FF2B5EF4-FFF2-40B4-BE49-F238E27FC236}">
                <a16:creationId xmlns:a16="http://schemas.microsoft.com/office/drawing/2014/main" id="{FEE5C4A8-537E-4AAD-DAC5-042966204144}"/>
              </a:ext>
            </a:extLst>
          </p:cNvPr>
          <p:cNvSpPr/>
          <p:nvPr/>
        </p:nvSpPr>
        <p:spPr>
          <a:xfrm>
            <a:off x="6297016" y="2196302"/>
            <a:ext cx="2503856" cy="146304"/>
          </a:xfrm>
          <a:prstGeom prst="rect">
            <a:avLst/>
          </a:prstGeom>
          <a:noFill/>
          <a:ln/>
        </p:spPr>
        <p:txBody>
          <a:bodyPr wrap="square" lIns="0" tIns="0" rIns="0" bIns="0" rtlCol="0" anchor="ctr"/>
          <a:lstStyle/>
          <a:p>
            <a:pPr marL="0" indent="0">
              <a:buNone/>
            </a:pPr>
            <a:r>
              <a:rPr lang="en-US" sz="750" b="1" kern="0" spc="30" dirty="0">
                <a:solidFill>
                  <a:srgbClr val="0998DB"/>
                </a:solidFill>
                <a:latin typeface="Calibri" pitchFamily="34" charset="0"/>
                <a:ea typeface="Calibri" pitchFamily="34" charset="-122"/>
                <a:cs typeface="Calibri" pitchFamily="34" charset="-120"/>
              </a:rPr>
              <a:t>AMBITION BY PROJECT END</a:t>
            </a:r>
            <a:endParaRPr lang="en-US" sz="750" dirty="0"/>
          </a:p>
        </p:txBody>
      </p:sp>
      <p:sp>
        <p:nvSpPr>
          <p:cNvPr id="39" name="Text 36">
            <a:extLst>
              <a:ext uri="{FF2B5EF4-FFF2-40B4-BE49-F238E27FC236}">
                <a16:creationId xmlns:a16="http://schemas.microsoft.com/office/drawing/2014/main" id="{FC83967F-BB90-A53A-8CE8-42731F78B395}"/>
              </a:ext>
            </a:extLst>
          </p:cNvPr>
          <p:cNvSpPr/>
          <p:nvPr/>
        </p:nvSpPr>
        <p:spPr>
          <a:xfrm>
            <a:off x="6297016" y="2342606"/>
            <a:ext cx="2503856" cy="411480"/>
          </a:xfrm>
          <a:prstGeom prst="rect">
            <a:avLst/>
          </a:prstGeom>
          <a:noFill/>
          <a:ln/>
        </p:spPr>
        <p:txBody>
          <a:bodyPr wrap="square" lIns="0" tIns="0" rIns="0" bIns="0" rtlCol="0" anchor="t"/>
          <a:lstStyle/>
          <a:p>
            <a:pPr marL="0" indent="0">
              <a:lnSpc>
                <a:spcPct val="100000"/>
              </a:lnSpc>
              <a:buNone/>
            </a:pPr>
            <a:r>
              <a:rPr lang="en-US" sz="860" dirty="0">
                <a:solidFill>
                  <a:srgbClr val="040305"/>
                </a:solidFill>
                <a:latin typeface="Calibri" pitchFamily="34" charset="0"/>
                <a:ea typeface="Calibri" pitchFamily="34" charset="-122"/>
                <a:cs typeface="Calibri" pitchFamily="34" charset="-120"/>
              </a:rPr>
              <a:t>Fully integrated, end-to-end cross-platform workflows proving EOSC interoperability.</a:t>
            </a:r>
            <a:endParaRPr lang="en-US" sz="860" dirty="0"/>
          </a:p>
        </p:txBody>
      </p:sp>
      <p:sp>
        <p:nvSpPr>
          <p:cNvPr id="40" name="Text 37">
            <a:extLst>
              <a:ext uri="{FF2B5EF4-FFF2-40B4-BE49-F238E27FC236}">
                <a16:creationId xmlns:a16="http://schemas.microsoft.com/office/drawing/2014/main" id="{DE896212-548D-E4EC-3765-41FC1B83638E}"/>
              </a:ext>
            </a:extLst>
          </p:cNvPr>
          <p:cNvSpPr/>
          <p:nvPr/>
        </p:nvSpPr>
        <p:spPr>
          <a:xfrm>
            <a:off x="6297016" y="2763230"/>
            <a:ext cx="2503856" cy="146304"/>
          </a:xfrm>
          <a:prstGeom prst="rect">
            <a:avLst/>
          </a:prstGeom>
          <a:noFill/>
          <a:ln/>
        </p:spPr>
        <p:txBody>
          <a:bodyPr wrap="square" lIns="0" tIns="0" rIns="0" bIns="0" rtlCol="0" anchor="ctr"/>
          <a:lstStyle/>
          <a:p>
            <a:pPr marL="0" indent="0">
              <a:buNone/>
            </a:pPr>
            <a:r>
              <a:rPr lang="en-US" sz="750" b="1" kern="0" spc="30" dirty="0">
                <a:solidFill>
                  <a:srgbClr val="0998DB"/>
                </a:solidFill>
                <a:latin typeface="Calibri" pitchFamily="34" charset="0"/>
                <a:ea typeface="Calibri" pitchFamily="34" charset="-122"/>
                <a:cs typeface="Calibri" pitchFamily="34" charset="-120"/>
              </a:rPr>
              <a:t>EXPECTED TRL</a:t>
            </a:r>
            <a:endParaRPr lang="en-US" sz="750" dirty="0"/>
          </a:p>
        </p:txBody>
      </p:sp>
      <p:sp>
        <p:nvSpPr>
          <p:cNvPr id="41" name="Text 38">
            <a:extLst>
              <a:ext uri="{FF2B5EF4-FFF2-40B4-BE49-F238E27FC236}">
                <a16:creationId xmlns:a16="http://schemas.microsoft.com/office/drawing/2014/main" id="{5F606CF8-A153-266A-394A-FD103F205559}"/>
              </a:ext>
            </a:extLst>
          </p:cNvPr>
          <p:cNvSpPr/>
          <p:nvPr/>
        </p:nvSpPr>
        <p:spPr>
          <a:xfrm>
            <a:off x="6297016" y="2909534"/>
            <a:ext cx="2503856" cy="411480"/>
          </a:xfrm>
          <a:prstGeom prst="rect">
            <a:avLst/>
          </a:prstGeom>
          <a:noFill/>
          <a:ln/>
        </p:spPr>
        <p:txBody>
          <a:bodyPr wrap="square" lIns="0" tIns="0" rIns="0" bIns="0" rtlCol="0" anchor="t"/>
          <a:lstStyle/>
          <a:p>
            <a:pPr marL="0" indent="0">
              <a:lnSpc>
                <a:spcPct val="100000"/>
              </a:lnSpc>
              <a:buNone/>
            </a:pPr>
            <a:r>
              <a:rPr lang="en-US" sz="1450" b="1" dirty="0">
                <a:solidFill>
                  <a:srgbClr val="0132AE"/>
                </a:solidFill>
                <a:latin typeface="Calibri" pitchFamily="34" charset="0"/>
                <a:ea typeface="Calibri" pitchFamily="34" charset="-122"/>
                <a:cs typeface="Calibri" pitchFamily="34" charset="-120"/>
              </a:rPr>
              <a:t>8–9  </a:t>
            </a:r>
            <a:r>
              <a:rPr lang="en-US" sz="860" dirty="0">
                <a:solidFill>
                  <a:srgbClr val="040305"/>
                </a:solidFill>
                <a:latin typeface="Calibri" pitchFamily="34" charset="0"/>
                <a:ea typeface="Calibri" pitchFamily="34" charset="-122"/>
                <a:cs typeface="Calibri" pitchFamily="34" charset="-120"/>
              </a:rPr>
              <a:t>Four thematic exchange services</a:t>
            </a:r>
            <a:endParaRPr lang="en-US" sz="1450" dirty="0"/>
          </a:p>
        </p:txBody>
      </p:sp>
      <p:sp>
        <p:nvSpPr>
          <p:cNvPr id="42" name="Shape 39">
            <a:extLst>
              <a:ext uri="{FF2B5EF4-FFF2-40B4-BE49-F238E27FC236}">
                <a16:creationId xmlns:a16="http://schemas.microsoft.com/office/drawing/2014/main" id="{1A74B225-DAD1-9EC8-3BDE-60167B1E9C57}"/>
              </a:ext>
            </a:extLst>
          </p:cNvPr>
          <p:cNvSpPr/>
          <p:nvPr/>
        </p:nvSpPr>
        <p:spPr>
          <a:xfrm>
            <a:off x="9084335" y="714974"/>
            <a:ext cx="2741600" cy="2734056"/>
          </a:xfrm>
          <a:prstGeom prst="roundRect">
            <a:avLst>
              <a:gd name="adj" fmla="val 2341"/>
            </a:avLst>
          </a:prstGeom>
          <a:solidFill>
            <a:srgbClr val="EBF7FC"/>
          </a:solidFill>
          <a:ln/>
          <a:effectLst>
            <a:outerShdw blurRad="63500" dist="25400" dir="2700000" algn="bl" rotWithShape="0">
              <a:srgbClr val="000000">
                <a:alpha val="12000"/>
              </a:srgbClr>
            </a:outerShdw>
          </a:effectLst>
        </p:spPr>
        <p:txBody>
          <a:bodyPr/>
          <a:lstStyle/>
          <a:p>
            <a:endParaRPr lang="en-GB"/>
          </a:p>
        </p:txBody>
      </p:sp>
      <p:sp>
        <p:nvSpPr>
          <p:cNvPr id="43" name="Shape 40">
            <a:extLst>
              <a:ext uri="{FF2B5EF4-FFF2-40B4-BE49-F238E27FC236}">
                <a16:creationId xmlns:a16="http://schemas.microsoft.com/office/drawing/2014/main" id="{7A6436A9-CB25-E242-B6EA-D1831B0CAF22}"/>
              </a:ext>
            </a:extLst>
          </p:cNvPr>
          <p:cNvSpPr/>
          <p:nvPr/>
        </p:nvSpPr>
        <p:spPr>
          <a:xfrm>
            <a:off x="9203207" y="833846"/>
            <a:ext cx="274320" cy="274320"/>
          </a:xfrm>
          <a:prstGeom prst="ellipse">
            <a:avLst/>
          </a:prstGeom>
          <a:solidFill>
            <a:srgbClr val="0132AE"/>
          </a:solidFill>
          <a:ln/>
        </p:spPr>
        <p:txBody>
          <a:bodyPr/>
          <a:lstStyle/>
          <a:p>
            <a:endParaRPr lang="en-GB"/>
          </a:p>
        </p:txBody>
      </p:sp>
      <p:pic>
        <p:nvPicPr>
          <p:cNvPr id="44" name="Image 4" descr="preencoded.png">
            <a:extLst>
              <a:ext uri="{FF2B5EF4-FFF2-40B4-BE49-F238E27FC236}">
                <a16:creationId xmlns:a16="http://schemas.microsoft.com/office/drawing/2014/main" id="{1A58C6FE-24DC-1DE4-0CBA-996CB02DBD64}"/>
              </a:ext>
            </a:extLst>
          </p:cNvPr>
          <p:cNvPicPr>
            <a:picLocks noChangeAspect="1"/>
          </p:cNvPicPr>
          <p:nvPr/>
        </p:nvPicPr>
        <p:blipFill>
          <a:blip r:embed="rId4"/>
          <a:stretch>
            <a:fillRect/>
          </a:stretch>
        </p:blipFill>
        <p:spPr>
          <a:xfrm>
            <a:off x="9258071" y="888710"/>
            <a:ext cx="164592" cy="164592"/>
          </a:xfrm>
          <a:prstGeom prst="rect">
            <a:avLst/>
          </a:prstGeom>
        </p:spPr>
      </p:pic>
      <p:sp>
        <p:nvSpPr>
          <p:cNvPr id="45" name="Text 41">
            <a:extLst>
              <a:ext uri="{FF2B5EF4-FFF2-40B4-BE49-F238E27FC236}">
                <a16:creationId xmlns:a16="http://schemas.microsoft.com/office/drawing/2014/main" id="{601A5B7E-E9FA-DEC5-ED58-BA523DC5D8E5}"/>
              </a:ext>
            </a:extLst>
          </p:cNvPr>
          <p:cNvSpPr/>
          <p:nvPr/>
        </p:nvSpPr>
        <p:spPr>
          <a:xfrm>
            <a:off x="9550679" y="806414"/>
            <a:ext cx="1607744" cy="329184"/>
          </a:xfrm>
          <a:prstGeom prst="rect">
            <a:avLst/>
          </a:prstGeom>
          <a:noFill/>
          <a:ln/>
        </p:spPr>
        <p:txBody>
          <a:bodyPr wrap="square" lIns="0" tIns="0" rIns="0" bIns="0" rtlCol="0" anchor="ctr"/>
          <a:lstStyle/>
          <a:p>
            <a:pPr marL="0" indent="0">
              <a:buNone/>
            </a:pPr>
            <a:r>
              <a:rPr lang="en-US" sz="1150" b="1" dirty="0">
                <a:solidFill>
                  <a:srgbClr val="0132AE"/>
                </a:solidFill>
                <a:latin typeface="Calibri" pitchFamily="34" charset="0"/>
                <a:ea typeface="Calibri" pitchFamily="34" charset="-122"/>
                <a:cs typeface="Calibri" pitchFamily="34" charset="-120"/>
              </a:rPr>
              <a:t>KER#4</a:t>
            </a:r>
            <a:endParaRPr lang="en-US" sz="1150" dirty="0"/>
          </a:p>
        </p:txBody>
      </p:sp>
      <p:sp>
        <p:nvSpPr>
          <p:cNvPr id="46" name="Shape 42">
            <a:extLst>
              <a:ext uri="{FF2B5EF4-FFF2-40B4-BE49-F238E27FC236}">
                <a16:creationId xmlns:a16="http://schemas.microsoft.com/office/drawing/2014/main" id="{5F4258E2-1F36-359B-BDFC-634BB36EE7F9}"/>
              </a:ext>
            </a:extLst>
          </p:cNvPr>
          <p:cNvSpPr/>
          <p:nvPr/>
        </p:nvSpPr>
        <p:spPr>
          <a:xfrm>
            <a:off x="11194999" y="833846"/>
            <a:ext cx="512064" cy="219456"/>
          </a:xfrm>
          <a:prstGeom prst="roundRect">
            <a:avLst>
              <a:gd name="adj" fmla="val 12500"/>
            </a:avLst>
          </a:prstGeom>
          <a:solidFill>
            <a:srgbClr val="040305"/>
          </a:solidFill>
          <a:ln/>
        </p:spPr>
        <p:txBody>
          <a:bodyPr/>
          <a:lstStyle/>
          <a:p>
            <a:endParaRPr lang="en-GB"/>
          </a:p>
        </p:txBody>
      </p:sp>
      <p:sp>
        <p:nvSpPr>
          <p:cNvPr id="47" name="Text 43">
            <a:extLst>
              <a:ext uri="{FF2B5EF4-FFF2-40B4-BE49-F238E27FC236}">
                <a16:creationId xmlns:a16="http://schemas.microsoft.com/office/drawing/2014/main" id="{E4396D05-A98C-9980-5D4E-6C6E824AE3BC}"/>
              </a:ext>
            </a:extLst>
          </p:cNvPr>
          <p:cNvSpPr/>
          <p:nvPr/>
        </p:nvSpPr>
        <p:spPr>
          <a:xfrm>
            <a:off x="11194999" y="833846"/>
            <a:ext cx="512064" cy="219456"/>
          </a:xfrm>
          <a:prstGeom prst="rect">
            <a:avLst/>
          </a:prstGeom>
          <a:noFill/>
          <a:ln/>
        </p:spPr>
        <p:txBody>
          <a:bodyPr wrap="square" lIns="0" tIns="0" rIns="0" bIns="0" rtlCol="0" anchor="ctr"/>
          <a:lstStyle/>
          <a:p>
            <a:pPr marL="0" indent="0" algn="ctr">
              <a:buNone/>
            </a:pPr>
            <a:r>
              <a:rPr lang="en-US" sz="830" b="1" dirty="0">
                <a:solidFill>
                  <a:srgbClr val="FFFFFF"/>
                </a:solidFill>
                <a:latin typeface="Calibri" pitchFamily="34" charset="0"/>
                <a:ea typeface="Calibri" pitchFamily="34" charset="-122"/>
                <a:cs typeface="Calibri" pitchFamily="34" charset="-120"/>
              </a:rPr>
              <a:t>SO5</a:t>
            </a:r>
            <a:endParaRPr lang="en-US" sz="830" dirty="0"/>
          </a:p>
        </p:txBody>
      </p:sp>
      <p:sp>
        <p:nvSpPr>
          <p:cNvPr id="48" name="Text 44">
            <a:extLst>
              <a:ext uri="{FF2B5EF4-FFF2-40B4-BE49-F238E27FC236}">
                <a16:creationId xmlns:a16="http://schemas.microsoft.com/office/drawing/2014/main" id="{7DC93DC1-5C99-8EF0-5893-B31C8CEC7D8F}"/>
              </a:ext>
            </a:extLst>
          </p:cNvPr>
          <p:cNvSpPr/>
          <p:nvPr/>
        </p:nvSpPr>
        <p:spPr>
          <a:xfrm>
            <a:off x="9203207" y="1153886"/>
            <a:ext cx="2503856" cy="457200"/>
          </a:xfrm>
          <a:prstGeom prst="rect">
            <a:avLst/>
          </a:prstGeom>
          <a:noFill/>
          <a:ln/>
        </p:spPr>
        <p:txBody>
          <a:bodyPr wrap="square" lIns="0" tIns="0" rIns="0" bIns="0" rtlCol="0" anchor="t"/>
          <a:lstStyle/>
          <a:p>
            <a:pPr marL="0" indent="0">
              <a:lnSpc>
                <a:spcPct val="100000"/>
              </a:lnSpc>
              <a:buNone/>
            </a:pPr>
            <a:r>
              <a:rPr lang="en-US" sz="1400" b="1" dirty="0">
                <a:solidFill>
                  <a:srgbClr val="040305"/>
                </a:solidFill>
                <a:latin typeface="Calibri" pitchFamily="34" charset="0"/>
                <a:ea typeface="Calibri" pitchFamily="34" charset="-122"/>
                <a:cs typeface="Calibri" pitchFamily="34" charset="-120"/>
              </a:rPr>
              <a:t>Third-Party Services Onboarded via Open Calls</a:t>
            </a:r>
            <a:endParaRPr lang="en-US" sz="1400" dirty="0"/>
          </a:p>
        </p:txBody>
      </p:sp>
      <p:sp>
        <p:nvSpPr>
          <p:cNvPr id="49" name="Text 45">
            <a:extLst>
              <a:ext uri="{FF2B5EF4-FFF2-40B4-BE49-F238E27FC236}">
                <a16:creationId xmlns:a16="http://schemas.microsoft.com/office/drawing/2014/main" id="{39DDA78C-DC69-E588-67DB-A08B1B87FBFA}"/>
              </a:ext>
            </a:extLst>
          </p:cNvPr>
          <p:cNvSpPr/>
          <p:nvPr/>
        </p:nvSpPr>
        <p:spPr>
          <a:xfrm>
            <a:off x="9203207" y="1738232"/>
            <a:ext cx="2503856" cy="146304"/>
          </a:xfrm>
          <a:prstGeom prst="rect">
            <a:avLst/>
          </a:prstGeom>
          <a:noFill/>
          <a:ln/>
        </p:spPr>
        <p:txBody>
          <a:bodyPr wrap="square" lIns="0" tIns="0" rIns="0" bIns="0" rtlCol="0" anchor="ctr"/>
          <a:lstStyle/>
          <a:p>
            <a:pPr marL="0" indent="0">
              <a:buNone/>
            </a:pPr>
            <a:r>
              <a:rPr lang="en-US" sz="750" b="1" kern="0" spc="30" dirty="0">
                <a:solidFill>
                  <a:srgbClr val="0998DB"/>
                </a:solidFill>
                <a:latin typeface="Calibri" pitchFamily="34" charset="0"/>
                <a:ea typeface="Calibri" pitchFamily="34" charset="-122"/>
                <a:cs typeface="Calibri" pitchFamily="34" charset="-120"/>
              </a:rPr>
              <a:t>STATE OF THE ART</a:t>
            </a:r>
            <a:endParaRPr lang="en-US" sz="750" dirty="0"/>
          </a:p>
        </p:txBody>
      </p:sp>
      <p:sp>
        <p:nvSpPr>
          <p:cNvPr id="50" name="Text 46">
            <a:extLst>
              <a:ext uri="{FF2B5EF4-FFF2-40B4-BE49-F238E27FC236}">
                <a16:creationId xmlns:a16="http://schemas.microsoft.com/office/drawing/2014/main" id="{46CD4FCA-7D87-6AD4-FD63-6B65F95F7F03}"/>
              </a:ext>
            </a:extLst>
          </p:cNvPr>
          <p:cNvSpPr/>
          <p:nvPr/>
        </p:nvSpPr>
        <p:spPr>
          <a:xfrm>
            <a:off x="9203207" y="1884536"/>
            <a:ext cx="2503856" cy="275190"/>
          </a:xfrm>
          <a:prstGeom prst="rect">
            <a:avLst/>
          </a:prstGeom>
          <a:noFill/>
          <a:ln/>
        </p:spPr>
        <p:txBody>
          <a:bodyPr wrap="square" lIns="0" tIns="0" rIns="0" bIns="0" rtlCol="0" anchor="t"/>
          <a:lstStyle/>
          <a:p>
            <a:pPr marL="0" indent="0">
              <a:lnSpc>
                <a:spcPct val="100000"/>
              </a:lnSpc>
              <a:buNone/>
            </a:pPr>
            <a:r>
              <a:rPr lang="en-US" sz="860" dirty="0">
                <a:solidFill>
                  <a:srgbClr val="040305"/>
                </a:solidFill>
                <a:latin typeface="Calibri" pitchFamily="34" charset="0"/>
                <a:ea typeface="Calibri" pitchFamily="34" charset="-122"/>
                <a:cs typeface="Calibri" pitchFamily="34" charset="-120"/>
              </a:rPr>
              <a:t>EOSC onboarding rules are defined (Federation Handbook) but untested operationally.</a:t>
            </a:r>
            <a:endParaRPr lang="en-US" sz="860" dirty="0"/>
          </a:p>
        </p:txBody>
      </p:sp>
      <p:sp>
        <p:nvSpPr>
          <p:cNvPr id="51" name="Text 47">
            <a:extLst>
              <a:ext uri="{FF2B5EF4-FFF2-40B4-BE49-F238E27FC236}">
                <a16:creationId xmlns:a16="http://schemas.microsoft.com/office/drawing/2014/main" id="{8B00E13B-C8FB-2AA4-48EB-A591DE42B0D0}"/>
              </a:ext>
            </a:extLst>
          </p:cNvPr>
          <p:cNvSpPr/>
          <p:nvPr/>
        </p:nvSpPr>
        <p:spPr>
          <a:xfrm>
            <a:off x="9203207" y="2196302"/>
            <a:ext cx="2503856" cy="146304"/>
          </a:xfrm>
          <a:prstGeom prst="rect">
            <a:avLst/>
          </a:prstGeom>
          <a:noFill/>
          <a:ln/>
        </p:spPr>
        <p:txBody>
          <a:bodyPr wrap="square" lIns="0" tIns="0" rIns="0" bIns="0" rtlCol="0" anchor="ctr"/>
          <a:lstStyle/>
          <a:p>
            <a:pPr marL="0" indent="0">
              <a:buNone/>
            </a:pPr>
            <a:r>
              <a:rPr lang="en-US" sz="750" b="1" kern="0" spc="30" dirty="0">
                <a:solidFill>
                  <a:srgbClr val="0998DB"/>
                </a:solidFill>
                <a:latin typeface="Calibri" pitchFamily="34" charset="0"/>
                <a:ea typeface="Calibri" pitchFamily="34" charset="-122"/>
                <a:cs typeface="Calibri" pitchFamily="34" charset="-120"/>
              </a:rPr>
              <a:t>AMBITION BY PROJECT END</a:t>
            </a:r>
            <a:endParaRPr lang="en-US" sz="750" dirty="0"/>
          </a:p>
        </p:txBody>
      </p:sp>
      <p:sp>
        <p:nvSpPr>
          <p:cNvPr id="52" name="Text 48">
            <a:extLst>
              <a:ext uri="{FF2B5EF4-FFF2-40B4-BE49-F238E27FC236}">
                <a16:creationId xmlns:a16="http://schemas.microsoft.com/office/drawing/2014/main" id="{0F91675E-1514-3AF7-CFF3-CF47863DC5E1}"/>
              </a:ext>
            </a:extLst>
          </p:cNvPr>
          <p:cNvSpPr/>
          <p:nvPr/>
        </p:nvSpPr>
        <p:spPr>
          <a:xfrm>
            <a:off x="9203207" y="2342606"/>
            <a:ext cx="2503856" cy="411480"/>
          </a:xfrm>
          <a:prstGeom prst="rect">
            <a:avLst/>
          </a:prstGeom>
          <a:noFill/>
          <a:ln/>
        </p:spPr>
        <p:txBody>
          <a:bodyPr wrap="square" lIns="0" tIns="0" rIns="0" bIns="0" rtlCol="0" anchor="t"/>
          <a:lstStyle/>
          <a:p>
            <a:pPr marL="0" indent="0">
              <a:lnSpc>
                <a:spcPct val="100000"/>
              </a:lnSpc>
              <a:buNone/>
            </a:pPr>
            <a:r>
              <a:rPr lang="en-US" sz="860" dirty="0">
                <a:solidFill>
                  <a:srgbClr val="040305"/>
                </a:solidFill>
                <a:latin typeface="Calibri" pitchFamily="34" charset="0"/>
                <a:ea typeface="Calibri" pitchFamily="34" charset="-122"/>
                <a:cs typeface="Calibri" pitchFamily="34" charset="-120"/>
              </a:rPr>
              <a:t>Onboard 6 high-TRL third-party services &amp; tools via open calls.</a:t>
            </a:r>
            <a:endParaRPr lang="en-US" sz="860" dirty="0"/>
          </a:p>
        </p:txBody>
      </p:sp>
      <p:sp>
        <p:nvSpPr>
          <p:cNvPr id="53" name="Text 49">
            <a:extLst>
              <a:ext uri="{FF2B5EF4-FFF2-40B4-BE49-F238E27FC236}">
                <a16:creationId xmlns:a16="http://schemas.microsoft.com/office/drawing/2014/main" id="{3312C109-B97D-B2B0-A339-E2B484B2FFA9}"/>
              </a:ext>
            </a:extLst>
          </p:cNvPr>
          <p:cNvSpPr/>
          <p:nvPr/>
        </p:nvSpPr>
        <p:spPr>
          <a:xfrm>
            <a:off x="9203207" y="2763230"/>
            <a:ext cx="2503856" cy="146304"/>
          </a:xfrm>
          <a:prstGeom prst="rect">
            <a:avLst/>
          </a:prstGeom>
          <a:noFill/>
          <a:ln/>
        </p:spPr>
        <p:txBody>
          <a:bodyPr wrap="square" lIns="0" tIns="0" rIns="0" bIns="0" rtlCol="0" anchor="ctr"/>
          <a:lstStyle/>
          <a:p>
            <a:pPr marL="0" indent="0">
              <a:buNone/>
            </a:pPr>
            <a:r>
              <a:rPr lang="en-US" sz="750" b="1" kern="0" spc="30" dirty="0">
                <a:solidFill>
                  <a:srgbClr val="0998DB"/>
                </a:solidFill>
                <a:latin typeface="Calibri" pitchFamily="34" charset="0"/>
                <a:ea typeface="Calibri" pitchFamily="34" charset="-122"/>
                <a:cs typeface="Calibri" pitchFamily="34" charset="-120"/>
              </a:rPr>
              <a:t>EXPECTED TRL</a:t>
            </a:r>
            <a:endParaRPr lang="en-US" sz="750" dirty="0"/>
          </a:p>
        </p:txBody>
      </p:sp>
      <p:sp>
        <p:nvSpPr>
          <p:cNvPr id="54" name="Text 50">
            <a:extLst>
              <a:ext uri="{FF2B5EF4-FFF2-40B4-BE49-F238E27FC236}">
                <a16:creationId xmlns:a16="http://schemas.microsoft.com/office/drawing/2014/main" id="{0543EC41-1EFB-1AE0-AB2D-D5106DE364D9}"/>
              </a:ext>
            </a:extLst>
          </p:cNvPr>
          <p:cNvSpPr/>
          <p:nvPr/>
        </p:nvSpPr>
        <p:spPr>
          <a:xfrm>
            <a:off x="9203207" y="2909534"/>
            <a:ext cx="2503856" cy="411480"/>
          </a:xfrm>
          <a:prstGeom prst="rect">
            <a:avLst/>
          </a:prstGeom>
          <a:noFill/>
          <a:ln/>
        </p:spPr>
        <p:txBody>
          <a:bodyPr wrap="square" lIns="0" tIns="0" rIns="0" bIns="0" rtlCol="0" anchor="t"/>
          <a:lstStyle/>
          <a:p>
            <a:pPr marL="0" indent="0">
              <a:lnSpc>
                <a:spcPct val="100000"/>
              </a:lnSpc>
              <a:buNone/>
            </a:pPr>
            <a:r>
              <a:rPr lang="en-US" sz="1450" b="1" dirty="0">
                <a:solidFill>
                  <a:srgbClr val="0132AE"/>
                </a:solidFill>
                <a:latin typeface="Calibri" pitchFamily="34" charset="0"/>
                <a:ea typeface="Calibri" pitchFamily="34" charset="-122"/>
                <a:cs typeface="Calibri" pitchFamily="34" charset="-120"/>
              </a:rPr>
              <a:t>≥ 8  </a:t>
            </a:r>
            <a:r>
              <a:rPr lang="en-US" sz="860" dirty="0">
                <a:solidFill>
                  <a:srgbClr val="040305"/>
                </a:solidFill>
                <a:latin typeface="Calibri" pitchFamily="34" charset="0"/>
                <a:ea typeface="Calibri" pitchFamily="34" charset="-122"/>
                <a:cs typeface="Calibri" pitchFamily="34" charset="-120"/>
              </a:rPr>
              <a:t>Onboarded services enter at high maturity</a:t>
            </a:r>
            <a:endParaRPr lang="en-US" sz="1450" dirty="0"/>
          </a:p>
        </p:txBody>
      </p:sp>
      <p:sp>
        <p:nvSpPr>
          <p:cNvPr id="55" name="Shape 51">
            <a:extLst>
              <a:ext uri="{FF2B5EF4-FFF2-40B4-BE49-F238E27FC236}">
                <a16:creationId xmlns:a16="http://schemas.microsoft.com/office/drawing/2014/main" id="{35A828D9-68B5-2261-F776-40B54F0FAA53}"/>
              </a:ext>
            </a:extLst>
          </p:cNvPr>
          <p:cNvSpPr/>
          <p:nvPr/>
        </p:nvSpPr>
        <p:spPr>
          <a:xfrm>
            <a:off x="365760" y="3631910"/>
            <a:ext cx="2741600" cy="2734056"/>
          </a:xfrm>
          <a:prstGeom prst="roundRect">
            <a:avLst>
              <a:gd name="adj" fmla="val 2341"/>
            </a:avLst>
          </a:prstGeom>
          <a:solidFill>
            <a:srgbClr val="EBF7FC"/>
          </a:solidFill>
          <a:ln/>
          <a:effectLst>
            <a:outerShdw blurRad="63500" dist="25400" dir="2700000" algn="bl" rotWithShape="0">
              <a:srgbClr val="000000">
                <a:alpha val="12000"/>
              </a:srgbClr>
            </a:outerShdw>
          </a:effectLst>
        </p:spPr>
        <p:txBody>
          <a:bodyPr/>
          <a:lstStyle/>
          <a:p>
            <a:endParaRPr lang="en-GB"/>
          </a:p>
        </p:txBody>
      </p:sp>
      <p:sp>
        <p:nvSpPr>
          <p:cNvPr id="56" name="Shape 52">
            <a:extLst>
              <a:ext uri="{FF2B5EF4-FFF2-40B4-BE49-F238E27FC236}">
                <a16:creationId xmlns:a16="http://schemas.microsoft.com/office/drawing/2014/main" id="{13C2BA42-BB9C-065B-1B1E-506B685EB754}"/>
              </a:ext>
            </a:extLst>
          </p:cNvPr>
          <p:cNvSpPr/>
          <p:nvPr/>
        </p:nvSpPr>
        <p:spPr>
          <a:xfrm>
            <a:off x="484632" y="3750782"/>
            <a:ext cx="274320" cy="274320"/>
          </a:xfrm>
          <a:prstGeom prst="ellipse">
            <a:avLst/>
          </a:prstGeom>
          <a:solidFill>
            <a:srgbClr val="0132AE"/>
          </a:solidFill>
          <a:ln/>
        </p:spPr>
        <p:txBody>
          <a:bodyPr/>
          <a:lstStyle/>
          <a:p>
            <a:endParaRPr lang="en-GB"/>
          </a:p>
        </p:txBody>
      </p:sp>
      <p:pic>
        <p:nvPicPr>
          <p:cNvPr id="57" name="Image 5" descr="preencoded.png">
            <a:extLst>
              <a:ext uri="{FF2B5EF4-FFF2-40B4-BE49-F238E27FC236}">
                <a16:creationId xmlns:a16="http://schemas.microsoft.com/office/drawing/2014/main" id="{2519FE1D-C994-C314-C7F4-4087E82FA581}"/>
              </a:ext>
            </a:extLst>
          </p:cNvPr>
          <p:cNvPicPr>
            <a:picLocks noChangeAspect="1"/>
          </p:cNvPicPr>
          <p:nvPr/>
        </p:nvPicPr>
        <p:blipFill>
          <a:blip r:embed="rId5"/>
          <a:stretch>
            <a:fillRect/>
          </a:stretch>
        </p:blipFill>
        <p:spPr>
          <a:xfrm>
            <a:off x="539496" y="3805646"/>
            <a:ext cx="164592" cy="164592"/>
          </a:xfrm>
          <a:prstGeom prst="rect">
            <a:avLst/>
          </a:prstGeom>
        </p:spPr>
      </p:pic>
      <p:sp>
        <p:nvSpPr>
          <p:cNvPr id="58" name="Text 53">
            <a:extLst>
              <a:ext uri="{FF2B5EF4-FFF2-40B4-BE49-F238E27FC236}">
                <a16:creationId xmlns:a16="http://schemas.microsoft.com/office/drawing/2014/main" id="{C9A4AE28-D2AE-1BC3-9505-3A22B6CB3C72}"/>
              </a:ext>
            </a:extLst>
          </p:cNvPr>
          <p:cNvSpPr/>
          <p:nvPr/>
        </p:nvSpPr>
        <p:spPr>
          <a:xfrm>
            <a:off x="832104" y="3723350"/>
            <a:ext cx="1607744" cy="329184"/>
          </a:xfrm>
          <a:prstGeom prst="rect">
            <a:avLst/>
          </a:prstGeom>
          <a:noFill/>
          <a:ln/>
        </p:spPr>
        <p:txBody>
          <a:bodyPr wrap="square" lIns="0" tIns="0" rIns="0" bIns="0" rtlCol="0" anchor="ctr"/>
          <a:lstStyle/>
          <a:p>
            <a:pPr marL="0" indent="0">
              <a:buNone/>
            </a:pPr>
            <a:r>
              <a:rPr lang="en-US" sz="1150" b="1" dirty="0">
                <a:solidFill>
                  <a:srgbClr val="0132AE"/>
                </a:solidFill>
                <a:latin typeface="Calibri" pitchFamily="34" charset="0"/>
                <a:ea typeface="Calibri" pitchFamily="34" charset="-122"/>
                <a:cs typeface="Calibri" pitchFamily="34" charset="-120"/>
              </a:rPr>
              <a:t>KER#5</a:t>
            </a:r>
            <a:endParaRPr lang="en-US" sz="1150" dirty="0"/>
          </a:p>
        </p:txBody>
      </p:sp>
      <p:sp>
        <p:nvSpPr>
          <p:cNvPr id="59" name="Shape 54">
            <a:extLst>
              <a:ext uri="{FF2B5EF4-FFF2-40B4-BE49-F238E27FC236}">
                <a16:creationId xmlns:a16="http://schemas.microsoft.com/office/drawing/2014/main" id="{DD983E43-4F57-1E62-A37F-07BFF1783FE4}"/>
              </a:ext>
            </a:extLst>
          </p:cNvPr>
          <p:cNvSpPr/>
          <p:nvPr/>
        </p:nvSpPr>
        <p:spPr>
          <a:xfrm>
            <a:off x="2476424" y="3750782"/>
            <a:ext cx="512064" cy="219456"/>
          </a:xfrm>
          <a:prstGeom prst="roundRect">
            <a:avLst>
              <a:gd name="adj" fmla="val 12500"/>
            </a:avLst>
          </a:prstGeom>
          <a:solidFill>
            <a:srgbClr val="040305"/>
          </a:solidFill>
          <a:ln/>
        </p:spPr>
        <p:txBody>
          <a:bodyPr/>
          <a:lstStyle/>
          <a:p>
            <a:endParaRPr lang="en-GB"/>
          </a:p>
        </p:txBody>
      </p:sp>
      <p:sp>
        <p:nvSpPr>
          <p:cNvPr id="60" name="Text 55">
            <a:extLst>
              <a:ext uri="{FF2B5EF4-FFF2-40B4-BE49-F238E27FC236}">
                <a16:creationId xmlns:a16="http://schemas.microsoft.com/office/drawing/2014/main" id="{36E77E03-E57B-5315-BE19-03A8276E31CF}"/>
              </a:ext>
            </a:extLst>
          </p:cNvPr>
          <p:cNvSpPr/>
          <p:nvPr/>
        </p:nvSpPr>
        <p:spPr>
          <a:xfrm>
            <a:off x="2476424" y="3750782"/>
            <a:ext cx="512064" cy="219456"/>
          </a:xfrm>
          <a:prstGeom prst="rect">
            <a:avLst/>
          </a:prstGeom>
          <a:noFill/>
          <a:ln/>
        </p:spPr>
        <p:txBody>
          <a:bodyPr wrap="square" lIns="0" tIns="0" rIns="0" bIns="0" rtlCol="0" anchor="ctr"/>
          <a:lstStyle/>
          <a:p>
            <a:pPr marL="0" indent="0" algn="ctr">
              <a:buNone/>
            </a:pPr>
            <a:r>
              <a:rPr lang="en-US" sz="830" b="1" dirty="0">
                <a:solidFill>
                  <a:srgbClr val="FFFFFF"/>
                </a:solidFill>
                <a:latin typeface="Calibri" pitchFamily="34" charset="0"/>
                <a:ea typeface="Calibri" pitchFamily="34" charset="-122"/>
                <a:cs typeface="Calibri" pitchFamily="34" charset="-120"/>
              </a:rPr>
              <a:t>SO4</a:t>
            </a:r>
            <a:endParaRPr lang="en-US" sz="830" dirty="0"/>
          </a:p>
        </p:txBody>
      </p:sp>
      <p:sp>
        <p:nvSpPr>
          <p:cNvPr id="61" name="Text 56">
            <a:extLst>
              <a:ext uri="{FF2B5EF4-FFF2-40B4-BE49-F238E27FC236}">
                <a16:creationId xmlns:a16="http://schemas.microsoft.com/office/drawing/2014/main" id="{0547FF21-713E-D0CD-8895-EDEDD5D0561B}"/>
              </a:ext>
            </a:extLst>
          </p:cNvPr>
          <p:cNvSpPr/>
          <p:nvPr/>
        </p:nvSpPr>
        <p:spPr>
          <a:xfrm>
            <a:off x="484632" y="4070822"/>
            <a:ext cx="2503856" cy="457200"/>
          </a:xfrm>
          <a:prstGeom prst="rect">
            <a:avLst/>
          </a:prstGeom>
          <a:noFill/>
          <a:ln/>
        </p:spPr>
        <p:txBody>
          <a:bodyPr wrap="square" lIns="0" tIns="0" rIns="0" bIns="0" rtlCol="0" anchor="t"/>
          <a:lstStyle/>
          <a:p>
            <a:pPr marL="0" indent="0">
              <a:lnSpc>
                <a:spcPct val="100000"/>
              </a:lnSpc>
              <a:buNone/>
            </a:pPr>
            <a:r>
              <a:rPr lang="en-US" sz="1400" b="1" dirty="0">
                <a:solidFill>
                  <a:srgbClr val="040305"/>
                </a:solidFill>
                <a:latin typeface="Calibri" pitchFamily="34" charset="0"/>
                <a:ea typeface="Calibri" pitchFamily="34" charset="-122"/>
                <a:cs typeface="Calibri" pitchFamily="34" charset="-120"/>
              </a:rPr>
              <a:t>D4Science–EDITO Federated Integration</a:t>
            </a:r>
            <a:endParaRPr lang="en-US" sz="1400" dirty="0"/>
          </a:p>
        </p:txBody>
      </p:sp>
      <p:sp>
        <p:nvSpPr>
          <p:cNvPr id="62" name="Text 57">
            <a:extLst>
              <a:ext uri="{FF2B5EF4-FFF2-40B4-BE49-F238E27FC236}">
                <a16:creationId xmlns:a16="http://schemas.microsoft.com/office/drawing/2014/main" id="{35219C47-1245-57E3-BD87-EBE3FDA2ED61}"/>
              </a:ext>
            </a:extLst>
          </p:cNvPr>
          <p:cNvSpPr/>
          <p:nvPr/>
        </p:nvSpPr>
        <p:spPr>
          <a:xfrm>
            <a:off x="484632" y="4611624"/>
            <a:ext cx="2503856" cy="146304"/>
          </a:xfrm>
          <a:prstGeom prst="rect">
            <a:avLst/>
          </a:prstGeom>
          <a:noFill/>
          <a:ln/>
        </p:spPr>
        <p:txBody>
          <a:bodyPr wrap="square" lIns="0" tIns="0" rIns="0" bIns="0" rtlCol="0" anchor="ctr"/>
          <a:lstStyle/>
          <a:p>
            <a:pPr marL="0" indent="0">
              <a:buNone/>
            </a:pPr>
            <a:r>
              <a:rPr lang="en-US" sz="750" b="1" kern="0" spc="30" dirty="0">
                <a:solidFill>
                  <a:srgbClr val="0998DB"/>
                </a:solidFill>
                <a:latin typeface="Calibri" pitchFamily="34" charset="0"/>
                <a:ea typeface="Calibri" pitchFamily="34" charset="-122"/>
                <a:cs typeface="Calibri" pitchFamily="34" charset="-120"/>
              </a:rPr>
              <a:t>STATE OF THE ART</a:t>
            </a:r>
            <a:endParaRPr lang="en-US" sz="750" dirty="0"/>
          </a:p>
        </p:txBody>
      </p:sp>
      <p:sp>
        <p:nvSpPr>
          <p:cNvPr id="63" name="Text 58">
            <a:extLst>
              <a:ext uri="{FF2B5EF4-FFF2-40B4-BE49-F238E27FC236}">
                <a16:creationId xmlns:a16="http://schemas.microsoft.com/office/drawing/2014/main" id="{8AB9B0E3-ADF6-BDC2-7578-35CB5DE35A77}"/>
              </a:ext>
            </a:extLst>
          </p:cNvPr>
          <p:cNvSpPr/>
          <p:nvPr/>
        </p:nvSpPr>
        <p:spPr>
          <a:xfrm>
            <a:off x="484632" y="4757928"/>
            <a:ext cx="2503856" cy="227294"/>
          </a:xfrm>
          <a:prstGeom prst="rect">
            <a:avLst/>
          </a:prstGeom>
          <a:noFill/>
          <a:ln/>
        </p:spPr>
        <p:txBody>
          <a:bodyPr wrap="square" lIns="0" tIns="0" rIns="0" bIns="0" rtlCol="0" anchor="t"/>
          <a:lstStyle/>
          <a:p>
            <a:pPr marL="0" indent="0">
              <a:lnSpc>
                <a:spcPct val="100000"/>
              </a:lnSpc>
              <a:buNone/>
            </a:pPr>
            <a:r>
              <a:rPr lang="en-US" sz="860" dirty="0">
                <a:solidFill>
                  <a:srgbClr val="040305"/>
                </a:solidFill>
                <a:latin typeface="Calibri" pitchFamily="34" charset="0"/>
                <a:ea typeface="Calibri" pitchFamily="34" charset="-122"/>
                <a:cs typeface="Calibri" pitchFamily="34" charset="-120"/>
              </a:rPr>
              <a:t>D4Science &amp; EDITO run as independent, non-federated infrastructures.</a:t>
            </a:r>
            <a:endParaRPr lang="en-US" sz="860" dirty="0"/>
          </a:p>
        </p:txBody>
      </p:sp>
      <p:sp>
        <p:nvSpPr>
          <p:cNvPr id="64" name="Text 59">
            <a:extLst>
              <a:ext uri="{FF2B5EF4-FFF2-40B4-BE49-F238E27FC236}">
                <a16:creationId xmlns:a16="http://schemas.microsoft.com/office/drawing/2014/main" id="{E0D7511E-47CD-01D0-0AD8-2C161335B9C2}"/>
              </a:ext>
            </a:extLst>
          </p:cNvPr>
          <p:cNvSpPr/>
          <p:nvPr/>
        </p:nvSpPr>
        <p:spPr>
          <a:xfrm>
            <a:off x="484632" y="5113238"/>
            <a:ext cx="2503856" cy="146304"/>
          </a:xfrm>
          <a:prstGeom prst="rect">
            <a:avLst/>
          </a:prstGeom>
          <a:noFill/>
          <a:ln/>
        </p:spPr>
        <p:txBody>
          <a:bodyPr wrap="square" lIns="0" tIns="0" rIns="0" bIns="0" rtlCol="0" anchor="ctr"/>
          <a:lstStyle/>
          <a:p>
            <a:pPr marL="0" indent="0">
              <a:buNone/>
            </a:pPr>
            <a:r>
              <a:rPr lang="en-US" sz="750" b="1" kern="0" spc="30" dirty="0">
                <a:solidFill>
                  <a:srgbClr val="0998DB"/>
                </a:solidFill>
                <a:latin typeface="Calibri" pitchFamily="34" charset="0"/>
                <a:ea typeface="Calibri" pitchFamily="34" charset="-122"/>
                <a:cs typeface="Calibri" pitchFamily="34" charset="-120"/>
              </a:rPr>
              <a:t>AMBITION BY PROJECT END</a:t>
            </a:r>
            <a:endParaRPr lang="en-US" sz="750" dirty="0"/>
          </a:p>
        </p:txBody>
      </p:sp>
      <p:sp>
        <p:nvSpPr>
          <p:cNvPr id="65" name="Text 60">
            <a:extLst>
              <a:ext uri="{FF2B5EF4-FFF2-40B4-BE49-F238E27FC236}">
                <a16:creationId xmlns:a16="http://schemas.microsoft.com/office/drawing/2014/main" id="{D7A35558-A22F-4DA4-CBC2-A7CDCFDC4133}"/>
              </a:ext>
            </a:extLst>
          </p:cNvPr>
          <p:cNvSpPr/>
          <p:nvPr/>
        </p:nvSpPr>
        <p:spPr>
          <a:xfrm>
            <a:off x="484632" y="5259542"/>
            <a:ext cx="2503856" cy="411480"/>
          </a:xfrm>
          <a:prstGeom prst="rect">
            <a:avLst/>
          </a:prstGeom>
          <a:noFill/>
          <a:ln/>
        </p:spPr>
        <p:txBody>
          <a:bodyPr wrap="square" lIns="0" tIns="0" rIns="0" bIns="0" rtlCol="0" anchor="t"/>
          <a:lstStyle/>
          <a:p>
            <a:pPr marL="0" indent="0">
              <a:lnSpc>
                <a:spcPct val="100000"/>
              </a:lnSpc>
              <a:buNone/>
            </a:pPr>
            <a:r>
              <a:rPr lang="en-US" sz="860" dirty="0">
                <a:solidFill>
                  <a:srgbClr val="040305"/>
                </a:solidFill>
                <a:latin typeface="Calibri" pitchFamily="34" charset="0"/>
                <a:ea typeface="Calibri" pitchFamily="34" charset="-122"/>
                <a:cs typeface="Calibri" pitchFamily="34" charset="-120"/>
              </a:rPr>
              <a:t>Federated D4Science–EDITO integration for seamless, interoperable processes.</a:t>
            </a:r>
            <a:endParaRPr lang="en-US" sz="860" dirty="0"/>
          </a:p>
        </p:txBody>
      </p:sp>
      <p:sp>
        <p:nvSpPr>
          <p:cNvPr id="66" name="Text 61">
            <a:extLst>
              <a:ext uri="{FF2B5EF4-FFF2-40B4-BE49-F238E27FC236}">
                <a16:creationId xmlns:a16="http://schemas.microsoft.com/office/drawing/2014/main" id="{DBC58A75-EBEA-952D-ED6C-A1DEC4D132EE}"/>
              </a:ext>
            </a:extLst>
          </p:cNvPr>
          <p:cNvSpPr/>
          <p:nvPr/>
        </p:nvSpPr>
        <p:spPr>
          <a:xfrm>
            <a:off x="484632" y="5680166"/>
            <a:ext cx="2503856" cy="146304"/>
          </a:xfrm>
          <a:prstGeom prst="rect">
            <a:avLst/>
          </a:prstGeom>
          <a:noFill/>
          <a:ln/>
        </p:spPr>
        <p:txBody>
          <a:bodyPr wrap="square" lIns="0" tIns="0" rIns="0" bIns="0" rtlCol="0" anchor="ctr"/>
          <a:lstStyle/>
          <a:p>
            <a:pPr marL="0" indent="0">
              <a:buNone/>
            </a:pPr>
            <a:r>
              <a:rPr lang="en-US" sz="750" b="1" kern="0" spc="30" dirty="0">
                <a:solidFill>
                  <a:srgbClr val="0998DB"/>
                </a:solidFill>
                <a:latin typeface="Calibri" pitchFamily="34" charset="0"/>
                <a:ea typeface="Calibri" pitchFamily="34" charset="-122"/>
                <a:cs typeface="Calibri" pitchFamily="34" charset="-120"/>
              </a:rPr>
              <a:t>EXPECTED TRL</a:t>
            </a:r>
            <a:endParaRPr lang="en-US" sz="750" dirty="0"/>
          </a:p>
        </p:txBody>
      </p:sp>
      <p:sp>
        <p:nvSpPr>
          <p:cNvPr id="67" name="Text 62">
            <a:extLst>
              <a:ext uri="{FF2B5EF4-FFF2-40B4-BE49-F238E27FC236}">
                <a16:creationId xmlns:a16="http://schemas.microsoft.com/office/drawing/2014/main" id="{496644CE-1474-0CE7-BEDC-9AC372285FBC}"/>
              </a:ext>
            </a:extLst>
          </p:cNvPr>
          <p:cNvSpPr/>
          <p:nvPr/>
        </p:nvSpPr>
        <p:spPr>
          <a:xfrm>
            <a:off x="484632" y="5826470"/>
            <a:ext cx="2503856" cy="411480"/>
          </a:xfrm>
          <a:prstGeom prst="rect">
            <a:avLst/>
          </a:prstGeom>
          <a:noFill/>
          <a:ln/>
        </p:spPr>
        <p:txBody>
          <a:bodyPr wrap="square" lIns="0" tIns="0" rIns="0" bIns="0" rtlCol="0" anchor="t"/>
          <a:lstStyle/>
          <a:p>
            <a:pPr marL="0" indent="0">
              <a:lnSpc>
                <a:spcPct val="100000"/>
              </a:lnSpc>
              <a:buNone/>
            </a:pPr>
            <a:r>
              <a:rPr lang="en-US" sz="1450" b="1" dirty="0">
                <a:solidFill>
                  <a:srgbClr val="0132AE"/>
                </a:solidFill>
                <a:latin typeface="Calibri" pitchFamily="34" charset="0"/>
                <a:ea typeface="Calibri" pitchFamily="34" charset="-122"/>
                <a:cs typeface="Calibri" pitchFamily="34" charset="-120"/>
              </a:rPr>
              <a:t>9  </a:t>
            </a:r>
            <a:r>
              <a:rPr lang="en-US" sz="860" dirty="0">
                <a:solidFill>
                  <a:srgbClr val="040305"/>
                </a:solidFill>
                <a:latin typeface="Calibri" pitchFamily="34" charset="0"/>
                <a:ea typeface="Calibri" pitchFamily="34" charset="-122"/>
                <a:cs typeface="Calibri" pitchFamily="34" charset="-120"/>
              </a:rPr>
              <a:t>Seamless access across both platforms</a:t>
            </a:r>
            <a:endParaRPr lang="en-US" sz="1450" dirty="0"/>
          </a:p>
        </p:txBody>
      </p:sp>
      <p:sp>
        <p:nvSpPr>
          <p:cNvPr id="68" name="Shape 63">
            <a:extLst>
              <a:ext uri="{FF2B5EF4-FFF2-40B4-BE49-F238E27FC236}">
                <a16:creationId xmlns:a16="http://schemas.microsoft.com/office/drawing/2014/main" id="{7A066D46-036D-8EDF-9C93-7E0D6E0DAAED}"/>
              </a:ext>
            </a:extLst>
          </p:cNvPr>
          <p:cNvSpPr/>
          <p:nvPr/>
        </p:nvSpPr>
        <p:spPr>
          <a:xfrm>
            <a:off x="3271952" y="3631910"/>
            <a:ext cx="2741600" cy="2734056"/>
          </a:xfrm>
          <a:prstGeom prst="roundRect">
            <a:avLst>
              <a:gd name="adj" fmla="val 2341"/>
            </a:avLst>
          </a:prstGeom>
          <a:solidFill>
            <a:srgbClr val="EBF7FC"/>
          </a:solidFill>
          <a:ln/>
          <a:effectLst>
            <a:outerShdw blurRad="63500" dist="25400" dir="2700000" algn="bl" rotWithShape="0">
              <a:srgbClr val="000000">
                <a:alpha val="12000"/>
              </a:srgbClr>
            </a:outerShdw>
          </a:effectLst>
        </p:spPr>
        <p:txBody>
          <a:bodyPr/>
          <a:lstStyle/>
          <a:p>
            <a:endParaRPr lang="en-GB"/>
          </a:p>
        </p:txBody>
      </p:sp>
      <p:sp>
        <p:nvSpPr>
          <p:cNvPr id="69" name="Shape 64">
            <a:extLst>
              <a:ext uri="{FF2B5EF4-FFF2-40B4-BE49-F238E27FC236}">
                <a16:creationId xmlns:a16="http://schemas.microsoft.com/office/drawing/2014/main" id="{B6A63FA1-30F5-BF91-78AF-5EC511CA0B29}"/>
              </a:ext>
            </a:extLst>
          </p:cNvPr>
          <p:cNvSpPr/>
          <p:nvPr/>
        </p:nvSpPr>
        <p:spPr>
          <a:xfrm>
            <a:off x="3390824" y="3750782"/>
            <a:ext cx="274320" cy="274320"/>
          </a:xfrm>
          <a:prstGeom prst="ellipse">
            <a:avLst/>
          </a:prstGeom>
          <a:solidFill>
            <a:srgbClr val="0132AE"/>
          </a:solidFill>
          <a:ln/>
        </p:spPr>
        <p:txBody>
          <a:bodyPr/>
          <a:lstStyle/>
          <a:p>
            <a:endParaRPr lang="en-GB"/>
          </a:p>
        </p:txBody>
      </p:sp>
      <p:pic>
        <p:nvPicPr>
          <p:cNvPr id="70" name="Image 6" descr="preencoded.png">
            <a:extLst>
              <a:ext uri="{FF2B5EF4-FFF2-40B4-BE49-F238E27FC236}">
                <a16:creationId xmlns:a16="http://schemas.microsoft.com/office/drawing/2014/main" id="{B82A3CAB-7722-81F2-DBE0-02CF186FADE3}"/>
              </a:ext>
            </a:extLst>
          </p:cNvPr>
          <p:cNvPicPr>
            <a:picLocks noChangeAspect="1"/>
          </p:cNvPicPr>
          <p:nvPr/>
        </p:nvPicPr>
        <p:blipFill>
          <a:blip r:embed="rId6"/>
          <a:stretch>
            <a:fillRect/>
          </a:stretch>
        </p:blipFill>
        <p:spPr>
          <a:xfrm>
            <a:off x="3445688" y="3805646"/>
            <a:ext cx="164592" cy="164592"/>
          </a:xfrm>
          <a:prstGeom prst="rect">
            <a:avLst/>
          </a:prstGeom>
        </p:spPr>
      </p:pic>
      <p:sp>
        <p:nvSpPr>
          <p:cNvPr id="71" name="Text 65">
            <a:extLst>
              <a:ext uri="{FF2B5EF4-FFF2-40B4-BE49-F238E27FC236}">
                <a16:creationId xmlns:a16="http://schemas.microsoft.com/office/drawing/2014/main" id="{7BC3E4A0-FE25-D075-A2F5-CCB0E72DB746}"/>
              </a:ext>
            </a:extLst>
          </p:cNvPr>
          <p:cNvSpPr/>
          <p:nvPr/>
        </p:nvSpPr>
        <p:spPr>
          <a:xfrm>
            <a:off x="3738296" y="3723350"/>
            <a:ext cx="1607744" cy="329184"/>
          </a:xfrm>
          <a:prstGeom prst="rect">
            <a:avLst/>
          </a:prstGeom>
          <a:noFill/>
          <a:ln/>
        </p:spPr>
        <p:txBody>
          <a:bodyPr wrap="square" lIns="0" tIns="0" rIns="0" bIns="0" rtlCol="0" anchor="ctr"/>
          <a:lstStyle/>
          <a:p>
            <a:pPr marL="0" indent="0">
              <a:buNone/>
            </a:pPr>
            <a:r>
              <a:rPr lang="en-US" sz="1150" b="1" dirty="0">
                <a:solidFill>
                  <a:srgbClr val="0132AE"/>
                </a:solidFill>
                <a:latin typeface="Calibri" pitchFamily="34" charset="0"/>
                <a:ea typeface="Calibri" pitchFamily="34" charset="-122"/>
                <a:cs typeface="Calibri" pitchFamily="34" charset="-120"/>
              </a:rPr>
              <a:t>KER#6</a:t>
            </a:r>
            <a:endParaRPr lang="en-US" sz="1150" dirty="0"/>
          </a:p>
        </p:txBody>
      </p:sp>
      <p:sp>
        <p:nvSpPr>
          <p:cNvPr id="72" name="Shape 66">
            <a:extLst>
              <a:ext uri="{FF2B5EF4-FFF2-40B4-BE49-F238E27FC236}">
                <a16:creationId xmlns:a16="http://schemas.microsoft.com/office/drawing/2014/main" id="{A87010A6-1BAA-9581-0886-705AE8F228E0}"/>
              </a:ext>
            </a:extLst>
          </p:cNvPr>
          <p:cNvSpPr/>
          <p:nvPr/>
        </p:nvSpPr>
        <p:spPr>
          <a:xfrm>
            <a:off x="5382616" y="3750782"/>
            <a:ext cx="512064" cy="219456"/>
          </a:xfrm>
          <a:prstGeom prst="roundRect">
            <a:avLst>
              <a:gd name="adj" fmla="val 12500"/>
            </a:avLst>
          </a:prstGeom>
          <a:solidFill>
            <a:srgbClr val="040305"/>
          </a:solidFill>
          <a:ln/>
        </p:spPr>
        <p:txBody>
          <a:bodyPr/>
          <a:lstStyle/>
          <a:p>
            <a:endParaRPr lang="en-GB"/>
          </a:p>
        </p:txBody>
      </p:sp>
      <p:sp>
        <p:nvSpPr>
          <p:cNvPr id="73" name="Text 67">
            <a:extLst>
              <a:ext uri="{FF2B5EF4-FFF2-40B4-BE49-F238E27FC236}">
                <a16:creationId xmlns:a16="http://schemas.microsoft.com/office/drawing/2014/main" id="{19E65017-BE37-DB4E-A8F7-732A141CBB39}"/>
              </a:ext>
            </a:extLst>
          </p:cNvPr>
          <p:cNvSpPr/>
          <p:nvPr/>
        </p:nvSpPr>
        <p:spPr>
          <a:xfrm>
            <a:off x="5382616" y="3750782"/>
            <a:ext cx="512064" cy="219456"/>
          </a:xfrm>
          <a:prstGeom prst="rect">
            <a:avLst/>
          </a:prstGeom>
          <a:noFill/>
          <a:ln/>
        </p:spPr>
        <p:txBody>
          <a:bodyPr wrap="square" lIns="0" tIns="0" rIns="0" bIns="0" rtlCol="0" anchor="ctr"/>
          <a:lstStyle/>
          <a:p>
            <a:pPr marL="0" indent="0" algn="ctr">
              <a:buNone/>
            </a:pPr>
            <a:r>
              <a:rPr lang="en-US" sz="830" b="1" dirty="0">
                <a:solidFill>
                  <a:srgbClr val="FFFFFF"/>
                </a:solidFill>
                <a:latin typeface="Calibri" pitchFamily="34" charset="0"/>
                <a:ea typeface="Calibri" pitchFamily="34" charset="-122"/>
                <a:cs typeface="Calibri" pitchFamily="34" charset="-120"/>
              </a:rPr>
              <a:t>SO4</a:t>
            </a:r>
            <a:endParaRPr lang="en-US" sz="830" dirty="0"/>
          </a:p>
        </p:txBody>
      </p:sp>
      <p:sp>
        <p:nvSpPr>
          <p:cNvPr id="74" name="Text 68">
            <a:extLst>
              <a:ext uri="{FF2B5EF4-FFF2-40B4-BE49-F238E27FC236}">
                <a16:creationId xmlns:a16="http://schemas.microsoft.com/office/drawing/2014/main" id="{EAE51B14-2DD3-E2C1-01A3-9041CACA9666}"/>
              </a:ext>
            </a:extLst>
          </p:cNvPr>
          <p:cNvSpPr/>
          <p:nvPr/>
        </p:nvSpPr>
        <p:spPr>
          <a:xfrm>
            <a:off x="3390824" y="4070822"/>
            <a:ext cx="2503856" cy="457200"/>
          </a:xfrm>
          <a:prstGeom prst="rect">
            <a:avLst/>
          </a:prstGeom>
          <a:noFill/>
          <a:ln/>
        </p:spPr>
        <p:txBody>
          <a:bodyPr wrap="square" lIns="0" tIns="0" rIns="0" bIns="0" rtlCol="0" anchor="t"/>
          <a:lstStyle/>
          <a:p>
            <a:pPr marL="0" indent="0">
              <a:lnSpc>
                <a:spcPct val="100000"/>
              </a:lnSpc>
              <a:buNone/>
            </a:pPr>
            <a:r>
              <a:rPr lang="en-US" sz="1400" b="1" dirty="0">
                <a:solidFill>
                  <a:srgbClr val="040305"/>
                </a:solidFill>
                <a:latin typeface="Calibri" pitchFamily="34" charset="0"/>
                <a:ea typeface="Calibri" pitchFamily="34" charset="-122"/>
                <a:cs typeface="Calibri" pitchFamily="34" charset="-120"/>
              </a:rPr>
              <a:t>Governance Schemes &amp; Sustainability Plan</a:t>
            </a:r>
            <a:endParaRPr lang="en-US" sz="1400" dirty="0"/>
          </a:p>
        </p:txBody>
      </p:sp>
      <p:sp>
        <p:nvSpPr>
          <p:cNvPr id="75" name="Text 69">
            <a:extLst>
              <a:ext uri="{FF2B5EF4-FFF2-40B4-BE49-F238E27FC236}">
                <a16:creationId xmlns:a16="http://schemas.microsoft.com/office/drawing/2014/main" id="{52EB48F0-5788-07FD-616C-F0DACB8040D9}"/>
              </a:ext>
            </a:extLst>
          </p:cNvPr>
          <p:cNvSpPr/>
          <p:nvPr/>
        </p:nvSpPr>
        <p:spPr>
          <a:xfrm>
            <a:off x="3390824" y="4611624"/>
            <a:ext cx="2503856" cy="146304"/>
          </a:xfrm>
          <a:prstGeom prst="rect">
            <a:avLst/>
          </a:prstGeom>
          <a:noFill/>
          <a:ln/>
        </p:spPr>
        <p:txBody>
          <a:bodyPr wrap="square" lIns="0" tIns="0" rIns="0" bIns="0" rtlCol="0" anchor="ctr"/>
          <a:lstStyle/>
          <a:p>
            <a:pPr marL="0" indent="0">
              <a:buNone/>
            </a:pPr>
            <a:r>
              <a:rPr lang="en-US" sz="750" b="1" kern="0" spc="30" dirty="0">
                <a:solidFill>
                  <a:srgbClr val="0998DB"/>
                </a:solidFill>
                <a:latin typeface="Calibri" pitchFamily="34" charset="0"/>
                <a:ea typeface="Calibri" pitchFamily="34" charset="-122"/>
                <a:cs typeface="Calibri" pitchFamily="34" charset="-120"/>
              </a:rPr>
              <a:t>STATE OF THE ART</a:t>
            </a:r>
            <a:endParaRPr lang="en-US" sz="750" dirty="0"/>
          </a:p>
        </p:txBody>
      </p:sp>
      <p:sp>
        <p:nvSpPr>
          <p:cNvPr id="76" name="Text 70">
            <a:extLst>
              <a:ext uri="{FF2B5EF4-FFF2-40B4-BE49-F238E27FC236}">
                <a16:creationId xmlns:a16="http://schemas.microsoft.com/office/drawing/2014/main" id="{04F7BA5B-C4D8-1580-1ADE-198540E40EDD}"/>
              </a:ext>
            </a:extLst>
          </p:cNvPr>
          <p:cNvSpPr/>
          <p:nvPr/>
        </p:nvSpPr>
        <p:spPr>
          <a:xfrm>
            <a:off x="3390824" y="4757928"/>
            <a:ext cx="2503856" cy="209006"/>
          </a:xfrm>
          <a:prstGeom prst="rect">
            <a:avLst/>
          </a:prstGeom>
          <a:noFill/>
          <a:ln/>
        </p:spPr>
        <p:txBody>
          <a:bodyPr wrap="square" lIns="0" tIns="0" rIns="0" bIns="0" rtlCol="0" anchor="t"/>
          <a:lstStyle/>
          <a:p>
            <a:pPr marL="0" indent="0">
              <a:lnSpc>
                <a:spcPct val="100000"/>
              </a:lnSpc>
              <a:buNone/>
            </a:pPr>
            <a:r>
              <a:rPr lang="en-US" sz="860" dirty="0">
                <a:solidFill>
                  <a:srgbClr val="040305"/>
                </a:solidFill>
                <a:latin typeface="Calibri" pitchFamily="34" charset="0"/>
                <a:ea typeface="Calibri" pitchFamily="34" charset="-122"/>
                <a:cs typeface="Calibri" pitchFamily="34" charset="-120"/>
              </a:rPr>
              <a:t>EDITO has not yet established formal links with EOSC.</a:t>
            </a:r>
            <a:endParaRPr lang="en-US" sz="860" dirty="0"/>
          </a:p>
        </p:txBody>
      </p:sp>
      <p:sp>
        <p:nvSpPr>
          <p:cNvPr id="77" name="Text 71">
            <a:extLst>
              <a:ext uri="{FF2B5EF4-FFF2-40B4-BE49-F238E27FC236}">
                <a16:creationId xmlns:a16="http://schemas.microsoft.com/office/drawing/2014/main" id="{7D10F5CE-0068-3BFC-4183-0FEB7346EE1E}"/>
              </a:ext>
            </a:extLst>
          </p:cNvPr>
          <p:cNvSpPr/>
          <p:nvPr/>
        </p:nvSpPr>
        <p:spPr>
          <a:xfrm>
            <a:off x="3390824" y="5113238"/>
            <a:ext cx="2503856" cy="146304"/>
          </a:xfrm>
          <a:prstGeom prst="rect">
            <a:avLst/>
          </a:prstGeom>
          <a:noFill/>
          <a:ln/>
        </p:spPr>
        <p:txBody>
          <a:bodyPr wrap="square" lIns="0" tIns="0" rIns="0" bIns="0" rtlCol="0" anchor="ctr"/>
          <a:lstStyle/>
          <a:p>
            <a:pPr marL="0" indent="0">
              <a:buNone/>
            </a:pPr>
            <a:r>
              <a:rPr lang="en-US" sz="750" b="1" kern="0" spc="30" dirty="0">
                <a:solidFill>
                  <a:srgbClr val="0998DB"/>
                </a:solidFill>
                <a:latin typeface="Calibri" pitchFamily="34" charset="0"/>
                <a:ea typeface="Calibri" pitchFamily="34" charset="-122"/>
                <a:cs typeface="Calibri" pitchFamily="34" charset="-120"/>
              </a:rPr>
              <a:t>AMBITION BY PROJECT END</a:t>
            </a:r>
            <a:endParaRPr lang="en-US" sz="750" dirty="0"/>
          </a:p>
        </p:txBody>
      </p:sp>
      <p:sp>
        <p:nvSpPr>
          <p:cNvPr id="78" name="Text 72">
            <a:extLst>
              <a:ext uri="{FF2B5EF4-FFF2-40B4-BE49-F238E27FC236}">
                <a16:creationId xmlns:a16="http://schemas.microsoft.com/office/drawing/2014/main" id="{7B3F9A79-1BE9-7D3E-C49F-BBA12D7DA6D4}"/>
              </a:ext>
            </a:extLst>
          </p:cNvPr>
          <p:cNvSpPr/>
          <p:nvPr/>
        </p:nvSpPr>
        <p:spPr>
          <a:xfrm>
            <a:off x="3390824" y="5259542"/>
            <a:ext cx="2503856" cy="411480"/>
          </a:xfrm>
          <a:prstGeom prst="rect">
            <a:avLst/>
          </a:prstGeom>
          <a:noFill/>
          <a:ln/>
        </p:spPr>
        <p:txBody>
          <a:bodyPr wrap="square" lIns="0" tIns="0" rIns="0" bIns="0" rtlCol="0" anchor="t"/>
          <a:lstStyle/>
          <a:p>
            <a:pPr marL="0" indent="0">
              <a:lnSpc>
                <a:spcPct val="100000"/>
              </a:lnSpc>
              <a:buNone/>
            </a:pPr>
            <a:r>
              <a:rPr lang="en-US" sz="860" dirty="0">
                <a:solidFill>
                  <a:srgbClr val="040305"/>
                </a:solidFill>
                <a:latin typeface="Calibri" pitchFamily="34" charset="0"/>
                <a:ea typeface="Calibri" pitchFamily="34" charset="-122"/>
                <a:cs typeface="Calibri" pitchFamily="34" charset="-120"/>
              </a:rPr>
              <a:t>Node becomes a long-term, structural component of EDITO, with a governance &amp; funding roadmap.</a:t>
            </a:r>
            <a:endParaRPr lang="en-US" sz="860" dirty="0"/>
          </a:p>
        </p:txBody>
      </p:sp>
      <p:sp>
        <p:nvSpPr>
          <p:cNvPr id="79" name="Text 73">
            <a:extLst>
              <a:ext uri="{FF2B5EF4-FFF2-40B4-BE49-F238E27FC236}">
                <a16:creationId xmlns:a16="http://schemas.microsoft.com/office/drawing/2014/main" id="{CE86BD56-6CC4-8C2C-BF76-6652FA643BD3}"/>
              </a:ext>
            </a:extLst>
          </p:cNvPr>
          <p:cNvSpPr/>
          <p:nvPr/>
        </p:nvSpPr>
        <p:spPr>
          <a:xfrm>
            <a:off x="3390824" y="5680166"/>
            <a:ext cx="2503856" cy="146304"/>
          </a:xfrm>
          <a:prstGeom prst="rect">
            <a:avLst/>
          </a:prstGeom>
          <a:noFill/>
          <a:ln/>
        </p:spPr>
        <p:txBody>
          <a:bodyPr wrap="square" lIns="0" tIns="0" rIns="0" bIns="0" rtlCol="0" anchor="ctr"/>
          <a:lstStyle/>
          <a:p>
            <a:pPr marL="0" indent="0">
              <a:buNone/>
            </a:pPr>
            <a:r>
              <a:rPr lang="en-US" sz="750" b="1" kern="0" spc="30" dirty="0">
                <a:solidFill>
                  <a:srgbClr val="0998DB"/>
                </a:solidFill>
                <a:latin typeface="Calibri" pitchFamily="34" charset="0"/>
                <a:ea typeface="Calibri" pitchFamily="34" charset="-122"/>
                <a:cs typeface="Calibri" pitchFamily="34" charset="-120"/>
              </a:rPr>
              <a:t>EXPECTED TRL</a:t>
            </a:r>
            <a:endParaRPr lang="en-US" sz="750" dirty="0"/>
          </a:p>
        </p:txBody>
      </p:sp>
      <p:sp>
        <p:nvSpPr>
          <p:cNvPr id="80" name="Text 74">
            <a:extLst>
              <a:ext uri="{FF2B5EF4-FFF2-40B4-BE49-F238E27FC236}">
                <a16:creationId xmlns:a16="http://schemas.microsoft.com/office/drawing/2014/main" id="{0C8C5B38-8383-0A42-EFC5-C3EC4C39EAB6}"/>
              </a:ext>
            </a:extLst>
          </p:cNvPr>
          <p:cNvSpPr/>
          <p:nvPr/>
        </p:nvSpPr>
        <p:spPr>
          <a:xfrm>
            <a:off x="3390824" y="5826470"/>
            <a:ext cx="2503856" cy="411480"/>
          </a:xfrm>
          <a:prstGeom prst="rect">
            <a:avLst/>
          </a:prstGeom>
          <a:noFill/>
          <a:ln/>
        </p:spPr>
        <p:txBody>
          <a:bodyPr wrap="square" lIns="0" tIns="0" rIns="0" bIns="0" rtlCol="0" anchor="t"/>
          <a:lstStyle/>
          <a:p>
            <a:pPr marL="0" indent="0">
              <a:lnSpc>
                <a:spcPct val="100000"/>
              </a:lnSpc>
              <a:buNone/>
            </a:pPr>
            <a:r>
              <a:rPr lang="en-US" sz="1450" b="1" dirty="0">
                <a:solidFill>
                  <a:srgbClr val="0132AE"/>
                </a:solidFill>
                <a:latin typeface="Calibri" pitchFamily="34" charset="0"/>
                <a:ea typeface="Calibri" pitchFamily="34" charset="-122"/>
                <a:cs typeface="Calibri" pitchFamily="34" charset="-120"/>
              </a:rPr>
              <a:t>N/A  </a:t>
            </a:r>
            <a:r>
              <a:rPr lang="en-US" sz="860" i="1" dirty="0">
                <a:solidFill>
                  <a:srgbClr val="040305"/>
                </a:solidFill>
                <a:latin typeface="Calibri" pitchFamily="34" charset="0"/>
                <a:ea typeface="Calibri" pitchFamily="34" charset="-122"/>
                <a:cs typeface="Calibri" pitchFamily="34" charset="-120"/>
              </a:rPr>
              <a:t>Strategic / governance output</a:t>
            </a:r>
            <a:endParaRPr lang="en-US" sz="1450" dirty="0"/>
          </a:p>
        </p:txBody>
      </p:sp>
      <p:sp>
        <p:nvSpPr>
          <p:cNvPr id="81" name="Shape 75">
            <a:extLst>
              <a:ext uri="{FF2B5EF4-FFF2-40B4-BE49-F238E27FC236}">
                <a16:creationId xmlns:a16="http://schemas.microsoft.com/office/drawing/2014/main" id="{312A5521-559D-4B78-8D66-4637652B8CEF}"/>
              </a:ext>
            </a:extLst>
          </p:cNvPr>
          <p:cNvSpPr/>
          <p:nvPr/>
        </p:nvSpPr>
        <p:spPr>
          <a:xfrm>
            <a:off x="6178144" y="3631910"/>
            <a:ext cx="2741600" cy="2734056"/>
          </a:xfrm>
          <a:prstGeom prst="roundRect">
            <a:avLst>
              <a:gd name="adj" fmla="val 2341"/>
            </a:avLst>
          </a:prstGeom>
          <a:solidFill>
            <a:srgbClr val="EBF7FC"/>
          </a:solidFill>
          <a:ln/>
          <a:effectLst>
            <a:outerShdw blurRad="63500" dist="25400" dir="2700000" algn="bl" rotWithShape="0">
              <a:srgbClr val="000000">
                <a:alpha val="12000"/>
              </a:srgbClr>
            </a:outerShdw>
          </a:effectLst>
        </p:spPr>
        <p:txBody>
          <a:bodyPr/>
          <a:lstStyle/>
          <a:p>
            <a:endParaRPr lang="en-GB"/>
          </a:p>
        </p:txBody>
      </p:sp>
      <p:sp>
        <p:nvSpPr>
          <p:cNvPr id="82" name="Shape 76">
            <a:extLst>
              <a:ext uri="{FF2B5EF4-FFF2-40B4-BE49-F238E27FC236}">
                <a16:creationId xmlns:a16="http://schemas.microsoft.com/office/drawing/2014/main" id="{624292D9-0C50-DFC1-5D3E-CB6A5CBC8EA9}"/>
              </a:ext>
            </a:extLst>
          </p:cNvPr>
          <p:cNvSpPr/>
          <p:nvPr/>
        </p:nvSpPr>
        <p:spPr>
          <a:xfrm>
            <a:off x="6297016" y="3750782"/>
            <a:ext cx="274320" cy="274320"/>
          </a:xfrm>
          <a:prstGeom prst="ellipse">
            <a:avLst/>
          </a:prstGeom>
          <a:solidFill>
            <a:srgbClr val="0132AE"/>
          </a:solidFill>
          <a:ln/>
        </p:spPr>
        <p:txBody>
          <a:bodyPr/>
          <a:lstStyle/>
          <a:p>
            <a:endParaRPr lang="en-GB"/>
          </a:p>
        </p:txBody>
      </p:sp>
      <p:pic>
        <p:nvPicPr>
          <p:cNvPr id="83" name="Image 7" descr="preencoded.png">
            <a:extLst>
              <a:ext uri="{FF2B5EF4-FFF2-40B4-BE49-F238E27FC236}">
                <a16:creationId xmlns:a16="http://schemas.microsoft.com/office/drawing/2014/main" id="{EE09BF42-C5A0-0188-F3C5-C7F15622319D}"/>
              </a:ext>
            </a:extLst>
          </p:cNvPr>
          <p:cNvPicPr>
            <a:picLocks noChangeAspect="1"/>
          </p:cNvPicPr>
          <p:nvPr/>
        </p:nvPicPr>
        <p:blipFill>
          <a:blip r:embed="rId7"/>
          <a:stretch>
            <a:fillRect/>
          </a:stretch>
        </p:blipFill>
        <p:spPr>
          <a:xfrm>
            <a:off x="6351880" y="3805646"/>
            <a:ext cx="164592" cy="164592"/>
          </a:xfrm>
          <a:prstGeom prst="rect">
            <a:avLst/>
          </a:prstGeom>
        </p:spPr>
      </p:pic>
      <p:sp>
        <p:nvSpPr>
          <p:cNvPr id="84" name="Text 77">
            <a:extLst>
              <a:ext uri="{FF2B5EF4-FFF2-40B4-BE49-F238E27FC236}">
                <a16:creationId xmlns:a16="http://schemas.microsoft.com/office/drawing/2014/main" id="{5C9D86F8-933F-B8DF-D90C-8915F5C507D7}"/>
              </a:ext>
            </a:extLst>
          </p:cNvPr>
          <p:cNvSpPr/>
          <p:nvPr/>
        </p:nvSpPr>
        <p:spPr>
          <a:xfrm>
            <a:off x="6644488" y="3723350"/>
            <a:ext cx="1607744" cy="329184"/>
          </a:xfrm>
          <a:prstGeom prst="rect">
            <a:avLst/>
          </a:prstGeom>
          <a:noFill/>
          <a:ln/>
        </p:spPr>
        <p:txBody>
          <a:bodyPr wrap="square" lIns="0" tIns="0" rIns="0" bIns="0" rtlCol="0" anchor="ctr"/>
          <a:lstStyle/>
          <a:p>
            <a:pPr marL="0" indent="0">
              <a:buNone/>
            </a:pPr>
            <a:r>
              <a:rPr lang="en-US" sz="1150" b="1" dirty="0">
                <a:solidFill>
                  <a:srgbClr val="0132AE"/>
                </a:solidFill>
                <a:latin typeface="Calibri" pitchFamily="34" charset="0"/>
                <a:ea typeface="Calibri" pitchFamily="34" charset="-122"/>
                <a:cs typeface="Calibri" pitchFamily="34" charset="-120"/>
              </a:rPr>
              <a:t>KER#7</a:t>
            </a:r>
            <a:endParaRPr lang="en-US" sz="1150" dirty="0"/>
          </a:p>
        </p:txBody>
      </p:sp>
      <p:sp>
        <p:nvSpPr>
          <p:cNvPr id="85" name="Shape 78">
            <a:extLst>
              <a:ext uri="{FF2B5EF4-FFF2-40B4-BE49-F238E27FC236}">
                <a16:creationId xmlns:a16="http://schemas.microsoft.com/office/drawing/2014/main" id="{705B1451-B1F0-D11D-2791-5CA7299BF479}"/>
              </a:ext>
            </a:extLst>
          </p:cNvPr>
          <p:cNvSpPr/>
          <p:nvPr/>
        </p:nvSpPr>
        <p:spPr>
          <a:xfrm>
            <a:off x="8288807" y="3750782"/>
            <a:ext cx="512064" cy="219456"/>
          </a:xfrm>
          <a:prstGeom prst="roundRect">
            <a:avLst>
              <a:gd name="adj" fmla="val 12500"/>
            </a:avLst>
          </a:prstGeom>
          <a:solidFill>
            <a:srgbClr val="040305"/>
          </a:solidFill>
          <a:ln/>
        </p:spPr>
        <p:txBody>
          <a:bodyPr/>
          <a:lstStyle/>
          <a:p>
            <a:endParaRPr lang="en-GB"/>
          </a:p>
        </p:txBody>
      </p:sp>
      <p:sp>
        <p:nvSpPr>
          <p:cNvPr id="86" name="Text 79">
            <a:extLst>
              <a:ext uri="{FF2B5EF4-FFF2-40B4-BE49-F238E27FC236}">
                <a16:creationId xmlns:a16="http://schemas.microsoft.com/office/drawing/2014/main" id="{7483AF5C-C64D-19AE-82A6-AC6B2D0EF502}"/>
              </a:ext>
            </a:extLst>
          </p:cNvPr>
          <p:cNvSpPr/>
          <p:nvPr/>
        </p:nvSpPr>
        <p:spPr>
          <a:xfrm>
            <a:off x="8288807" y="3750782"/>
            <a:ext cx="512064" cy="219456"/>
          </a:xfrm>
          <a:prstGeom prst="rect">
            <a:avLst/>
          </a:prstGeom>
          <a:noFill/>
          <a:ln/>
        </p:spPr>
        <p:txBody>
          <a:bodyPr wrap="square" lIns="0" tIns="0" rIns="0" bIns="0" rtlCol="0" anchor="ctr"/>
          <a:lstStyle/>
          <a:p>
            <a:pPr marL="0" indent="0" algn="ctr">
              <a:buNone/>
            </a:pPr>
            <a:r>
              <a:rPr lang="en-US" sz="830" b="1" dirty="0">
                <a:solidFill>
                  <a:srgbClr val="FFFFFF"/>
                </a:solidFill>
                <a:latin typeface="Calibri" pitchFamily="34" charset="0"/>
                <a:ea typeface="Calibri" pitchFamily="34" charset="-122"/>
                <a:cs typeface="Calibri" pitchFamily="34" charset="-120"/>
              </a:rPr>
              <a:t>SO5</a:t>
            </a:r>
            <a:endParaRPr lang="en-US" sz="830" dirty="0"/>
          </a:p>
        </p:txBody>
      </p:sp>
      <p:sp>
        <p:nvSpPr>
          <p:cNvPr id="87" name="Text 80">
            <a:extLst>
              <a:ext uri="{FF2B5EF4-FFF2-40B4-BE49-F238E27FC236}">
                <a16:creationId xmlns:a16="http://schemas.microsoft.com/office/drawing/2014/main" id="{603D1634-3D5A-FB8E-91DC-E706441331FC}"/>
              </a:ext>
            </a:extLst>
          </p:cNvPr>
          <p:cNvSpPr/>
          <p:nvPr/>
        </p:nvSpPr>
        <p:spPr>
          <a:xfrm>
            <a:off x="6297016" y="4070822"/>
            <a:ext cx="2503856" cy="457200"/>
          </a:xfrm>
          <a:prstGeom prst="rect">
            <a:avLst/>
          </a:prstGeom>
          <a:noFill/>
          <a:ln/>
        </p:spPr>
        <p:txBody>
          <a:bodyPr wrap="square" lIns="0" tIns="0" rIns="0" bIns="0" rtlCol="0" anchor="t"/>
          <a:lstStyle/>
          <a:p>
            <a:pPr marL="0" indent="0">
              <a:lnSpc>
                <a:spcPct val="100000"/>
              </a:lnSpc>
              <a:buNone/>
            </a:pPr>
            <a:r>
              <a:rPr lang="en-US" sz="1400" b="1" dirty="0">
                <a:solidFill>
                  <a:srgbClr val="040305"/>
                </a:solidFill>
                <a:latin typeface="Calibri" pitchFamily="34" charset="0"/>
                <a:ea typeface="Calibri" pitchFamily="34" charset="-122"/>
                <a:cs typeface="Calibri" pitchFamily="34" charset="-120"/>
              </a:rPr>
              <a:t>Engaged, Trained &amp; Supported Community</a:t>
            </a:r>
            <a:endParaRPr lang="en-US" sz="1400" dirty="0"/>
          </a:p>
        </p:txBody>
      </p:sp>
      <p:sp>
        <p:nvSpPr>
          <p:cNvPr id="88" name="Text 81">
            <a:extLst>
              <a:ext uri="{FF2B5EF4-FFF2-40B4-BE49-F238E27FC236}">
                <a16:creationId xmlns:a16="http://schemas.microsoft.com/office/drawing/2014/main" id="{F29EF565-5EE3-7949-0F54-A3494C0468C8}"/>
              </a:ext>
            </a:extLst>
          </p:cNvPr>
          <p:cNvSpPr/>
          <p:nvPr/>
        </p:nvSpPr>
        <p:spPr>
          <a:xfrm>
            <a:off x="6297016" y="4611624"/>
            <a:ext cx="2503856" cy="146304"/>
          </a:xfrm>
          <a:prstGeom prst="rect">
            <a:avLst/>
          </a:prstGeom>
          <a:noFill/>
          <a:ln/>
        </p:spPr>
        <p:txBody>
          <a:bodyPr wrap="square" lIns="0" tIns="0" rIns="0" bIns="0" rtlCol="0" anchor="ctr"/>
          <a:lstStyle/>
          <a:p>
            <a:pPr marL="0" indent="0">
              <a:buNone/>
            </a:pPr>
            <a:r>
              <a:rPr lang="en-US" sz="750" b="1" kern="0" spc="30" dirty="0">
                <a:solidFill>
                  <a:srgbClr val="0998DB"/>
                </a:solidFill>
                <a:latin typeface="Calibri" pitchFamily="34" charset="0"/>
                <a:ea typeface="Calibri" pitchFamily="34" charset="-122"/>
                <a:cs typeface="Calibri" pitchFamily="34" charset="-120"/>
              </a:rPr>
              <a:t>STATE OF THE ART</a:t>
            </a:r>
            <a:endParaRPr lang="en-US" sz="750" dirty="0"/>
          </a:p>
        </p:txBody>
      </p:sp>
      <p:sp>
        <p:nvSpPr>
          <p:cNvPr id="89" name="Text 82">
            <a:extLst>
              <a:ext uri="{FF2B5EF4-FFF2-40B4-BE49-F238E27FC236}">
                <a16:creationId xmlns:a16="http://schemas.microsoft.com/office/drawing/2014/main" id="{D73C5926-FBA4-8DBD-078E-65679D1D9041}"/>
              </a:ext>
            </a:extLst>
          </p:cNvPr>
          <p:cNvSpPr/>
          <p:nvPr/>
        </p:nvSpPr>
        <p:spPr>
          <a:xfrm>
            <a:off x="6297016" y="4757928"/>
            <a:ext cx="2503856" cy="249501"/>
          </a:xfrm>
          <a:prstGeom prst="rect">
            <a:avLst/>
          </a:prstGeom>
          <a:noFill/>
          <a:ln/>
        </p:spPr>
        <p:txBody>
          <a:bodyPr wrap="square" lIns="0" tIns="0" rIns="0" bIns="0" rtlCol="0" anchor="t"/>
          <a:lstStyle/>
          <a:p>
            <a:pPr marL="0" indent="0">
              <a:lnSpc>
                <a:spcPct val="100000"/>
              </a:lnSpc>
              <a:buNone/>
            </a:pPr>
            <a:r>
              <a:rPr lang="en-US" sz="860" dirty="0">
                <a:solidFill>
                  <a:srgbClr val="040305"/>
                </a:solidFill>
                <a:latin typeface="Calibri" pitchFamily="34" charset="0"/>
                <a:ea typeface="Calibri" pitchFamily="34" charset="-122"/>
                <a:cs typeface="Calibri" pitchFamily="34" charset="-120"/>
              </a:rPr>
              <a:t>Blue-Cloud: 2,300 members, 600+ trained, SSO with EOSC already live.</a:t>
            </a:r>
            <a:endParaRPr lang="en-US" sz="860" dirty="0"/>
          </a:p>
        </p:txBody>
      </p:sp>
      <p:sp>
        <p:nvSpPr>
          <p:cNvPr id="90" name="Text 83">
            <a:extLst>
              <a:ext uri="{FF2B5EF4-FFF2-40B4-BE49-F238E27FC236}">
                <a16:creationId xmlns:a16="http://schemas.microsoft.com/office/drawing/2014/main" id="{87AA2202-3927-45EB-DE26-30D8DD5458E3}"/>
              </a:ext>
            </a:extLst>
          </p:cNvPr>
          <p:cNvSpPr/>
          <p:nvPr/>
        </p:nvSpPr>
        <p:spPr>
          <a:xfrm>
            <a:off x="6297016" y="5113238"/>
            <a:ext cx="2503856" cy="146304"/>
          </a:xfrm>
          <a:prstGeom prst="rect">
            <a:avLst/>
          </a:prstGeom>
          <a:noFill/>
          <a:ln/>
        </p:spPr>
        <p:txBody>
          <a:bodyPr wrap="square" lIns="0" tIns="0" rIns="0" bIns="0" rtlCol="0" anchor="ctr"/>
          <a:lstStyle/>
          <a:p>
            <a:pPr marL="0" indent="0">
              <a:buNone/>
            </a:pPr>
            <a:r>
              <a:rPr lang="en-US" sz="750" b="1" kern="0" spc="30" dirty="0">
                <a:solidFill>
                  <a:srgbClr val="0998DB"/>
                </a:solidFill>
                <a:latin typeface="Calibri" pitchFamily="34" charset="0"/>
                <a:ea typeface="Calibri" pitchFamily="34" charset="-122"/>
                <a:cs typeface="Calibri" pitchFamily="34" charset="-120"/>
              </a:rPr>
              <a:t>AMBITION BY PROJECT END</a:t>
            </a:r>
            <a:endParaRPr lang="en-US" sz="750" dirty="0"/>
          </a:p>
        </p:txBody>
      </p:sp>
      <p:sp>
        <p:nvSpPr>
          <p:cNvPr id="91" name="Text 84">
            <a:extLst>
              <a:ext uri="{FF2B5EF4-FFF2-40B4-BE49-F238E27FC236}">
                <a16:creationId xmlns:a16="http://schemas.microsoft.com/office/drawing/2014/main" id="{6067DD43-0EA3-927F-1E3B-D1F3A33F5B5A}"/>
              </a:ext>
            </a:extLst>
          </p:cNvPr>
          <p:cNvSpPr/>
          <p:nvPr/>
        </p:nvSpPr>
        <p:spPr>
          <a:xfrm>
            <a:off x="6297016" y="5259542"/>
            <a:ext cx="2503856" cy="411480"/>
          </a:xfrm>
          <a:prstGeom prst="rect">
            <a:avLst/>
          </a:prstGeom>
          <a:noFill/>
          <a:ln/>
        </p:spPr>
        <p:txBody>
          <a:bodyPr wrap="square" lIns="0" tIns="0" rIns="0" bIns="0" rtlCol="0" anchor="t"/>
          <a:lstStyle/>
          <a:p>
            <a:pPr marL="0" indent="0">
              <a:lnSpc>
                <a:spcPct val="100000"/>
              </a:lnSpc>
              <a:buNone/>
            </a:pPr>
            <a:r>
              <a:rPr lang="en-US" sz="860" dirty="0">
                <a:solidFill>
                  <a:srgbClr val="040305"/>
                </a:solidFill>
                <a:latin typeface="Calibri" pitchFamily="34" charset="0"/>
                <a:ea typeface="Calibri" pitchFamily="34" charset="-122"/>
                <a:cs typeface="Calibri" pitchFamily="34" charset="-120"/>
              </a:rPr>
              <a:t>Grow to 4,000 users; full EOSC AAI (MyAccessID); structured Training Academy.</a:t>
            </a:r>
            <a:endParaRPr lang="en-US" sz="860" dirty="0"/>
          </a:p>
        </p:txBody>
      </p:sp>
      <p:sp>
        <p:nvSpPr>
          <p:cNvPr id="92" name="Text 85">
            <a:extLst>
              <a:ext uri="{FF2B5EF4-FFF2-40B4-BE49-F238E27FC236}">
                <a16:creationId xmlns:a16="http://schemas.microsoft.com/office/drawing/2014/main" id="{2338B77B-0F9D-4B01-0292-25E02B50BCE3}"/>
              </a:ext>
            </a:extLst>
          </p:cNvPr>
          <p:cNvSpPr/>
          <p:nvPr/>
        </p:nvSpPr>
        <p:spPr>
          <a:xfrm>
            <a:off x="6297016" y="5680166"/>
            <a:ext cx="2503856" cy="146304"/>
          </a:xfrm>
          <a:prstGeom prst="rect">
            <a:avLst/>
          </a:prstGeom>
          <a:noFill/>
          <a:ln/>
        </p:spPr>
        <p:txBody>
          <a:bodyPr wrap="square" lIns="0" tIns="0" rIns="0" bIns="0" rtlCol="0" anchor="ctr"/>
          <a:lstStyle/>
          <a:p>
            <a:pPr marL="0" indent="0">
              <a:buNone/>
            </a:pPr>
            <a:r>
              <a:rPr lang="en-US" sz="750" b="1" kern="0" spc="30" dirty="0">
                <a:solidFill>
                  <a:srgbClr val="0998DB"/>
                </a:solidFill>
                <a:latin typeface="Calibri" pitchFamily="34" charset="0"/>
                <a:ea typeface="Calibri" pitchFamily="34" charset="-122"/>
                <a:cs typeface="Calibri" pitchFamily="34" charset="-120"/>
              </a:rPr>
              <a:t>EXPECTED TRL</a:t>
            </a:r>
            <a:endParaRPr lang="en-US" sz="750" dirty="0"/>
          </a:p>
        </p:txBody>
      </p:sp>
      <p:sp>
        <p:nvSpPr>
          <p:cNvPr id="93" name="Text 86">
            <a:extLst>
              <a:ext uri="{FF2B5EF4-FFF2-40B4-BE49-F238E27FC236}">
                <a16:creationId xmlns:a16="http://schemas.microsoft.com/office/drawing/2014/main" id="{BF911598-1C73-B8A7-812B-115147E6AD83}"/>
              </a:ext>
            </a:extLst>
          </p:cNvPr>
          <p:cNvSpPr/>
          <p:nvPr/>
        </p:nvSpPr>
        <p:spPr>
          <a:xfrm>
            <a:off x="6297016" y="5826470"/>
            <a:ext cx="2503856" cy="411480"/>
          </a:xfrm>
          <a:prstGeom prst="rect">
            <a:avLst/>
          </a:prstGeom>
          <a:noFill/>
          <a:ln/>
        </p:spPr>
        <p:txBody>
          <a:bodyPr wrap="square" lIns="0" tIns="0" rIns="0" bIns="0" rtlCol="0" anchor="t"/>
          <a:lstStyle/>
          <a:p>
            <a:pPr marL="0" indent="0">
              <a:lnSpc>
                <a:spcPct val="100000"/>
              </a:lnSpc>
              <a:buNone/>
            </a:pPr>
            <a:r>
              <a:rPr lang="en-US" sz="1450" b="1" dirty="0">
                <a:solidFill>
                  <a:srgbClr val="0132AE"/>
                </a:solidFill>
                <a:latin typeface="Calibri" pitchFamily="34" charset="0"/>
                <a:ea typeface="Calibri" pitchFamily="34" charset="-122"/>
                <a:cs typeface="Calibri" pitchFamily="34" charset="-120"/>
              </a:rPr>
              <a:t>N/A  </a:t>
            </a:r>
            <a:r>
              <a:rPr lang="en-US" sz="860" i="1" dirty="0">
                <a:solidFill>
                  <a:srgbClr val="040305"/>
                </a:solidFill>
                <a:latin typeface="Calibri" pitchFamily="34" charset="0"/>
                <a:ea typeface="Calibri" pitchFamily="34" charset="-122"/>
                <a:cs typeface="Calibri" pitchFamily="34" charset="-120"/>
              </a:rPr>
              <a:t>Community / capacity-building output</a:t>
            </a:r>
            <a:endParaRPr lang="en-US" sz="1450" dirty="0"/>
          </a:p>
        </p:txBody>
      </p:sp>
      <p:sp>
        <p:nvSpPr>
          <p:cNvPr id="94" name="Shape 87">
            <a:extLst>
              <a:ext uri="{FF2B5EF4-FFF2-40B4-BE49-F238E27FC236}">
                <a16:creationId xmlns:a16="http://schemas.microsoft.com/office/drawing/2014/main" id="{8FF8ED23-1F89-EDA8-C954-8D296573007A}"/>
              </a:ext>
            </a:extLst>
          </p:cNvPr>
          <p:cNvSpPr/>
          <p:nvPr/>
        </p:nvSpPr>
        <p:spPr>
          <a:xfrm>
            <a:off x="9084335" y="3631910"/>
            <a:ext cx="2741600" cy="2734056"/>
          </a:xfrm>
          <a:prstGeom prst="roundRect">
            <a:avLst>
              <a:gd name="adj" fmla="val 2341"/>
            </a:avLst>
          </a:prstGeom>
          <a:solidFill>
            <a:srgbClr val="040305"/>
          </a:solidFill>
          <a:ln/>
          <a:effectLst>
            <a:outerShdw blurRad="63500" dist="25400" dir="2700000" algn="bl" rotWithShape="0">
              <a:srgbClr val="000000">
                <a:alpha val="15000"/>
              </a:srgbClr>
            </a:outerShdw>
          </a:effectLst>
        </p:spPr>
        <p:txBody>
          <a:bodyPr/>
          <a:lstStyle/>
          <a:p>
            <a:endParaRPr lang="en-GB"/>
          </a:p>
        </p:txBody>
      </p:sp>
      <p:sp>
        <p:nvSpPr>
          <p:cNvPr id="97" name="Text 89">
            <a:extLst>
              <a:ext uri="{FF2B5EF4-FFF2-40B4-BE49-F238E27FC236}">
                <a16:creationId xmlns:a16="http://schemas.microsoft.com/office/drawing/2014/main" id="{F994ADDE-D1BA-A563-5899-AD5BBECEBCCC}"/>
              </a:ext>
            </a:extLst>
          </p:cNvPr>
          <p:cNvSpPr/>
          <p:nvPr/>
        </p:nvSpPr>
        <p:spPr>
          <a:xfrm>
            <a:off x="9230639" y="3759926"/>
            <a:ext cx="2448992" cy="310896"/>
          </a:xfrm>
          <a:prstGeom prst="rect">
            <a:avLst/>
          </a:prstGeom>
          <a:noFill/>
          <a:ln/>
        </p:spPr>
        <p:txBody>
          <a:bodyPr wrap="square" lIns="0" tIns="0" rIns="0" bIns="0" rtlCol="0" anchor="ctr"/>
          <a:lstStyle/>
          <a:p>
            <a:pPr marL="0" indent="0">
              <a:buNone/>
            </a:pPr>
            <a:r>
              <a:rPr lang="en-US" sz="1650" b="1" dirty="0">
                <a:solidFill>
                  <a:srgbClr val="FFFFFF"/>
                </a:solidFill>
                <a:latin typeface="Calibri" pitchFamily="34" charset="0"/>
                <a:ea typeface="Calibri" pitchFamily="34" charset="-122"/>
                <a:cs typeface="Calibri" pitchFamily="34" charset="-120"/>
              </a:rPr>
              <a:t>5 Objectives</a:t>
            </a:r>
            <a:endParaRPr lang="en-US" sz="1650" dirty="0"/>
          </a:p>
        </p:txBody>
      </p:sp>
      <p:sp>
        <p:nvSpPr>
          <p:cNvPr id="98" name="Text 90">
            <a:extLst>
              <a:ext uri="{FF2B5EF4-FFF2-40B4-BE49-F238E27FC236}">
                <a16:creationId xmlns:a16="http://schemas.microsoft.com/office/drawing/2014/main" id="{E015035F-97A6-3A53-EC25-F4002B3F7FB1}"/>
              </a:ext>
            </a:extLst>
          </p:cNvPr>
          <p:cNvSpPr/>
          <p:nvPr/>
        </p:nvSpPr>
        <p:spPr>
          <a:xfrm>
            <a:off x="9230639" y="4158343"/>
            <a:ext cx="2448992" cy="2061319"/>
          </a:xfrm>
          <a:prstGeom prst="rect">
            <a:avLst/>
          </a:prstGeom>
          <a:noFill/>
          <a:ln/>
        </p:spPr>
        <p:txBody>
          <a:bodyPr wrap="square" lIns="0" tIns="0" rIns="0" bIns="0" rtlCol="0" anchor="t"/>
          <a:lstStyle/>
          <a:p>
            <a:pPr>
              <a:spcAft>
                <a:spcPts val="300"/>
              </a:spcAft>
            </a:pPr>
            <a:r>
              <a:rPr lang="it-IT" sz="930" b="1" dirty="0">
                <a:solidFill>
                  <a:srgbClr val="6BC1E9"/>
                </a:solidFill>
                <a:latin typeface="Calibri" pitchFamily="34" charset="0"/>
                <a:cs typeface="Calibri" pitchFamily="34" charset="-120"/>
              </a:rPr>
              <a:t>SO1</a:t>
            </a:r>
            <a:r>
              <a:rPr lang="it-IT" sz="930" dirty="0">
                <a:solidFill>
                  <a:srgbClr val="6BC1E9"/>
                </a:solidFill>
                <a:latin typeface="Calibri" pitchFamily="34" charset="0"/>
                <a:cs typeface="Calibri" pitchFamily="34" charset="-120"/>
              </a:rPr>
              <a:t>: </a:t>
            </a:r>
            <a:r>
              <a:rPr lang="it-IT" sz="930" dirty="0">
                <a:solidFill>
                  <a:schemeClr val="bg1"/>
                </a:solidFill>
                <a:latin typeface="Calibri" pitchFamily="34" charset="0"/>
                <a:cs typeface="Calibri" pitchFamily="34" charset="-120"/>
              </a:rPr>
              <a:t>To </a:t>
            </a:r>
            <a:r>
              <a:rPr lang="it-IT" sz="930" dirty="0" err="1">
                <a:solidFill>
                  <a:schemeClr val="bg1"/>
                </a:solidFill>
                <a:latin typeface="Calibri" pitchFamily="34" charset="0"/>
                <a:cs typeface="Calibri" pitchFamily="34" charset="-120"/>
              </a:rPr>
              <a:t>develop</a:t>
            </a:r>
            <a:r>
              <a:rPr lang="it-IT" sz="930" dirty="0">
                <a:solidFill>
                  <a:schemeClr val="bg1"/>
                </a:solidFill>
                <a:latin typeface="Calibri" pitchFamily="34" charset="0"/>
                <a:cs typeface="Calibri" pitchFamily="34" charset="-120"/>
              </a:rPr>
              <a:t> and </a:t>
            </a:r>
            <a:r>
              <a:rPr lang="it-IT" sz="930" dirty="0" err="1">
                <a:solidFill>
                  <a:schemeClr val="bg1"/>
                </a:solidFill>
                <a:latin typeface="Calibri" pitchFamily="34" charset="0"/>
                <a:cs typeface="Calibri" pitchFamily="34" charset="-120"/>
              </a:rPr>
              <a:t>establish</a:t>
            </a:r>
            <a:r>
              <a:rPr lang="it-IT" sz="930" dirty="0">
                <a:solidFill>
                  <a:schemeClr val="bg1"/>
                </a:solidFill>
                <a:latin typeface="Calibri" pitchFamily="34" charset="0"/>
                <a:cs typeface="Calibri" pitchFamily="34" charset="-120"/>
              </a:rPr>
              <a:t> a smart </a:t>
            </a:r>
            <a:r>
              <a:rPr lang="it-IT" sz="930" dirty="0" err="1">
                <a:solidFill>
                  <a:schemeClr val="bg1"/>
                </a:solidFill>
                <a:latin typeface="Calibri" pitchFamily="34" charset="0"/>
                <a:cs typeface="Calibri" pitchFamily="34" charset="-120"/>
              </a:rPr>
              <a:t>federation</a:t>
            </a:r>
            <a:r>
              <a:rPr lang="it-IT" sz="930" dirty="0">
                <a:solidFill>
                  <a:schemeClr val="bg1"/>
                </a:solidFill>
                <a:latin typeface="Calibri" pitchFamily="34" charset="0"/>
                <a:cs typeface="Calibri" pitchFamily="34" charset="-120"/>
              </a:rPr>
              <a:t> and </a:t>
            </a:r>
            <a:r>
              <a:rPr lang="it-IT" sz="930" dirty="0" err="1">
                <a:solidFill>
                  <a:schemeClr val="bg1"/>
                </a:solidFill>
                <a:latin typeface="Calibri" pitchFamily="34" charset="0"/>
                <a:cs typeface="Calibri" pitchFamily="34" charset="-120"/>
              </a:rPr>
              <a:t>interoperability</a:t>
            </a:r>
            <a:r>
              <a:rPr lang="it-IT" sz="930" dirty="0">
                <a:solidFill>
                  <a:schemeClr val="bg1"/>
                </a:solidFill>
                <a:latin typeface="Calibri" pitchFamily="34" charset="0"/>
                <a:cs typeface="Calibri" pitchFamily="34" charset="-120"/>
              </a:rPr>
              <a:t> </a:t>
            </a:r>
            <a:r>
              <a:rPr lang="it-IT" sz="930" dirty="0" err="1">
                <a:solidFill>
                  <a:schemeClr val="bg1"/>
                </a:solidFill>
                <a:latin typeface="Calibri" pitchFamily="34" charset="0"/>
                <a:cs typeface="Calibri" pitchFamily="34" charset="-120"/>
              </a:rPr>
              <a:t>between</a:t>
            </a:r>
            <a:r>
              <a:rPr lang="it-IT" sz="930" dirty="0">
                <a:solidFill>
                  <a:schemeClr val="bg1"/>
                </a:solidFill>
                <a:latin typeface="Calibri" pitchFamily="34" charset="0"/>
                <a:cs typeface="Calibri" pitchFamily="34" charset="-120"/>
              </a:rPr>
              <a:t> EDITO and EOSC </a:t>
            </a:r>
            <a:r>
              <a:rPr lang="it-IT" sz="930" dirty="0" err="1">
                <a:solidFill>
                  <a:schemeClr val="bg1"/>
                </a:solidFill>
                <a:latin typeface="Calibri" pitchFamily="34" charset="0"/>
                <a:cs typeface="Calibri" pitchFamily="34" charset="-120"/>
              </a:rPr>
              <a:t>Node</a:t>
            </a:r>
            <a:r>
              <a:rPr lang="it-IT" sz="930" dirty="0">
                <a:solidFill>
                  <a:schemeClr val="bg1"/>
                </a:solidFill>
                <a:latin typeface="Calibri" pitchFamily="34" charset="0"/>
                <a:cs typeface="Calibri" pitchFamily="34" charset="-120"/>
              </a:rPr>
              <a:t> </a:t>
            </a:r>
            <a:r>
              <a:rPr lang="it-IT" sz="930" dirty="0" err="1">
                <a:solidFill>
                  <a:schemeClr val="bg1"/>
                </a:solidFill>
                <a:latin typeface="Calibri" pitchFamily="34" charset="0"/>
                <a:cs typeface="Calibri" pitchFamily="34" charset="-120"/>
              </a:rPr>
              <a:t>European</a:t>
            </a:r>
            <a:r>
              <a:rPr lang="it-IT" sz="930" dirty="0">
                <a:solidFill>
                  <a:schemeClr val="bg1"/>
                </a:solidFill>
                <a:latin typeface="Calibri" pitchFamily="34" charset="0"/>
                <a:cs typeface="Calibri" pitchFamily="34" charset="-120"/>
              </a:rPr>
              <a:t> DTO</a:t>
            </a:r>
          </a:p>
          <a:p>
            <a:pPr>
              <a:spcAft>
                <a:spcPts val="300"/>
              </a:spcAft>
            </a:pPr>
            <a:r>
              <a:rPr lang="it-IT" sz="930" b="1" dirty="0">
                <a:solidFill>
                  <a:srgbClr val="6BC1E9"/>
                </a:solidFill>
                <a:latin typeface="Calibri" pitchFamily="34" charset="0"/>
                <a:cs typeface="Calibri" pitchFamily="34" charset="-120"/>
              </a:rPr>
              <a:t>SO2</a:t>
            </a:r>
            <a:r>
              <a:rPr lang="it-IT" sz="930" dirty="0">
                <a:solidFill>
                  <a:srgbClr val="6BC1E9"/>
                </a:solidFill>
                <a:latin typeface="Calibri" pitchFamily="34" charset="0"/>
                <a:cs typeface="Calibri" pitchFamily="34" charset="-120"/>
              </a:rPr>
              <a:t>: </a:t>
            </a:r>
            <a:r>
              <a:rPr lang="it-IT" sz="930" dirty="0">
                <a:solidFill>
                  <a:schemeClr val="bg1"/>
                </a:solidFill>
                <a:latin typeface="Calibri" pitchFamily="34" charset="0"/>
                <a:cs typeface="Calibri" pitchFamily="34" charset="-120"/>
              </a:rPr>
              <a:t>To </a:t>
            </a:r>
            <a:r>
              <a:rPr lang="it-IT" sz="930" dirty="0" err="1">
                <a:solidFill>
                  <a:schemeClr val="bg1"/>
                </a:solidFill>
                <a:latin typeface="Calibri" pitchFamily="34" charset="0"/>
                <a:cs typeface="Calibri" pitchFamily="34" charset="-120"/>
              </a:rPr>
              <a:t>establish</a:t>
            </a:r>
            <a:r>
              <a:rPr lang="it-IT" sz="930" dirty="0">
                <a:solidFill>
                  <a:schemeClr val="bg1"/>
                </a:solidFill>
                <a:latin typeface="Calibri" pitchFamily="34" charset="0"/>
                <a:cs typeface="Calibri" pitchFamily="34" charset="-120"/>
              </a:rPr>
              <a:t> FAIR &amp; </a:t>
            </a:r>
            <a:r>
              <a:rPr lang="it-IT" sz="930" dirty="0" err="1">
                <a:solidFill>
                  <a:schemeClr val="bg1"/>
                </a:solidFill>
                <a:latin typeface="Calibri" pitchFamily="34" charset="0"/>
                <a:cs typeface="Calibri" pitchFamily="34" charset="-120"/>
              </a:rPr>
              <a:t>federated</a:t>
            </a:r>
            <a:r>
              <a:rPr lang="it-IT" sz="930" dirty="0">
                <a:solidFill>
                  <a:schemeClr val="bg1"/>
                </a:solidFill>
                <a:latin typeface="Calibri" pitchFamily="34" charset="0"/>
                <a:cs typeface="Calibri" pitchFamily="34" charset="-120"/>
              </a:rPr>
              <a:t> marine data services </a:t>
            </a:r>
            <a:r>
              <a:rPr lang="it-IT" sz="930" dirty="0" err="1">
                <a:solidFill>
                  <a:schemeClr val="bg1"/>
                </a:solidFill>
                <a:latin typeface="Calibri" pitchFamily="34" charset="0"/>
                <a:cs typeface="Calibri" pitchFamily="34" charset="-120"/>
              </a:rPr>
              <a:t>analysis</a:t>
            </a:r>
            <a:r>
              <a:rPr lang="it-IT" sz="930" dirty="0">
                <a:solidFill>
                  <a:schemeClr val="bg1"/>
                </a:solidFill>
                <a:latin typeface="Calibri" pitchFamily="34" charset="0"/>
                <a:cs typeface="Calibri" pitchFamily="34" charset="-120"/>
              </a:rPr>
              <a:t>-ready for EOSC and EDITO</a:t>
            </a:r>
          </a:p>
          <a:p>
            <a:pPr>
              <a:spcAft>
                <a:spcPts val="300"/>
              </a:spcAft>
            </a:pPr>
            <a:r>
              <a:rPr lang="it-IT" sz="930" b="1" dirty="0">
                <a:solidFill>
                  <a:srgbClr val="6BC1E9"/>
                </a:solidFill>
                <a:latin typeface="Calibri" pitchFamily="34" charset="0"/>
                <a:cs typeface="Calibri" pitchFamily="34" charset="-120"/>
              </a:rPr>
              <a:t>SO3</a:t>
            </a:r>
            <a:r>
              <a:rPr lang="it-IT" sz="930" dirty="0">
                <a:solidFill>
                  <a:srgbClr val="6BC1E9"/>
                </a:solidFill>
                <a:latin typeface="Calibri" pitchFamily="34" charset="0"/>
                <a:cs typeface="Calibri" pitchFamily="34" charset="-120"/>
              </a:rPr>
              <a:t>: </a:t>
            </a:r>
            <a:r>
              <a:rPr lang="it-IT" sz="930" dirty="0">
                <a:solidFill>
                  <a:schemeClr val="bg1"/>
                </a:solidFill>
                <a:latin typeface="Calibri" pitchFamily="34" charset="0"/>
                <a:cs typeface="Calibri" pitchFamily="34" charset="-120"/>
              </a:rPr>
              <a:t>To </a:t>
            </a:r>
            <a:r>
              <a:rPr lang="it-IT" sz="930" dirty="0" err="1">
                <a:solidFill>
                  <a:schemeClr val="bg1"/>
                </a:solidFill>
                <a:latin typeface="Calibri" pitchFamily="34" charset="0"/>
                <a:cs typeface="Calibri" pitchFamily="34" charset="-120"/>
              </a:rPr>
              <a:t>develop</a:t>
            </a:r>
            <a:r>
              <a:rPr lang="it-IT" sz="930" dirty="0">
                <a:solidFill>
                  <a:schemeClr val="bg1"/>
                </a:solidFill>
                <a:latin typeface="Calibri" pitchFamily="34" charset="0"/>
                <a:cs typeface="Calibri" pitchFamily="34" charset="-120"/>
              </a:rPr>
              <a:t> </a:t>
            </a:r>
            <a:r>
              <a:rPr lang="it-IT" sz="930" dirty="0" err="1">
                <a:solidFill>
                  <a:schemeClr val="bg1"/>
                </a:solidFill>
                <a:latin typeface="Calibri" pitchFamily="34" charset="0"/>
                <a:cs typeface="Calibri" pitchFamily="34" charset="-120"/>
              </a:rPr>
              <a:t>thematic</a:t>
            </a:r>
            <a:r>
              <a:rPr lang="it-IT" sz="930" dirty="0">
                <a:solidFill>
                  <a:schemeClr val="bg1"/>
                </a:solidFill>
                <a:latin typeface="Calibri" pitchFamily="34" charset="0"/>
                <a:cs typeface="Calibri" pitchFamily="34" charset="-120"/>
              </a:rPr>
              <a:t> services for </a:t>
            </a:r>
            <a:r>
              <a:rPr lang="it-IT" sz="930" dirty="0" err="1">
                <a:solidFill>
                  <a:schemeClr val="bg1"/>
                </a:solidFill>
                <a:latin typeface="Calibri" pitchFamily="34" charset="0"/>
                <a:cs typeface="Calibri" pitchFamily="34" charset="-120"/>
              </a:rPr>
              <a:t>validating</a:t>
            </a:r>
            <a:r>
              <a:rPr lang="it-IT" sz="930" dirty="0">
                <a:solidFill>
                  <a:schemeClr val="bg1"/>
                </a:solidFill>
                <a:latin typeface="Calibri" pitchFamily="34" charset="0"/>
                <a:cs typeface="Calibri" pitchFamily="34" charset="-120"/>
              </a:rPr>
              <a:t> the </a:t>
            </a:r>
            <a:r>
              <a:rPr lang="it-IT" sz="930" dirty="0" err="1">
                <a:solidFill>
                  <a:schemeClr val="bg1"/>
                </a:solidFill>
                <a:latin typeface="Calibri" pitchFamily="34" charset="0"/>
                <a:cs typeface="Calibri" pitchFamily="34" charset="-120"/>
              </a:rPr>
              <a:t>Node</a:t>
            </a:r>
            <a:r>
              <a:rPr lang="it-IT" sz="930" dirty="0">
                <a:solidFill>
                  <a:schemeClr val="bg1"/>
                </a:solidFill>
                <a:latin typeface="Calibri" pitchFamily="34" charset="0"/>
                <a:cs typeface="Calibri" pitchFamily="34" charset="-120"/>
              </a:rPr>
              <a:t> services</a:t>
            </a:r>
          </a:p>
          <a:p>
            <a:pPr>
              <a:spcAft>
                <a:spcPts val="300"/>
              </a:spcAft>
            </a:pPr>
            <a:r>
              <a:rPr lang="it-IT" sz="930" b="1" dirty="0">
                <a:solidFill>
                  <a:srgbClr val="6BC1E9"/>
                </a:solidFill>
                <a:latin typeface="Calibri" pitchFamily="34" charset="0"/>
                <a:cs typeface="Calibri" pitchFamily="34" charset="-120"/>
              </a:rPr>
              <a:t>SO4</a:t>
            </a:r>
            <a:r>
              <a:rPr lang="it-IT" sz="930" dirty="0">
                <a:solidFill>
                  <a:srgbClr val="6BC1E9"/>
                </a:solidFill>
                <a:latin typeface="Calibri" pitchFamily="34" charset="0"/>
                <a:cs typeface="Calibri" pitchFamily="34" charset="-120"/>
              </a:rPr>
              <a:t>: </a:t>
            </a:r>
            <a:r>
              <a:rPr lang="it-IT" sz="930" dirty="0">
                <a:solidFill>
                  <a:schemeClr val="bg1"/>
                </a:solidFill>
                <a:latin typeface="Calibri" pitchFamily="34" charset="0"/>
                <a:cs typeface="Calibri" pitchFamily="34" charset="-120"/>
              </a:rPr>
              <a:t>To formulate the governance </a:t>
            </a:r>
            <a:r>
              <a:rPr lang="it-IT" sz="930" dirty="0" err="1">
                <a:solidFill>
                  <a:schemeClr val="bg1"/>
                </a:solidFill>
                <a:latin typeface="Calibri" pitchFamily="34" charset="0"/>
                <a:cs typeface="Calibri" pitchFamily="34" charset="-120"/>
              </a:rPr>
              <a:t>structure</a:t>
            </a:r>
            <a:r>
              <a:rPr lang="it-IT" sz="930" dirty="0">
                <a:solidFill>
                  <a:schemeClr val="bg1"/>
                </a:solidFill>
                <a:latin typeface="Calibri" pitchFamily="34" charset="0"/>
                <a:cs typeface="Calibri" pitchFamily="34" charset="-120"/>
              </a:rPr>
              <a:t> and </a:t>
            </a:r>
            <a:r>
              <a:rPr lang="it-IT" sz="930" dirty="0" err="1">
                <a:solidFill>
                  <a:schemeClr val="bg1"/>
                </a:solidFill>
                <a:latin typeface="Calibri" pitchFamily="34" charset="0"/>
                <a:cs typeface="Calibri" pitchFamily="34" charset="-120"/>
              </a:rPr>
              <a:t>sustainability</a:t>
            </a:r>
            <a:r>
              <a:rPr lang="it-IT" sz="930" dirty="0">
                <a:solidFill>
                  <a:schemeClr val="bg1"/>
                </a:solidFill>
                <a:latin typeface="Calibri" pitchFamily="34" charset="0"/>
                <a:cs typeface="Calibri" pitchFamily="34" charset="-120"/>
              </a:rPr>
              <a:t> plan for the EOSC </a:t>
            </a:r>
            <a:r>
              <a:rPr lang="it-IT" sz="930" dirty="0" err="1">
                <a:solidFill>
                  <a:schemeClr val="bg1"/>
                </a:solidFill>
                <a:latin typeface="Calibri" pitchFamily="34" charset="0"/>
                <a:cs typeface="Calibri" pitchFamily="34" charset="-120"/>
              </a:rPr>
              <a:t>Node</a:t>
            </a:r>
            <a:r>
              <a:rPr lang="it-IT" sz="930" dirty="0">
                <a:solidFill>
                  <a:schemeClr val="bg1"/>
                </a:solidFill>
                <a:latin typeface="Calibri" pitchFamily="34" charset="0"/>
                <a:cs typeface="Calibri" pitchFamily="34" charset="-120"/>
              </a:rPr>
              <a:t> </a:t>
            </a:r>
            <a:r>
              <a:rPr lang="it-IT" sz="930" dirty="0" err="1">
                <a:solidFill>
                  <a:schemeClr val="bg1"/>
                </a:solidFill>
                <a:latin typeface="Calibri" pitchFamily="34" charset="0"/>
                <a:cs typeface="Calibri" pitchFamily="34" charset="-120"/>
              </a:rPr>
              <a:t>European</a:t>
            </a:r>
            <a:r>
              <a:rPr lang="it-IT" sz="930" dirty="0">
                <a:solidFill>
                  <a:schemeClr val="bg1"/>
                </a:solidFill>
                <a:latin typeface="Calibri" pitchFamily="34" charset="0"/>
                <a:cs typeface="Calibri" pitchFamily="34" charset="-120"/>
              </a:rPr>
              <a:t> DTO</a:t>
            </a:r>
          </a:p>
          <a:p>
            <a:pPr>
              <a:spcAft>
                <a:spcPts val="300"/>
              </a:spcAft>
            </a:pPr>
            <a:r>
              <a:rPr lang="it-IT" sz="930" b="1" dirty="0">
                <a:solidFill>
                  <a:srgbClr val="6BC1E9"/>
                </a:solidFill>
                <a:latin typeface="Calibri" pitchFamily="34" charset="0"/>
                <a:cs typeface="Calibri" pitchFamily="34" charset="-120"/>
              </a:rPr>
              <a:t>SO5</a:t>
            </a:r>
            <a:r>
              <a:rPr lang="it-IT" sz="930" dirty="0">
                <a:solidFill>
                  <a:srgbClr val="6BC1E9"/>
                </a:solidFill>
                <a:latin typeface="Calibri" pitchFamily="34" charset="0"/>
                <a:cs typeface="Calibri" pitchFamily="34" charset="-120"/>
              </a:rPr>
              <a:t>: </a:t>
            </a:r>
            <a:r>
              <a:rPr lang="it-IT" sz="930" dirty="0">
                <a:solidFill>
                  <a:schemeClr val="bg1"/>
                </a:solidFill>
                <a:latin typeface="Calibri" pitchFamily="34" charset="0"/>
                <a:cs typeface="Calibri" pitchFamily="34" charset="-120"/>
              </a:rPr>
              <a:t>To </a:t>
            </a:r>
            <a:r>
              <a:rPr lang="it-IT" sz="930" dirty="0" err="1">
                <a:solidFill>
                  <a:schemeClr val="bg1"/>
                </a:solidFill>
                <a:latin typeface="Calibri" pitchFamily="34" charset="0"/>
                <a:cs typeface="Calibri" pitchFamily="34" charset="-120"/>
              </a:rPr>
              <a:t>communicate</a:t>
            </a:r>
            <a:r>
              <a:rPr lang="it-IT" sz="930" dirty="0">
                <a:solidFill>
                  <a:schemeClr val="bg1"/>
                </a:solidFill>
                <a:latin typeface="Calibri" pitchFamily="34" charset="0"/>
                <a:cs typeface="Calibri" pitchFamily="34" charset="-120"/>
              </a:rPr>
              <a:t>, to disseminate, </a:t>
            </a:r>
            <a:r>
              <a:rPr lang="it-IT" sz="930" dirty="0" err="1">
                <a:solidFill>
                  <a:schemeClr val="bg1"/>
                </a:solidFill>
                <a:latin typeface="Calibri" pitchFamily="34" charset="0"/>
                <a:cs typeface="Calibri" pitchFamily="34" charset="-120"/>
              </a:rPr>
              <a:t>train</a:t>
            </a:r>
            <a:r>
              <a:rPr lang="it-IT" sz="930" dirty="0">
                <a:solidFill>
                  <a:schemeClr val="bg1"/>
                </a:solidFill>
                <a:latin typeface="Calibri" pitchFamily="34" charset="0"/>
                <a:cs typeface="Calibri" pitchFamily="34" charset="-120"/>
              </a:rPr>
              <a:t> and and exploit the capabilities, </a:t>
            </a:r>
            <a:r>
              <a:rPr lang="it-IT" sz="930" dirty="0" err="1">
                <a:solidFill>
                  <a:schemeClr val="bg1"/>
                </a:solidFill>
                <a:latin typeface="Calibri" pitchFamily="34" charset="0"/>
                <a:cs typeface="Calibri" pitchFamily="34" charset="-120"/>
              </a:rPr>
              <a:t>results</a:t>
            </a:r>
            <a:r>
              <a:rPr lang="it-IT" sz="930" dirty="0">
                <a:solidFill>
                  <a:schemeClr val="bg1"/>
                </a:solidFill>
                <a:latin typeface="Calibri" pitchFamily="34" charset="0"/>
                <a:cs typeface="Calibri" pitchFamily="34" charset="-120"/>
              </a:rPr>
              <a:t> &amp; outputs of the EOSC </a:t>
            </a:r>
            <a:r>
              <a:rPr lang="it-IT" sz="930" dirty="0" err="1">
                <a:solidFill>
                  <a:schemeClr val="bg1"/>
                </a:solidFill>
                <a:latin typeface="Calibri" pitchFamily="34" charset="0"/>
                <a:cs typeface="Calibri" pitchFamily="34" charset="-120"/>
              </a:rPr>
              <a:t>Node</a:t>
            </a:r>
            <a:r>
              <a:rPr lang="it-IT" sz="930" dirty="0">
                <a:solidFill>
                  <a:schemeClr val="bg1"/>
                </a:solidFill>
                <a:latin typeface="Calibri" pitchFamily="34" charset="0"/>
                <a:cs typeface="Calibri" pitchFamily="34" charset="-120"/>
              </a:rPr>
              <a:t> </a:t>
            </a:r>
            <a:r>
              <a:rPr lang="it-IT" sz="930" dirty="0" err="1">
                <a:solidFill>
                  <a:schemeClr val="bg1"/>
                </a:solidFill>
                <a:latin typeface="Calibri" pitchFamily="34" charset="0"/>
                <a:cs typeface="Calibri" pitchFamily="34" charset="-120"/>
              </a:rPr>
              <a:t>European</a:t>
            </a:r>
            <a:r>
              <a:rPr lang="it-IT" sz="930" dirty="0">
                <a:solidFill>
                  <a:schemeClr val="bg1"/>
                </a:solidFill>
                <a:latin typeface="Calibri" pitchFamily="34" charset="0"/>
                <a:cs typeface="Calibri" pitchFamily="34" charset="-120"/>
              </a:rPr>
              <a:t> DTO</a:t>
            </a:r>
          </a:p>
        </p:txBody>
      </p:sp>
      <p:pic>
        <p:nvPicPr>
          <p:cNvPr id="100" name="Immagine 99">
            <a:extLst>
              <a:ext uri="{FF2B5EF4-FFF2-40B4-BE49-F238E27FC236}">
                <a16:creationId xmlns:a16="http://schemas.microsoft.com/office/drawing/2014/main" id="{61248B25-9166-DB46-DC8A-A410FEB0BE3E}"/>
              </a:ext>
            </a:extLst>
          </p:cNvPr>
          <p:cNvPicPr>
            <a:picLocks noChangeAspect="1"/>
          </p:cNvPicPr>
          <p:nvPr/>
        </p:nvPicPr>
        <p:blipFill>
          <a:blip r:embed="rId8"/>
          <a:stretch>
            <a:fillRect/>
          </a:stretch>
        </p:blipFill>
        <p:spPr>
          <a:xfrm>
            <a:off x="489291" y="900311"/>
            <a:ext cx="320606" cy="175146"/>
          </a:xfrm>
          <a:prstGeom prst="rect">
            <a:avLst/>
          </a:prstGeom>
        </p:spPr>
      </p:pic>
    </p:spTree>
    <p:extLst>
      <p:ext uri="{BB962C8B-B14F-4D97-AF65-F5344CB8AC3E}">
        <p14:creationId xmlns:p14="http://schemas.microsoft.com/office/powerpoint/2010/main" val="40312971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20"/>
          <p:cNvSpPr/>
          <p:nvPr/>
        </p:nvSpPr>
        <p:spPr>
          <a:xfrm>
            <a:off x="1371600" y="1226737"/>
            <a:ext cx="9418320" cy="4754880"/>
          </a:xfrm>
          <a:prstGeom prst="roundRect">
            <a:avLst>
              <a:gd name="adj" fmla="val 16667"/>
            </a:avLst>
          </a:prstGeom>
          <a:gradFill>
            <a:gsLst>
              <a:gs pos="0">
                <a:srgbClr val="032344"/>
              </a:gs>
              <a:gs pos="56000">
                <a:srgbClr val="01214A"/>
              </a:gs>
              <a:gs pos="100000">
                <a:srgbClr val="00335E"/>
              </a:gs>
            </a:gsLst>
            <a:lin ang="0" scaled="0"/>
          </a:gradFill>
          <a:ln w="12700" cap="flat" cmpd="sng">
            <a:solidFill>
              <a:srgbClr val="7891A5"/>
            </a:solidFill>
            <a:prstDash val="dashDot"/>
            <a:miter lim="8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cxnSp>
        <p:nvCxnSpPr>
          <p:cNvPr id="240" name="Google Shape;240;p20"/>
          <p:cNvCxnSpPr/>
          <p:nvPr/>
        </p:nvCxnSpPr>
        <p:spPr>
          <a:xfrm>
            <a:off x="1371600" y="3604177"/>
            <a:ext cx="9418320" cy="0"/>
          </a:xfrm>
          <a:prstGeom prst="straightConnector1">
            <a:avLst/>
          </a:prstGeom>
          <a:noFill/>
          <a:ln w="57150" cap="flat" cmpd="sng">
            <a:solidFill>
              <a:srgbClr val="00B0F0"/>
            </a:solidFill>
            <a:prstDash val="solid"/>
            <a:round/>
            <a:headEnd type="stealth" w="med" len="med"/>
            <a:tailEnd type="stealth" w="med" len="med"/>
          </a:ln>
        </p:spPr>
      </p:cxnSp>
      <p:cxnSp>
        <p:nvCxnSpPr>
          <p:cNvPr id="241" name="Google Shape;241;p20"/>
          <p:cNvCxnSpPr/>
          <p:nvPr/>
        </p:nvCxnSpPr>
        <p:spPr>
          <a:xfrm>
            <a:off x="6080760" y="1226737"/>
            <a:ext cx="0" cy="4754880"/>
          </a:xfrm>
          <a:prstGeom prst="straightConnector1">
            <a:avLst/>
          </a:prstGeom>
          <a:noFill/>
          <a:ln w="57150" cap="flat" cmpd="sng">
            <a:solidFill>
              <a:srgbClr val="00B0F0"/>
            </a:solidFill>
            <a:prstDash val="solid"/>
            <a:round/>
            <a:headEnd type="stealth" w="med" len="med"/>
            <a:tailEnd type="stealth" w="med" len="med"/>
          </a:ln>
        </p:spPr>
      </p:cxnSp>
      <p:sp>
        <p:nvSpPr>
          <p:cNvPr id="242" name="Google Shape;242;p20"/>
          <p:cNvSpPr txBox="1"/>
          <p:nvPr/>
        </p:nvSpPr>
        <p:spPr>
          <a:xfrm>
            <a:off x="5166360" y="815257"/>
            <a:ext cx="1948174" cy="307777"/>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US" sz="2000" b="1" i="0" u="none" strike="noStrike" cap="none">
                <a:solidFill>
                  <a:srgbClr val="00B0F0"/>
                </a:solidFill>
                <a:latin typeface="Calibri"/>
                <a:ea typeface="Calibri"/>
                <a:cs typeface="Calibri"/>
                <a:sym typeface="Calibri"/>
              </a:rPr>
              <a:t>Technology</a:t>
            </a:r>
            <a:endParaRPr/>
          </a:p>
        </p:txBody>
      </p:sp>
      <p:sp>
        <p:nvSpPr>
          <p:cNvPr id="243" name="Google Shape;243;p20"/>
          <p:cNvSpPr txBox="1"/>
          <p:nvPr/>
        </p:nvSpPr>
        <p:spPr>
          <a:xfrm>
            <a:off x="5166360" y="6062783"/>
            <a:ext cx="1948174" cy="307777"/>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US" sz="2000" b="1" i="0" u="none" strike="noStrike" cap="none">
                <a:solidFill>
                  <a:srgbClr val="00B0F0"/>
                </a:solidFill>
                <a:latin typeface="Calibri"/>
                <a:ea typeface="Calibri"/>
                <a:cs typeface="Calibri"/>
                <a:sym typeface="Calibri"/>
              </a:rPr>
              <a:t>Community</a:t>
            </a:r>
            <a:endParaRPr/>
          </a:p>
        </p:txBody>
      </p:sp>
      <p:sp>
        <p:nvSpPr>
          <p:cNvPr id="244" name="Google Shape;244;p20"/>
          <p:cNvSpPr txBox="1"/>
          <p:nvPr/>
        </p:nvSpPr>
        <p:spPr>
          <a:xfrm>
            <a:off x="13847" y="3257593"/>
            <a:ext cx="1266313" cy="666849"/>
          </a:xfrm>
          <a:prstGeom prst="rect">
            <a:avLst/>
          </a:prstGeom>
          <a:noFill/>
          <a:ln>
            <a:noFill/>
          </a:ln>
        </p:spPr>
        <p:txBody>
          <a:bodyPr spcFirstLastPara="1" wrap="square" lIns="0" tIns="0" rIns="0" bIns="0" anchor="t" anchorCtr="0">
            <a:spAutoFit/>
          </a:bodyPr>
          <a:lstStyle/>
          <a:p>
            <a:pPr marL="0" marR="0" lvl="0" indent="0" algn="r" rtl="0">
              <a:spcBef>
                <a:spcPts val="0"/>
              </a:spcBef>
              <a:spcAft>
                <a:spcPts val="0"/>
              </a:spcAft>
              <a:buNone/>
            </a:pPr>
            <a:r>
              <a:rPr lang="en-US" sz="2000" b="1" i="0" u="none" strike="noStrike" cap="none">
                <a:solidFill>
                  <a:srgbClr val="00B0F0"/>
                </a:solidFill>
                <a:latin typeface="Calibri"/>
                <a:ea typeface="Calibri"/>
                <a:cs typeface="Calibri"/>
                <a:sym typeface="Calibri"/>
              </a:rPr>
              <a:t>EOSC</a:t>
            </a:r>
            <a:endParaRPr/>
          </a:p>
          <a:p>
            <a:pPr marL="0" marR="0" lvl="0" indent="0" algn="r" rtl="0">
              <a:spcBef>
                <a:spcPts val="400"/>
              </a:spcBef>
              <a:spcAft>
                <a:spcPts val="0"/>
              </a:spcAft>
              <a:buNone/>
            </a:pPr>
            <a:r>
              <a:rPr lang="en-US" sz="2000" b="1" i="0" u="none" strike="noStrike" cap="none">
                <a:solidFill>
                  <a:srgbClr val="00B0F0"/>
                </a:solidFill>
                <a:latin typeface="Calibri"/>
                <a:ea typeface="Calibri"/>
                <a:cs typeface="Calibri"/>
                <a:sym typeface="Calibri"/>
              </a:rPr>
              <a:t>Federation</a:t>
            </a:r>
            <a:endParaRPr sz="2000" b="1" i="0" u="none" strike="noStrike" cap="none">
              <a:solidFill>
                <a:srgbClr val="00B0F0"/>
              </a:solidFill>
              <a:latin typeface="Calibri"/>
              <a:ea typeface="Calibri"/>
              <a:cs typeface="Calibri"/>
              <a:sym typeface="Calibri"/>
            </a:endParaRPr>
          </a:p>
        </p:txBody>
      </p:sp>
      <p:sp>
        <p:nvSpPr>
          <p:cNvPr id="245" name="Google Shape;245;p20"/>
          <p:cNvSpPr txBox="1"/>
          <p:nvPr/>
        </p:nvSpPr>
        <p:spPr>
          <a:xfrm>
            <a:off x="10881360" y="3308889"/>
            <a:ext cx="1201049" cy="615553"/>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2000" b="1" i="0" u="none" strike="noStrike" cap="none">
                <a:solidFill>
                  <a:srgbClr val="00B0F0"/>
                </a:solidFill>
                <a:latin typeface="Calibri"/>
                <a:ea typeface="Calibri"/>
                <a:cs typeface="Calibri"/>
                <a:sym typeface="Calibri"/>
              </a:rPr>
              <a:t>EDITO Federation</a:t>
            </a:r>
            <a:endParaRPr/>
          </a:p>
        </p:txBody>
      </p:sp>
      <p:sp>
        <p:nvSpPr>
          <p:cNvPr id="246" name="Google Shape;246;p20"/>
          <p:cNvSpPr txBox="1"/>
          <p:nvPr/>
        </p:nvSpPr>
        <p:spPr>
          <a:xfrm>
            <a:off x="2237090" y="1568739"/>
            <a:ext cx="3694455" cy="1003865"/>
          </a:xfrm>
          <a:prstGeom prst="rect">
            <a:avLst/>
          </a:prstGeom>
          <a:noFill/>
          <a:ln>
            <a:noFill/>
          </a:ln>
        </p:spPr>
        <p:txBody>
          <a:bodyPr spcFirstLastPara="1" wrap="square" lIns="0" tIns="0" rIns="0" bIns="0" anchor="t" anchorCtr="0">
            <a:spAutoFit/>
          </a:bodyPr>
          <a:lstStyle/>
          <a:p>
            <a:pPr marL="0" marR="0" lvl="0" indent="0" algn="l" rtl="0">
              <a:lnSpc>
                <a:spcPct val="150000"/>
              </a:lnSpc>
              <a:spcBef>
                <a:spcPts val="0"/>
              </a:spcBef>
              <a:spcAft>
                <a:spcPts val="0"/>
              </a:spcAft>
              <a:buNone/>
            </a:pPr>
            <a:r>
              <a:rPr lang="en-US" sz="2000" b="0" i="0" u="none" strike="noStrike" cap="none">
                <a:solidFill>
                  <a:srgbClr val="4DD9E8"/>
                </a:solidFill>
                <a:latin typeface="Calibri"/>
                <a:ea typeface="Calibri"/>
                <a:cs typeface="Calibri"/>
                <a:sym typeface="Calibri"/>
              </a:rPr>
              <a:t>KER 1: Marine Thematic Node Core</a:t>
            </a:r>
            <a:endParaRPr/>
          </a:p>
          <a:p>
            <a:pPr marL="0" marR="0" lvl="0" indent="0" algn="l" rtl="0">
              <a:lnSpc>
                <a:spcPct val="150000"/>
              </a:lnSpc>
              <a:spcBef>
                <a:spcPts val="1000"/>
              </a:spcBef>
              <a:spcAft>
                <a:spcPts val="0"/>
              </a:spcAft>
              <a:buNone/>
            </a:pPr>
            <a:r>
              <a:rPr lang="en-US" sz="2000" b="0" i="0" u="none" strike="noStrike" cap="none">
                <a:solidFill>
                  <a:srgbClr val="4DD9E8"/>
                </a:solidFill>
                <a:latin typeface="Calibri"/>
                <a:ea typeface="Calibri"/>
                <a:cs typeface="Calibri"/>
                <a:sym typeface="Calibri"/>
              </a:rPr>
              <a:t>KER 2: FAIR Marine Data Services</a:t>
            </a:r>
            <a:endParaRPr/>
          </a:p>
        </p:txBody>
      </p:sp>
      <p:sp>
        <p:nvSpPr>
          <p:cNvPr id="247" name="Google Shape;247;p20"/>
          <p:cNvSpPr txBox="1"/>
          <p:nvPr/>
        </p:nvSpPr>
        <p:spPr>
          <a:xfrm>
            <a:off x="6763370" y="1809601"/>
            <a:ext cx="3611879" cy="615553"/>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2000" b="0" i="0" u="none" strike="noStrike" cap="none">
                <a:solidFill>
                  <a:srgbClr val="E056C0"/>
                </a:solidFill>
                <a:latin typeface="Calibri"/>
                <a:ea typeface="Calibri"/>
                <a:cs typeface="Calibri"/>
                <a:sym typeface="Calibri"/>
              </a:rPr>
              <a:t>KER 3: 4 Thematic Exchange Services &amp; Use Cases</a:t>
            </a:r>
            <a:endParaRPr/>
          </a:p>
        </p:txBody>
      </p:sp>
      <p:sp>
        <p:nvSpPr>
          <p:cNvPr id="248" name="Google Shape;248;p20"/>
          <p:cNvSpPr txBox="1"/>
          <p:nvPr/>
        </p:nvSpPr>
        <p:spPr>
          <a:xfrm>
            <a:off x="2237091" y="4093971"/>
            <a:ext cx="3611879" cy="1359346"/>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2000" b="0" i="0" u="none" strike="noStrike" cap="none">
                <a:solidFill>
                  <a:srgbClr val="4DD9E8"/>
                </a:solidFill>
                <a:latin typeface="Calibri"/>
                <a:ea typeface="Calibri"/>
                <a:cs typeface="Calibri"/>
                <a:sym typeface="Calibri"/>
              </a:rPr>
              <a:t>KER 6: Governance &amp; Sustainability Plan</a:t>
            </a:r>
            <a:endParaRPr/>
          </a:p>
          <a:p>
            <a:pPr marL="0" marR="0" lvl="0" indent="0" algn="l" rtl="0">
              <a:spcBef>
                <a:spcPts val="1000"/>
              </a:spcBef>
              <a:spcAft>
                <a:spcPts val="0"/>
              </a:spcAft>
              <a:buNone/>
            </a:pPr>
            <a:r>
              <a:rPr lang="en-US" sz="2000" b="0" i="0" u="none" strike="noStrike" cap="none">
                <a:solidFill>
                  <a:srgbClr val="4DD9E8"/>
                </a:solidFill>
                <a:latin typeface="Calibri"/>
                <a:ea typeface="Calibri"/>
                <a:cs typeface="Calibri"/>
                <a:sym typeface="Calibri"/>
              </a:rPr>
              <a:t>KER 7: Engaged user community (&gt;4,000 users)</a:t>
            </a:r>
            <a:endParaRPr/>
          </a:p>
        </p:txBody>
      </p:sp>
      <p:sp>
        <p:nvSpPr>
          <p:cNvPr id="249" name="Google Shape;249;p20"/>
          <p:cNvSpPr txBox="1"/>
          <p:nvPr/>
        </p:nvSpPr>
        <p:spPr>
          <a:xfrm>
            <a:off x="6763370" y="4410509"/>
            <a:ext cx="3611879" cy="615553"/>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2000" b="0" i="0" u="none" strike="noStrike" cap="none">
                <a:solidFill>
                  <a:srgbClr val="E056C0"/>
                </a:solidFill>
                <a:latin typeface="Calibri"/>
                <a:ea typeface="Calibri"/>
                <a:cs typeface="Calibri"/>
                <a:sym typeface="Calibri"/>
              </a:rPr>
              <a:t>KER 4: Onboarding 6 new 3rd-party services</a:t>
            </a:r>
            <a:endParaRPr/>
          </a:p>
        </p:txBody>
      </p:sp>
      <p:pic>
        <p:nvPicPr>
          <p:cNvPr id="250" name="Google Shape;250;p20"/>
          <p:cNvPicPr preferRelativeResize="0"/>
          <p:nvPr/>
        </p:nvPicPr>
        <p:blipFill rotWithShape="1">
          <a:blip r:embed="rId3">
            <a:alphaModFix/>
          </a:blip>
          <a:srcRect b="38575"/>
          <a:stretch/>
        </p:blipFill>
        <p:spPr>
          <a:xfrm>
            <a:off x="1688303" y="1501784"/>
            <a:ext cx="457345" cy="1130095"/>
          </a:xfrm>
          <a:prstGeom prst="rect">
            <a:avLst/>
          </a:prstGeom>
          <a:noFill/>
          <a:ln>
            <a:noFill/>
          </a:ln>
        </p:spPr>
      </p:pic>
      <p:pic>
        <p:nvPicPr>
          <p:cNvPr id="251" name="Google Shape;251;p20"/>
          <p:cNvPicPr preferRelativeResize="0"/>
          <p:nvPr/>
        </p:nvPicPr>
        <p:blipFill rotWithShape="1">
          <a:blip r:embed="rId4">
            <a:alphaModFix/>
          </a:blip>
          <a:srcRect/>
          <a:stretch/>
        </p:blipFill>
        <p:spPr>
          <a:xfrm>
            <a:off x="1638522" y="4019062"/>
            <a:ext cx="482674" cy="1311145"/>
          </a:xfrm>
          <a:prstGeom prst="rect">
            <a:avLst/>
          </a:prstGeom>
          <a:noFill/>
          <a:ln>
            <a:noFill/>
          </a:ln>
        </p:spPr>
      </p:pic>
      <p:pic>
        <p:nvPicPr>
          <p:cNvPr id="252" name="Google Shape;252;p20"/>
          <p:cNvPicPr preferRelativeResize="0"/>
          <p:nvPr/>
        </p:nvPicPr>
        <p:blipFill rotWithShape="1">
          <a:blip r:embed="rId5">
            <a:alphaModFix/>
          </a:blip>
          <a:srcRect/>
          <a:stretch/>
        </p:blipFill>
        <p:spPr>
          <a:xfrm>
            <a:off x="6229971" y="1823727"/>
            <a:ext cx="444445" cy="525746"/>
          </a:xfrm>
          <a:prstGeom prst="rect">
            <a:avLst/>
          </a:prstGeom>
          <a:noFill/>
          <a:ln>
            <a:noFill/>
          </a:ln>
        </p:spPr>
      </p:pic>
      <p:pic>
        <p:nvPicPr>
          <p:cNvPr id="253" name="Google Shape;253;p20"/>
          <p:cNvPicPr preferRelativeResize="0"/>
          <p:nvPr/>
        </p:nvPicPr>
        <p:blipFill rotWithShape="1">
          <a:blip r:embed="rId6">
            <a:alphaModFix/>
          </a:blip>
          <a:srcRect/>
          <a:stretch/>
        </p:blipFill>
        <p:spPr>
          <a:xfrm>
            <a:off x="6240849" y="4417006"/>
            <a:ext cx="457344" cy="541004"/>
          </a:xfrm>
          <a:prstGeom prst="rect">
            <a:avLst/>
          </a:prstGeom>
          <a:noFill/>
          <a:ln>
            <a:noFill/>
          </a:ln>
        </p:spPr>
      </p:pic>
      <p:sp>
        <p:nvSpPr>
          <p:cNvPr id="254" name="Google Shape;254;p20"/>
          <p:cNvSpPr txBox="1">
            <a:spLocks noGrp="1"/>
          </p:cNvSpPr>
          <p:nvPr>
            <p:ph type="title"/>
          </p:nvPr>
        </p:nvSpPr>
        <p:spPr>
          <a:xfrm>
            <a:off x="3793331" y="315120"/>
            <a:ext cx="8128311" cy="292100"/>
          </a:xfrm>
          <a:prstGeom prst="rect">
            <a:avLst/>
          </a:prstGeom>
          <a:noFill/>
          <a:ln>
            <a:noFill/>
          </a:ln>
        </p:spPr>
        <p:txBody>
          <a:bodyPr spcFirstLastPara="1" wrap="square" lIns="91425" tIns="45700" rIns="91425" bIns="45700" anchor="ctr" anchorCtr="0">
            <a:normAutofit fontScale="90000"/>
          </a:bodyPr>
          <a:lstStyle/>
          <a:p>
            <a:pPr marL="0" lvl="0" indent="0" algn="r" rtl="0">
              <a:lnSpc>
                <a:spcPct val="90000"/>
              </a:lnSpc>
              <a:spcBef>
                <a:spcPts val="0"/>
              </a:spcBef>
              <a:spcAft>
                <a:spcPts val="0"/>
              </a:spcAft>
              <a:buClr>
                <a:schemeClr val="lt1"/>
              </a:buClr>
              <a:buSzPct val="100000"/>
              <a:buFont typeface="Calibri"/>
              <a:buNone/>
            </a:pPr>
            <a:r>
              <a:rPr lang="en-US"/>
              <a:t>The Value Constellation: Defining the legacy of EOSC-Marine</a:t>
            </a:r>
            <a:endParaRPr/>
          </a:p>
        </p:txBody>
      </p:sp>
      <p:sp>
        <p:nvSpPr>
          <p:cNvPr id="255" name="Google Shape;255;p20"/>
          <p:cNvSpPr txBox="1"/>
          <p:nvPr/>
        </p:nvSpPr>
        <p:spPr>
          <a:xfrm>
            <a:off x="4287371" y="3046026"/>
            <a:ext cx="4045595" cy="413959"/>
          </a:xfrm>
          <a:prstGeom prst="rect">
            <a:avLst/>
          </a:prstGeom>
          <a:noFill/>
          <a:ln>
            <a:noFill/>
          </a:ln>
        </p:spPr>
        <p:txBody>
          <a:bodyPr spcFirstLastPara="1" wrap="square" lIns="0" tIns="0" rIns="0" bIns="0" anchor="t" anchorCtr="0">
            <a:spAutoFit/>
          </a:bodyPr>
          <a:lstStyle/>
          <a:p>
            <a:pPr marL="0" marR="0" lvl="0" indent="0" algn="l" rtl="0">
              <a:lnSpc>
                <a:spcPct val="150000"/>
              </a:lnSpc>
              <a:spcBef>
                <a:spcPts val="0"/>
              </a:spcBef>
              <a:spcAft>
                <a:spcPts val="0"/>
              </a:spcAft>
              <a:buNone/>
            </a:pPr>
            <a:r>
              <a:rPr lang="en-US" sz="2000" b="0" i="0" u="none" strike="noStrike" cap="none">
                <a:solidFill>
                  <a:srgbClr val="4DD9E8"/>
                </a:solidFill>
                <a:latin typeface="Calibri"/>
                <a:ea typeface="Calibri"/>
                <a:cs typeface="Calibri"/>
                <a:sym typeface="Calibri"/>
              </a:rPr>
              <a:t>KER 5: D4Science &amp; EDITO Blueprint</a:t>
            </a:r>
            <a:endParaRPr/>
          </a:p>
        </p:txBody>
      </p:sp>
      <p:pic>
        <p:nvPicPr>
          <p:cNvPr id="256" name="Google Shape;256;p20"/>
          <p:cNvPicPr preferRelativeResize="0"/>
          <p:nvPr/>
        </p:nvPicPr>
        <p:blipFill rotWithShape="1">
          <a:blip r:embed="rId3">
            <a:alphaModFix/>
          </a:blip>
          <a:srcRect t="65331"/>
          <a:stretch/>
        </p:blipFill>
        <p:spPr>
          <a:xfrm>
            <a:off x="3830027" y="3024415"/>
            <a:ext cx="457345" cy="55494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Onboarding services, workflows and data products to EOSC</a:t>
            </a:r>
            <a:endParaRPr dirty="0"/>
          </a:p>
        </p:txBody>
      </p:sp>
      <p:sp>
        <p:nvSpPr>
          <p:cNvPr id="3" name="TextBox 2"/>
          <p:cNvSpPr txBox="1"/>
          <p:nvPr/>
        </p:nvSpPr>
        <p:spPr>
          <a:xfrm>
            <a:off x="502920" y="841248"/>
            <a:ext cx="11183112" cy="506614"/>
          </a:xfrm>
          <a:prstGeom prst="rect">
            <a:avLst/>
          </a:prstGeom>
          <a:noFill/>
        </p:spPr>
        <p:txBody>
          <a:bodyPr wrap="square" lIns="27432" tIns="0" rIns="27432" bIns="0">
            <a:spAutoFit/>
          </a:bodyPr>
          <a:lstStyle/>
          <a:p>
            <a:pPr marL="0" marR="0" lvl="0" indent="0" algn="l" defTabSz="914400" rtl="0" eaLnBrk="1" fontAlgn="auto" latinLnBrk="0" hangingPunct="1">
              <a:lnSpc>
                <a:spcPct val="105000"/>
              </a:lnSpc>
              <a:spcBef>
                <a:spcPts val="0"/>
              </a:spcBef>
              <a:spcAft>
                <a:spcPts val="0"/>
              </a:spcAft>
              <a:buClrTx/>
              <a:buSzTx/>
              <a:buFontTx/>
              <a:buNone/>
              <a:tabLst/>
              <a:defRPr/>
            </a:pPr>
            <a:r>
              <a:rPr kumimoji="0" sz="1600" b="1" i="0" u="none" strike="noStrike" kern="1200" cap="none" spc="0" normalizeH="0" baseline="0" noProof="0" dirty="0">
                <a:ln>
                  <a:noFill/>
                </a:ln>
                <a:solidFill>
                  <a:srgbClr val="0032B1"/>
                </a:solidFill>
                <a:effectLst/>
                <a:uLnTx/>
                <a:uFillTx/>
                <a:latin typeface="Calibri"/>
                <a:ea typeface="+mn-ea"/>
                <a:cs typeface="+mn-cs"/>
              </a:rPr>
              <a:t>EUR 270,000 </a:t>
            </a:r>
            <a:r>
              <a:rPr kumimoji="0" sz="1600" b="0" i="0" u="none" strike="noStrike" kern="1200" cap="none" spc="0" normalizeH="0" baseline="0" noProof="0" dirty="0">
                <a:ln>
                  <a:noFill/>
                </a:ln>
                <a:solidFill>
                  <a:srgbClr val="434845"/>
                </a:solidFill>
                <a:effectLst/>
                <a:uLnTx/>
                <a:uFillTx/>
                <a:latin typeface="Calibri"/>
                <a:ea typeface="+mn-ea"/>
                <a:cs typeface="+mn-cs"/>
              </a:rPr>
              <a:t>will be awarded through </a:t>
            </a:r>
            <a:r>
              <a:rPr kumimoji="0" sz="1600" b="1" i="0" u="none" strike="noStrike" kern="1200" cap="none" spc="0" normalizeH="0" baseline="0" noProof="0" dirty="0">
                <a:ln>
                  <a:noFill/>
                </a:ln>
                <a:solidFill>
                  <a:srgbClr val="0032B1"/>
                </a:solidFill>
                <a:effectLst/>
                <a:uLnTx/>
                <a:uFillTx/>
                <a:latin typeface="Calibri"/>
                <a:ea typeface="+mn-ea"/>
                <a:cs typeface="+mn-cs"/>
              </a:rPr>
              <a:t>2 Open Calls </a:t>
            </a:r>
            <a:r>
              <a:rPr kumimoji="0" sz="1600" b="0" i="0" u="none" strike="noStrike" kern="1200" cap="none" spc="0" normalizeH="0" baseline="0" noProof="0" dirty="0">
                <a:ln>
                  <a:noFill/>
                </a:ln>
                <a:solidFill>
                  <a:srgbClr val="434845"/>
                </a:solidFill>
                <a:effectLst/>
                <a:uLnTx/>
                <a:uFillTx/>
                <a:latin typeface="Calibri"/>
                <a:ea typeface="+mn-ea"/>
                <a:cs typeface="+mn-cs"/>
              </a:rPr>
              <a:t>to onboard third-party software/IT components and ocean-indicator data products onto the EOSC Node European Digital Twin Ocean — funding </a:t>
            </a:r>
            <a:r>
              <a:rPr kumimoji="0" sz="1600" b="1" i="0" u="none" strike="noStrike" kern="1200" cap="none" spc="0" normalizeH="0" baseline="0" noProof="0" dirty="0">
                <a:ln>
                  <a:noFill/>
                </a:ln>
                <a:solidFill>
                  <a:srgbClr val="0032B1"/>
                </a:solidFill>
                <a:effectLst/>
                <a:uLnTx/>
                <a:uFillTx/>
                <a:latin typeface="Calibri"/>
                <a:ea typeface="+mn-ea"/>
                <a:cs typeface="+mn-cs"/>
              </a:rPr>
              <a:t>~6 proposals </a:t>
            </a:r>
            <a:r>
              <a:rPr kumimoji="0" sz="1600" b="0" i="0" u="none" strike="noStrike" kern="1200" cap="none" spc="0" normalizeH="0" baseline="0" noProof="0" dirty="0">
                <a:ln>
                  <a:noFill/>
                </a:ln>
                <a:solidFill>
                  <a:srgbClr val="434845"/>
                </a:solidFill>
                <a:effectLst/>
                <a:uLnTx/>
                <a:uFillTx/>
                <a:latin typeface="Calibri"/>
                <a:ea typeface="+mn-ea"/>
                <a:cs typeface="+mn-cs"/>
              </a:rPr>
              <a:t>(3 per call, 6-9 months each).</a:t>
            </a:r>
          </a:p>
        </p:txBody>
      </p:sp>
      <p:sp>
        <p:nvSpPr>
          <p:cNvPr id="4" name="TextBox 3"/>
          <p:cNvSpPr txBox="1"/>
          <p:nvPr/>
        </p:nvSpPr>
        <p:spPr>
          <a:xfrm>
            <a:off x="502920" y="1389888"/>
            <a:ext cx="11183112" cy="169277"/>
          </a:xfrm>
          <a:prstGeom prst="rect">
            <a:avLst/>
          </a:prstGeom>
          <a:noFill/>
        </p:spPr>
        <p:txBody>
          <a:bodyPr wrap="square" lIns="27432" tIns="0" rIns="27432"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sz="1100" b="1" i="0" u="none" strike="noStrike" kern="1200" cap="none" spc="0" normalizeH="0" baseline="0" noProof="0">
                <a:ln>
                  <a:noFill/>
                </a:ln>
                <a:solidFill>
                  <a:srgbClr val="0998DC"/>
                </a:solidFill>
                <a:effectLst/>
                <a:uLnTx/>
                <a:uFillTx/>
                <a:latin typeface="Calibri"/>
                <a:ea typeface="+mn-ea"/>
                <a:cs typeface="+mn-cs"/>
              </a:rPr>
              <a:t>THE 7-STEP OPEN CALL PROCESS</a:t>
            </a:r>
          </a:p>
        </p:txBody>
      </p:sp>
      <p:grpSp>
        <p:nvGrpSpPr>
          <p:cNvPr id="34" name="Gruppo 33">
            <a:extLst>
              <a:ext uri="{FF2B5EF4-FFF2-40B4-BE49-F238E27FC236}">
                <a16:creationId xmlns:a16="http://schemas.microsoft.com/office/drawing/2014/main" id="{3A97FC77-D345-79AE-05D0-F57225F27B60}"/>
              </a:ext>
            </a:extLst>
          </p:cNvPr>
          <p:cNvGrpSpPr/>
          <p:nvPr/>
        </p:nvGrpSpPr>
        <p:grpSpPr>
          <a:xfrm>
            <a:off x="502920" y="1885842"/>
            <a:ext cx="11183109" cy="930462"/>
            <a:chOff x="502920" y="1700784"/>
            <a:chExt cx="11183109" cy="930462"/>
          </a:xfrm>
        </p:grpSpPr>
        <p:sp>
          <p:nvSpPr>
            <p:cNvPr id="5" name="Rounded Rectangle 4"/>
            <p:cNvSpPr/>
            <p:nvPr/>
          </p:nvSpPr>
          <p:spPr>
            <a:xfrm>
              <a:off x="1301713" y="1901952"/>
              <a:ext cx="9585522" cy="36576"/>
            </a:xfrm>
            <a:prstGeom prst="roundRect">
              <a:avLst>
                <a:gd name="adj" fmla="val 50000"/>
              </a:avLst>
            </a:prstGeom>
            <a:solidFill>
              <a:srgbClr val="0032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36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Chevron 5"/>
            <p:cNvSpPr/>
            <p:nvPr/>
          </p:nvSpPr>
          <p:spPr>
            <a:xfrm>
              <a:off x="2027354" y="1847088"/>
              <a:ext cx="146304" cy="146304"/>
            </a:xfrm>
            <a:prstGeom prst="chevron">
              <a:avLst/>
            </a:prstGeom>
            <a:solidFill>
              <a:srgbClr val="0998D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36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Chevron 6"/>
            <p:cNvSpPr/>
            <p:nvPr/>
          </p:nvSpPr>
          <p:spPr>
            <a:xfrm>
              <a:off x="3624941" y="1847088"/>
              <a:ext cx="146304" cy="146304"/>
            </a:xfrm>
            <a:prstGeom prst="chevron">
              <a:avLst/>
            </a:prstGeom>
            <a:solidFill>
              <a:srgbClr val="0998D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36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Chevron 7"/>
            <p:cNvSpPr/>
            <p:nvPr/>
          </p:nvSpPr>
          <p:spPr>
            <a:xfrm>
              <a:off x="5222528" y="1847088"/>
              <a:ext cx="146304" cy="146304"/>
            </a:xfrm>
            <a:prstGeom prst="chevron">
              <a:avLst/>
            </a:prstGeom>
            <a:solidFill>
              <a:srgbClr val="0998D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36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 name="Chevron 8"/>
            <p:cNvSpPr/>
            <p:nvPr/>
          </p:nvSpPr>
          <p:spPr>
            <a:xfrm>
              <a:off x="6820115" y="1847088"/>
              <a:ext cx="146304" cy="146304"/>
            </a:xfrm>
            <a:prstGeom prst="chevron">
              <a:avLst/>
            </a:prstGeom>
            <a:solidFill>
              <a:srgbClr val="0998D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36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Chevron 9"/>
            <p:cNvSpPr/>
            <p:nvPr/>
          </p:nvSpPr>
          <p:spPr>
            <a:xfrm>
              <a:off x="8417702" y="1847088"/>
              <a:ext cx="146304" cy="146304"/>
            </a:xfrm>
            <a:prstGeom prst="chevron">
              <a:avLst/>
            </a:prstGeom>
            <a:solidFill>
              <a:srgbClr val="0998D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36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Chevron 10"/>
            <p:cNvSpPr/>
            <p:nvPr/>
          </p:nvSpPr>
          <p:spPr>
            <a:xfrm>
              <a:off x="10015289" y="1847088"/>
              <a:ext cx="146304" cy="146304"/>
            </a:xfrm>
            <a:prstGeom prst="chevron">
              <a:avLst/>
            </a:prstGeom>
            <a:solidFill>
              <a:srgbClr val="0998D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36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Oval 11"/>
            <p:cNvSpPr/>
            <p:nvPr/>
          </p:nvSpPr>
          <p:spPr>
            <a:xfrm>
              <a:off x="1082257" y="1700784"/>
              <a:ext cx="438912" cy="438912"/>
            </a:xfrm>
            <a:prstGeom prst="ellipse">
              <a:avLst/>
            </a:prstGeom>
            <a:solidFill>
              <a:srgbClr val="0032B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sz="2800" b="1" i="0" u="none" strike="noStrike" kern="1200" cap="none" spc="0" normalizeH="0" baseline="0" noProof="0">
                  <a:ln>
                    <a:noFill/>
                  </a:ln>
                  <a:solidFill>
                    <a:srgbClr val="FFFFFF"/>
                  </a:solidFill>
                  <a:effectLst/>
                  <a:uLnTx/>
                  <a:uFillTx/>
                  <a:latin typeface="Calibri Light"/>
                  <a:ea typeface="+mn-ea"/>
                  <a:cs typeface="+mn-cs"/>
                </a:rPr>
                <a:t>1</a:t>
              </a:r>
            </a:p>
          </p:txBody>
        </p:sp>
        <p:sp>
          <p:nvSpPr>
            <p:cNvPr id="13" name="TextBox 12"/>
            <p:cNvSpPr txBox="1"/>
            <p:nvPr/>
          </p:nvSpPr>
          <p:spPr>
            <a:xfrm>
              <a:off x="502920" y="2231136"/>
              <a:ext cx="1597587" cy="400110"/>
            </a:xfrm>
            <a:prstGeom prst="rect">
              <a:avLst/>
            </a:prstGeom>
            <a:noFill/>
          </p:spPr>
          <p:txBody>
            <a:bodyPr wrap="square" lIns="27432" tIns="0" rIns="27432"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sz="1400" b="1" i="0" u="none" strike="noStrike" kern="1200" cap="none" spc="0" normalizeH="0" baseline="0" noProof="0">
                  <a:ln>
                    <a:noFill/>
                  </a:ln>
                  <a:solidFill>
                    <a:srgbClr val="434845"/>
                  </a:solidFill>
                  <a:effectLst/>
                  <a:uLnTx/>
                  <a:uFillTx/>
                  <a:latin typeface="Calibri"/>
                  <a:ea typeface="+mn-ea"/>
                  <a:cs typeface="+mn-cs"/>
                </a:rPr>
                <a:t>Identify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sz="1200" b="0" i="0" u="none" strike="noStrike" kern="1200" cap="none" spc="0" normalizeH="0" baseline="0" noProof="0">
                  <a:ln>
                    <a:noFill/>
                  </a:ln>
                  <a:solidFill>
                    <a:srgbClr val="434845"/>
                  </a:solidFill>
                  <a:effectLst/>
                  <a:uLnTx/>
                  <a:uFillTx/>
                  <a:latin typeface="Calibri"/>
                  <a:ea typeface="+mn-ea"/>
                  <a:cs typeface="+mn-cs"/>
                </a:rPr>
                <a:t>call topics</a:t>
              </a:r>
            </a:p>
          </p:txBody>
        </p:sp>
        <p:sp>
          <p:nvSpPr>
            <p:cNvPr id="14" name="Oval 13"/>
            <p:cNvSpPr/>
            <p:nvPr/>
          </p:nvSpPr>
          <p:spPr>
            <a:xfrm>
              <a:off x="2679844" y="1700784"/>
              <a:ext cx="438912" cy="438912"/>
            </a:xfrm>
            <a:prstGeom prst="ellipse">
              <a:avLst/>
            </a:prstGeom>
            <a:solidFill>
              <a:srgbClr val="0032B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sz="2800" b="1" i="0" u="none" strike="noStrike" kern="1200" cap="none" spc="0" normalizeH="0" baseline="0" noProof="0">
                  <a:ln>
                    <a:noFill/>
                  </a:ln>
                  <a:solidFill>
                    <a:srgbClr val="FFFFFF"/>
                  </a:solidFill>
                  <a:effectLst/>
                  <a:uLnTx/>
                  <a:uFillTx/>
                  <a:latin typeface="Calibri Light"/>
                  <a:ea typeface="+mn-ea"/>
                  <a:cs typeface="+mn-cs"/>
                </a:rPr>
                <a:t>2</a:t>
              </a:r>
            </a:p>
          </p:txBody>
        </p:sp>
        <p:sp>
          <p:nvSpPr>
            <p:cNvPr id="15" name="TextBox 14"/>
            <p:cNvSpPr txBox="1"/>
            <p:nvPr/>
          </p:nvSpPr>
          <p:spPr>
            <a:xfrm>
              <a:off x="2100507" y="2231136"/>
              <a:ext cx="1597587" cy="400110"/>
            </a:xfrm>
            <a:prstGeom prst="rect">
              <a:avLst/>
            </a:prstGeom>
            <a:noFill/>
          </p:spPr>
          <p:txBody>
            <a:bodyPr wrap="square" lIns="27432" tIns="0" rIns="27432"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sz="1400" b="1" i="0" u="none" strike="noStrike" kern="1200" cap="none" spc="0" normalizeH="0" baseline="0" noProof="0">
                  <a:ln>
                    <a:noFill/>
                  </a:ln>
                  <a:solidFill>
                    <a:srgbClr val="434845"/>
                  </a:solidFill>
                  <a:effectLst/>
                  <a:uLnTx/>
                  <a:uFillTx/>
                  <a:latin typeface="Calibri"/>
                  <a:ea typeface="+mn-ea"/>
                  <a:cs typeface="+mn-cs"/>
                </a:rPr>
                <a:t>Approve topics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sz="1200" b="0" i="0" u="none" strike="noStrike" kern="1200" cap="none" spc="0" normalizeH="0" baseline="0" noProof="0">
                  <a:ln>
                    <a:noFill/>
                  </a:ln>
                  <a:solidFill>
                    <a:srgbClr val="434845"/>
                  </a:solidFill>
                  <a:effectLst/>
                  <a:uLnTx/>
                  <a:uFillTx/>
                  <a:latin typeface="Calibri"/>
                  <a:ea typeface="+mn-ea"/>
                  <a:cs typeface="+mn-cs"/>
                </a:rPr>
                <a:t>(WP3/WP5, EC, SAB)</a:t>
              </a:r>
            </a:p>
          </p:txBody>
        </p:sp>
        <p:sp>
          <p:nvSpPr>
            <p:cNvPr id="16" name="Oval 15"/>
            <p:cNvSpPr/>
            <p:nvPr/>
          </p:nvSpPr>
          <p:spPr>
            <a:xfrm>
              <a:off x="4277431" y="1700784"/>
              <a:ext cx="438912" cy="438912"/>
            </a:xfrm>
            <a:prstGeom prst="ellipse">
              <a:avLst/>
            </a:prstGeom>
            <a:solidFill>
              <a:srgbClr val="0032B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sz="2800" b="1" i="0" u="none" strike="noStrike" kern="1200" cap="none" spc="0" normalizeH="0" baseline="0" noProof="0">
                  <a:ln>
                    <a:noFill/>
                  </a:ln>
                  <a:solidFill>
                    <a:srgbClr val="FFFFFF"/>
                  </a:solidFill>
                  <a:effectLst/>
                  <a:uLnTx/>
                  <a:uFillTx/>
                  <a:latin typeface="Calibri Light"/>
                  <a:ea typeface="+mn-ea"/>
                  <a:cs typeface="+mn-cs"/>
                </a:rPr>
                <a:t>3</a:t>
              </a:r>
            </a:p>
          </p:txBody>
        </p:sp>
        <p:sp>
          <p:nvSpPr>
            <p:cNvPr id="17" name="TextBox 16"/>
            <p:cNvSpPr txBox="1"/>
            <p:nvPr/>
          </p:nvSpPr>
          <p:spPr>
            <a:xfrm>
              <a:off x="3698094" y="2231136"/>
              <a:ext cx="1597587" cy="400110"/>
            </a:xfrm>
            <a:prstGeom prst="rect">
              <a:avLst/>
            </a:prstGeom>
            <a:noFill/>
          </p:spPr>
          <p:txBody>
            <a:bodyPr wrap="square" lIns="27432" tIns="0" rIns="27432"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sz="1400" b="1" i="0" u="none" strike="noStrike" kern="1200" cap="none" spc="0" normalizeH="0" baseline="0" noProof="0" dirty="0">
                  <a:ln>
                    <a:noFill/>
                  </a:ln>
                  <a:solidFill>
                    <a:srgbClr val="434845"/>
                  </a:solidFill>
                  <a:effectLst/>
                  <a:uLnTx/>
                  <a:uFillTx/>
                  <a:latin typeface="Calibri"/>
                  <a:ea typeface="+mn-ea"/>
                  <a:cs typeface="+mn-cs"/>
                </a:rPr>
                <a:t>Publish &amp; promote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sz="1200" b="0" i="0" u="none" strike="noStrike" kern="1200" cap="none" spc="0" normalizeH="0" baseline="0" noProof="0" dirty="0">
                  <a:ln>
                    <a:noFill/>
                  </a:ln>
                  <a:solidFill>
                    <a:srgbClr val="434845"/>
                  </a:solidFill>
                  <a:effectLst/>
                  <a:uLnTx/>
                  <a:uFillTx/>
                  <a:latin typeface="Calibri"/>
                  <a:ea typeface="+mn-ea"/>
                  <a:cs typeface="+mn-cs"/>
                </a:rPr>
                <a:t>(</a:t>
              </a:r>
              <a:r>
                <a:rPr kumimoji="0" sz="1200" b="0" i="0" u="none" strike="noStrike" kern="1200" cap="none" spc="0" normalizeH="0" baseline="0" noProof="0" dirty="0" err="1">
                  <a:ln>
                    <a:noFill/>
                  </a:ln>
                  <a:solidFill>
                    <a:srgbClr val="434845"/>
                  </a:solidFill>
                  <a:effectLst/>
                  <a:uLnTx/>
                  <a:uFillTx/>
                  <a:latin typeface="Calibri"/>
                  <a:ea typeface="+mn-ea"/>
                  <a:cs typeface="+mn-cs"/>
                </a:rPr>
                <a:t>eosc</a:t>
              </a:r>
              <a:r>
                <a:rPr kumimoji="0" sz="1200" b="0" i="0" u="none" strike="noStrike" kern="1200" cap="none" spc="0" normalizeH="0" baseline="0" noProof="0" dirty="0">
                  <a:ln>
                    <a:noFill/>
                  </a:ln>
                  <a:solidFill>
                    <a:srgbClr val="434845"/>
                  </a:solidFill>
                  <a:effectLst/>
                  <a:uLnTx/>
                  <a:uFillTx/>
                  <a:latin typeface="Calibri"/>
                  <a:ea typeface="+mn-ea"/>
                  <a:cs typeface="+mn-cs"/>
                </a:rPr>
                <a:t>-</a:t>
              </a:r>
              <a:r>
                <a:rPr lang="it-IT" sz="1200" dirty="0" err="1">
                  <a:solidFill>
                    <a:srgbClr val="434845"/>
                  </a:solidFill>
                  <a:latin typeface="Calibri"/>
                </a:rPr>
                <a:t>dto</a:t>
              </a:r>
              <a:r>
                <a:rPr kumimoji="0" sz="1200" b="0" i="0" u="none" strike="noStrike" kern="1200" cap="none" spc="0" normalizeH="0" baseline="0" noProof="0" dirty="0">
                  <a:ln>
                    <a:noFill/>
                  </a:ln>
                  <a:solidFill>
                    <a:srgbClr val="434845"/>
                  </a:solidFill>
                  <a:effectLst/>
                  <a:uLnTx/>
                  <a:uFillTx/>
                  <a:latin typeface="Calibri"/>
                  <a:ea typeface="+mn-ea"/>
                  <a:cs typeface="+mn-cs"/>
                </a:rPr>
                <a:t>.</a:t>
              </a:r>
              <a:r>
                <a:rPr kumimoji="0" sz="1200" b="0" i="0" u="none" strike="noStrike" kern="1200" cap="none" spc="0" normalizeH="0" baseline="0" noProof="0" dirty="0" err="1">
                  <a:ln>
                    <a:noFill/>
                  </a:ln>
                  <a:solidFill>
                    <a:srgbClr val="434845"/>
                  </a:solidFill>
                  <a:effectLst/>
                  <a:uLnTx/>
                  <a:uFillTx/>
                  <a:latin typeface="Calibri"/>
                  <a:ea typeface="+mn-ea"/>
                  <a:cs typeface="+mn-cs"/>
                </a:rPr>
                <a:t>eu</a:t>
              </a:r>
              <a:r>
                <a:rPr kumimoji="0" sz="1200" b="0" i="0" u="none" strike="noStrike" kern="1200" cap="none" spc="0" normalizeH="0" baseline="0" noProof="0" dirty="0">
                  <a:ln>
                    <a:noFill/>
                  </a:ln>
                  <a:solidFill>
                    <a:srgbClr val="434845"/>
                  </a:solidFill>
                  <a:effectLst/>
                  <a:uLnTx/>
                  <a:uFillTx/>
                  <a:latin typeface="Calibri"/>
                  <a:ea typeface="+mn-ea"/>
                  <a:cs typeface="+mn-cs"/>
                </a:rPr>
                <a:t>)</a:t>
              </a:r>
            </a:p>
          </p:txBody>
        </p:sp>
        <p:sp>
          <p:nvSpPr>
            <p:cNvPr id="18" name="Oval 17"/>
            <p:cNvSpPr/>
            <p:nvPr/>
          </p:nvSpPr>
          <p:spPr>
            <a:xfrm>
              <a:off x="5875018" y="1700784"/>
              <a:ext cx="438912" cy="438912"/>
            </a:xfrm>
            <a:prstGeom prst="ellipse">
              <a:avLst/>
            </a:prstGeom>
            <a:solidFill>
              <a:srgbClr val="0032B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sz="2800" b="1" i="0" u="none" strike="noStrike" kern="1200" cap="none" spc="0" normalizeH="0" baseline="0" noProof="0">
                  <a:ln>
                    <a:noFill/>
                  </a:ln>
                  <a:solidFill>
                    <a:srgbClr val="FFFFFF"/>
                  </a:solidFill>
                  <a:effectLst/>
                  <a:uLnTx/>
                  <a:uFillTx/>
                  <a:latin typeface="Calibri Light"/>
                  <a:ea typeface="+mn-ea"/>
                  <a:cs typeface="+mn-cs"/>
                </a:rPr>
                <a:t>4</a:t>
              </a:r>
            </a:p>
          </p:txBody>
        </p:sp>
        <p:sp>
          <p:nvSpPr>
            <p:cNvPr id="19" name="TextBox 18"/>
            <p:cNvSpPr txBox="1"/>
            <p:nvPr/>
          </p:nvSpPr>
          <p:spPr>
            <a:xfrm>
              <a:off x="5295681" y="2231136"/>
              <a:ext cx="1597587" cy="400110"/>
            </a:xfrm>
            <a:prstGeom prst="rect">
              <a:avLst/>
            </a:prstGeom>
            <a:noFill/>
          </p:spPr>
          <p:txBody>
            <a:bodyPr wrap="square" lIns="27432" tIns="0" rIns="27432"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sz="1400" b="1" i="0" u="none" strike="noStrike" kern="1200" cap="none" spc="0" normalizeH="0" baseline="0" noProof="0">
                  <a:ln>
                    <a:noFill/>
                  </a:ln>
                  <a:solidFill>
                    <a:srgbClr val="434845"/>
                  </a:solidFill>
                  <a:effectLst/>
                  <a:uLnTx/>
                  <a:uFillTx/>
                  <a:latin typeface="Calibri"/>
                  <a:ea typeface="+mn-ea"/>
                  <a:cs typeface="+mn-cs"/>
                </a:rPr>
                <a:t>Evaluate &amp; score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sz="1200" b="0" i="0" u="none" strike="noStrike" kern="1200" cap="none" spc="0" normalizeH="0" baseline="0" noProof="0">
                  <a:ln>
                    <a:noFill/>
                  </a:ln>
                  <a:solidFill>
                    <a:srgbClr val="434845"/>
                  </a:solidFill>
                  <a:effectLst/>
                  <a:uLnTx/>
                  <a:uFillTx/>
                  <a:latin typeface="Calibri"/>
                  <a:ea typeface="+mn-ea"/>
                  <a:cs typeface="+mn-cs"/>
                </a:rPr>
                <a:t>proposals</a:t>
              </a:r>
            </a:p>
          </p:txBody>
        </p:sp>
        <p:sp>
          <p:nvSpPr>
            <p:cNvPr id="20" name="Oval 19"/>
            <p:cNvSpPr/>
            <p:nvPr/>
          </p:nvSpPr>
          <p:spPr>
            <a:xfrm>
              <a:off x="7472605" y="1700784"/>
              <a:ext cx="438912" cy="438912"/>
            </a:xfrm>
            <a:prstGeom prst="ellipse">
              <a:avLst/>
            </a:prstGeom>
            <a:solidFill>
              <a:srgbClr val="0032B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sz="2800" b="1" i="0" u="none" strike="noStrike" kern="1200" cap="none" spc="0" normalizeH="0" baseline="0" noProof="0">
                  <a:ln>
                    <a:noFill/>
                  </a:ln>
                  <a:solidFill>
                    <a:srgbClr val="FFFFFF"/>
                  </a:solidFill>
                  <a:effectLst/>
                  <a:uLnTx/>
                  <a:uFillTx/>
                  <a:latin typeface="Calibri Light"/>
                  <a:ea typeface="+mn-ea"/>
                  <a:cs typeface="+mn-cs"/>
                </a:rPr>
                <a:t>5</a:t>
              </a:r>
            </a:p>
          </p:txBody>
        </p:sp>
        <p:sp>
          <p:nvSpPr>
            <p:cNvPr id="21" name="TextBox 20"/>
            <p:cNvSpPr txBox="1"/>
            <p:nvPr/>
          </p:nvSpPr>
          <p:spPr>
            <a:xfrm>
              <a:off x="6893268" y="2231136"/>
              <a:ext cx="1597587" cy="400110"/>
            </a:xfrm>
            <a:prstGeom prst="rect">
              <a:avLst/>
            </a:prstGeom>
            <a:noFill/>
          </p:spPr>
          <p:txBody>
            <a:bodyPr wrap="square" lIns="27432" tIns="0" rIns="27432"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sz="1400" b="1" i="0" u="none" strike="noStrike" kern="1200" cap="none" spc="0" normalizeH="0" baseline="0" noProof="0" dirty="0">
                  <a:ln>
                    <a:noFill/>
                  </a:ln>
                  <a:solidFill>
                    <a:srgbClr val="434845"/>
                  </a:solidFill>
                  <a:effectLst/>
                  <a:uLnTx/>
                  <a:uFillTx/>
                  <a:latin typeface="Calibri"/>
                  <a:ea typeface="+mn-ea"/>
                  <a:cs typeface="+mn-cs"/>
                </a:rPr>
                <a:t>Sign contract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sz="1200" b="0" i="0" u="none" strike="noStrike" kern="1200" cap="none" spc="0" normalizeH="0" baseline="0" noProof="0" dirty="0">
                  <a:ln>
                    <a:noFill/>
                  </a:ln>
                  <a:solidFill>
                    <a:srgbClr val="434845"/>
                  </a:solidFill>
                  <a:effectLst/>
                  <a:uLnTx/>
                  <a:uFillTx/>
                  <a:latin typeface="Calibri"/>
                  <a:ea typeface="+mn-ea"/>
                  <a:cs typeface="+mn-cs"/>
                </a:rPr>
                <a:t>(TPPA)</a:t>
              </a:r>
            </a:p>
          </p:txBody>
        </p:sp>
        <p:sp>
          <p:nvSpPr>
            <p:cNvPr id="22" name="Oval 21"/>
            <p:cNvSpPr/>
            <p:nvPr/>
          </p:nvSpPr>
          <p:spPr>
            <a:xfrm>
              <a:off x="9070192" y="1700784"/>
              <a:ext cx="438912" cy="438912"/>
            </a:xfrm>
            <a:prstGeom prst="ellipse">
              <a:avLst/>
            </a:prstGeom>
            <a:solidFill>
              <a:srgbClr val="0032B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sz="2800" b="1" i="0" u="none" strike="noStrike" kern="1200" cap="none" spc="0" normalizeH="0" baseline="0" noProof="0">
                  <a:ln>
                    <a:noFill/>
                  </a:ln>
                  <a:solidFill>
                    <a:srgbClr val="FFFFFF"/>
                  </a:solidFill>
                  <a:effectLst/>
                  <a:uLnTx/>
                  <a:uFillTx/>
                  <a:latin typeface="Calibri Light"/>
                  <a:ea typeface="+mn-ea"/>
                  <a:cs typeface="+mn-cs"/>
                </a:rPr>
                <a:t>6</a:t>
              </a:r>
            </a:p>
          </p:txBody>
        </p:sp>
        <p:sp>
          <p:nvSpPr>
            <p:cNvPr id="23" name="TextBox 22"/>
            <p:cNvSpPr txBox="1"/>
            <p:nvPr/>
          </p:nvSpPr>
          <p:spPr>
            <a:xfrm>
              <a:off x="8490855" y="2231136"/>
              <a:ext cx="1597587" cy="400110"/>
            </a:xfrm>
            <a:prstGeom prst="rect">
              <a:avLst/>
            </a:prstGeom>
            <a:noFill/>
          </p:spPr>
          <p:txBody>
            <a:bodyPr wrap="square" lIns="27432" tIns="0" rIns="27432"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sz="1400" b="1" i="0" u="none" strike="noStrike" kern="1200" cap="none" spc="0" normalizeH="0" baseline="0" noProof="0" dirty="0">
                  <a:ln>
                    <a:noFill/>
                  </a:ln>
                  <a:solidFill>
                    <a:srgbClr val="434845"/>
                  </a:solidFill>
                  <a:effectLst/>
                  <a:uLnTx/>
                  <a:uFillTx/>
                  <a:latin typeface="Calibri"/>
                  <a:ea typeface="+mn-ea"/>
                  <a:cs typeface="+mn-cs"/>
                </a:rPr>
                <a:t>Monitor &amp;</a:t>
              </a:r>
              <a:r>
                <a:rPr kumimoji="0" lang="it-IT" sz="1400" b="1" i="0" u="none" strike="noStrike" kern="1200" cap="none" spc="0" normalizeH="0" baseline="0" noProof="0" dirty="0">
                  <a:ln>
                    <a:noFill/>
                  </a:ln>
                  <a:solidFill>
                    <a:srgbClr val="434845"/>
                  </a:solidFill>
                  <a:effectLst/>
                  <a:uLnTx/>
                  <a:uFillTx/>
                  <a:latin typeface="Calibri"/>
                  <a:ea typeface="+mn-ea"/>
                  <a:cs typeface="+mn-cs"/>
                </a:rPr>
                <a:t> </a:t>
              </a:r>
              <a:r>
                <a:rPr sz="1400" b="1" dirty="0">
                  <a:solidFill>
                    <a:srgbClr val="434845"/>
                  </a:solidFill>
                  <a:latin typeface="Calibri"/>
                </a:rPr>
                <a:t>report</a:t>
              </a:r>
              <a:r>
                <a:rPr kumimoji="0" sz="1200" b="0" i="0" u="none" strike="noStrike" kern="1200" cap="none" spc="0" normalizeH="0" baseline="0" noProof="0" dirty="0">
                  <a:ln>
                    <a:noFill/>
                  </a:ln>
                  <a:solidFill>
                    <a:srgbClr val="434845"/>
                  </a:solidFill>
                  <a:effectLst/>
                  <a:uLnTx/>
                  <a:uFillTx/>
                  <a:latin typeface="Calibri"/>
                  <a:ea typeface="+mn-ea"/>
                  <a:cs typeface="+mn-cs"/>
                </a:rPr>
                <a:t> (CNR)</a:t>
              </a:r>
            </a:p>
          </p:txBody>
        </p:sp>
        <p:sp>
          <p:nvSpPr>
            <p:cNvPr id="24" name="Oval 23"/>
            <p:cNvSpPr/>
            <p:nvPr/>
          </p:nvSpPr>
          <p:spPr>
            <a:xfrm>
              <a:off x="10667779" y="1700784"/>
              <a:ext cx="438912" cy="438912"/>
            </a:xfrm>
            <a:prstGeom prst="ellipse">
              <a:avLst/>
            </a:prstGeom>
            <a:solidFill>
              <a:srgbClr val="0032B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sz="2800" b="1" i="0" u="none" strike="noStrike" kern="1200" cap="none" spc="0" normalizeH="0" baseline="0" noProof="0">
                  <a:ln>
                    <a:noFill/>
                  </a:ln>
                  <a:solidFill>
                    <a:srgbClr val="FFFFFF"/>
                  </a:solidFill>
                  <a:effectLst/>
                  <a:uLnTx/>
                  <a:uFillTx/>
                  <a:latin typeface="Calibri Light"/>
                  <a:ea typeface="+mn-ea"/>
                  <a:cs typeface="+mn-cs"/>
                </a:rPr>
                <a:t>7</a:t>
              </a:r>
            </a:p>
          </p:txBody>
        </p:sp>
        <p:sp>
          <p:nvSpPr>
            <p:cNvPr id="25" name="TextBox 24"/>
            <p:cNvSpPr txBox="1"/>
            <p:nvPr/>
          </p:nvSpPr>
          <p:spPr>
            <a:xfrm>
              <a:off x="10088442" y="2231136"/>
              <a:ext cx="1597587" cy="400110"/>
            </a:xfrm>
            <a:prstGeom prst="rect">
              <a:avLst/>
            </a:prstGeom>
            <a:noFill/>
          </p:spPr>
          <p:txBody>
            <a:bodyPr wrap="square" lIns="27432" tIns="0" rIns="27432"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sz="1400" b="1" i="0" u="none" strike="noStrike" kern="1200" cap="none" spc="0" normalizeH="0" baseline="0" noProof="0">
                  <a:ln>
                    <a:noFill/>
                  </a:ln>
                  <a:solidFill>
                    <a:srgbClr val="434845"/>
                  </a:solidFill>
                  <a:effectLst/>
                  <a:uLnTx/>
                  <a:uFillTx/>
                  <a:latin typeface="Calibri"/>
                  <a:ea typeface="+mn-ea"/>
                  <a:cs typeface="+mn-cs"/>
                </a:rPr>
                <a:t>Measure impact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sz="1200" b="0" i="0" u="none" strike="noStrike" kern="1200" cap="none" spc="0" normalizeH="0" baseline="0" noProof="0">
                  <a:ln>
                    <a:noFill/>
                  </a:ln>
                  <a:solidFill>
                    <a:srgbClr val="434845"/>
                  </a:solidFill>
                  <a:effectLst/>
                  <a:uLnTx/>
                  <a:uFillTx/>
                  <a:latin typeface="Calibri"/>
                  <a:ea typeface="+mn-ea"/>
                  <a:cs typeface="+mn-cs"/>
                </a:rPr>
                <a:t>(D7.5, M34)</a:t>
              </a:r>
            </a:p>
          </p:txBody>
        </p:sp>
      </p:grpSp>
      <p:cxnSp>
        <p:nvCxnSpPr>
          <p:cNvPr id="26" name="Connector 25"/>
          <p:cNvCxnSpPr/>
          <p:nvPr/>
        </p:nvCxnSpPr>
        <p:spPr>
          <a:xfrm>
            <a:off x="0" y="2926080"/>
            <a:ext cx="0" cy="1417320"/>
          </a:xfrm>
          <a:prstGeom prst="line">
            <a:avLst/>
          </a:prstGeom>
          <a:ln w="12700">
            <a:solidFill>
              <a:srgbClr val="C7D6EA"/>
            </a:solidFill>
          </a:ln>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502920" y="3263539"/>
            <a:ext cx="5408676" cy="1118255"/>
          </a:xfrm>
          <a:prstGeom prst="rect">
            <a:avLst/>
          </a:prstGeom>
          <a:noFill/>
        </p:spPr>
        <p:txBody>
          <a:bodyPr wrap="square" lIns="27432" tIns="0" rIns="27432"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sz="1400" b="1" i="0" u="none" strike="noStrike" kern="1200" cap="none" spc="0" normalizeH="0" baseline="0" noProof="0" dirty="0">
                <a:ln>
                  <a:noFill/>
                </a:ln>
                <a:solidFill>
                  <a:srgbClr val="0998DC"/>
                </a:solidFill>
                <a:effectLst/>
                <a:uLnTx/>
                <a:uFillTx/>
                <a:latin typeface="Calibri"/>
                <a:ea typeface="+mn-ea"/>
                <a:cs typeface="+mn-cs"/>
              </a:rPr>
              <a:t>OPEN CALL 1  ·  Launch: M12</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b="1" i="0" u="none" strike="noStrike" kern="1200" cap="none" spc="0" normalizeH="0" baseline="0" noProof="0" dirty="0">
                <a:ln>
                  <a:noFill/>
                </a:ln>
                <a:solidFill>
                  <a:srgbClr val="0032B1"/>
                </a:solidFill>
                <a:effectLst/>
                <a:uLnTx/>
                <a:uFillTx/>
                <a:latin typeface="Calibri Light"/>
                <a:ea typeface="+mn-ea"/>
                <a:cs typeface="+mn-cs"/>
              </a:rPr>
              <a:t>Software/IT components for data analysis &amp; </a:t>
            </a:r>
            <a:r>
              <a:rPr kumimoji="0" b="1" i="0" u="none" strike="noStrike" kern="1200" cap="none" spc="0" normalizeH="0" baseline="0" noProof="0" dirty="0" err="1">
                <a:ln>
                  <a:noFill/>
                </a:ln>
                <a:solidFill>
                  <a:srgbClr val="0032B1"/>
                </a:solidFill>
                <a:effectLst/>
                <a:uLnTx/>
                <a:uFillTx/>
                <a:latin typeface="Calibri Light"/>
                <a:ea typeface="+mn-ea"/>
                <a:cs typeface="+mn-cs"/>
              </a:rPr>
              <a:t>visualisation</a:t>
            </a:r>
            <a:endParaRPr kumimoji="0" b="1" i="0" u="none" strike="noStrike" kern="1200" cap="none" spc="0" normalizeH="0" baseline="0" noProof="0" dirty="0">
              <a:ln>
                <a:noFill/>
              </a:ln>
              <a:solidFill>
                <a:srgbClr val="0032B1"/>
              </a:solidFill>
              <a:effectLst/>
              <a:uLnTx/>
              <a:uFillTx/>
              <a:latin typeface="Calibri Light"/>
              <a:ea typeface="+mn-ea"/>
              <a:cs typeface="+mn-cs"/>
            </a:endParaRPr>
          </a:p>
          <a:p>
            <a:pPr marL="0" marR="0" lvl="0" indent="0" algn="l" defTabSz="914400" rtl="0" eaLnBrk="1" fontAlgn="auto" latinLnBrk="0" hangingPunct="1">
              <a:lnSpc>
                <a:spcPct val="100000"/>
              </a:lnSpc>
              <a:spcBef>
                <a:spcPts val="800"/>
              </a:spcBef>
              <a:spcAft>
                <a:spcPts val="0"/>
              </a:spcAft>
              <a:buClrTx/>
              <a:buSzTx/>
              <a:buFontTx/>
              <a:buNone/>
              <a:tabLst/>
              <a:defRPr/>
            </a:pPr>
            <a:r>
              <a:rPr kumimoji="0" sz="1200" b="1" i="0" u="none" strike="noStrike" kern="1200" cap="none" spc="0" normalizeH="0" baseline="0" noProof="0" dirty="0">
                <a:ln>
                  <a:noFill/>
                </a:ln>
                <a:solidFill>
                  <a:srgbClr val="434845"/>
                </a:solidFill>
                <a:effectLst/>
                <a:uLnTx/>
                <a:uFillTx/>
                <a:latin typeface="Calibri"/>
                <a:ea typeface="+mn-ea"/>
                <a:cs typeface="+mn-cs"/>
              </a:rPr>
              <a:t>Support by: </a:t>
            </a:r>
            <a:r>
              <a:rPr kumimoji="0" sz="1200" b="0" i="0" u="none" strike="noStrike" kern="1200" cap="none" spc="0" normalizeH="0" baseline="0" noProof="0" dirty="0">
                <a:ln>
                  <a:noFill/>
                </a:ln>
                <a:solidFill>
                  <a:srgbClr val="434845"/>
                </a:solidFill>
                <a:effectLst/>
                <a:uLnTx/>
                <a:uFillTx/>
                <a:latin typeface="Calibri"/>
                <a:ea typeface="+mn-ea"/>
                <a:cs typeface="+mn-cs"/>
              </a:rPr>
              <a:t>WP3, Task 3.5 — CNR, MARIS</a:t>
            </a:r>
          </a:p>
          <a:p>
            <a:pPr marL="0" marR="0" lvl="0" indent="0" algn="l" defTabSz="914400" rtl="0" eaLnBrk="1" fontAlgn="auto" latinLnBrk="0" hangingPunct="1">
              <a:lnSpc>
                <a:spcPct val="100000"/>
              </a:lnSpc>
              <a:spcBef>
                <a:spcPts val="800"/>
              </a:spcBef>
              <a:spcAft>
                <a:spcPts val="0"/>
              </a:spcAft>
              <a:buClrTx/>
              <a:buSzTx/>
              <a:buFontTx/>
              <a:buNone/>
              <a:tabLst/>
              <a:defRPr/>
            </a:pPr>
            <a:r>
              <a:rPr kumimoji="0" sz="1200" b="1" i="0" u="none" strike="noStrike" kern="1200" cap="none" spc="0" normalizeH="0" baseline="0" noProof="0" dirty="0">
                <a:ln>
                  <a:noFill/>
                </a:ln>
                <a:solidFill>
                  <a:srgbClr val="434845"/>
                </a:solidFill>
                <a:effectLst/>
                <a:uLnTx/>
                <a:uFillTx/>
                <a:latin typeface="Calibri"/>
                <a:ea typeface="+mn-ea"/>
                <a:cs typeface="+mn-cs"/>
              </a:rPr>
              <a:t>Max grant: </a:t>
            </a:r>
            <a:r>
              <a:rPr kumimoji="0" sz="1200" b="0" i="0" u="none" strike="noStrike" kern="1200" cap="none" spc="0" normalizeH="0" baseline="0" noProof="0" dirty="0">
                <a:ln>
                  <a:noFill/>
                </a:ln>
                <a:solidFill>
                  <a:srgbClr val="434845"/>
                </a:solidFill>
                <a:effectLst/>
                <a:uLnTx/>
                <a:uFillTx/>
                <a:latin typeface="Calibri"/>
                <a:ea typeface="+mn-ea"/>
                <a:cs typeface="+mn-cs"/>
              </a:rPr>
              <a:t>EUR 50,000 per proposal</a:t>
            </a:r>
          </a:p>
        </p:txBody>
      </p:sp>
      <p:sp>
        <p:nvSpPr>
          <p:cNvPr id="28" name="TextBox 27"/>
          <p:cNvSpPr txBox="1"/>
          <p:nvPr/>
        </p:nvSpPr>
        <p:spPr>
          <a:xfrm>
            <a:off x="6277356" y="3263539"/>
            <a:ext cx="5408676" cy="1395254"/>
          </a:xfrm>
          <a:prstGeom prst="rect">
            <a:avLst/>
          </a:prstGeom>
          <a:noFill/>
        </p:spPr>
        <p:txBody>
          <a:bodyPr wrap="square" lIns="27432" tIns="0" rIns="27432"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sz="1400" b="1" i="0" u="none" strike="noStrike" kern="1200" cap="none" spc="0" normalizeH="0" baseline="0" noProof="0" dirty="0">
                <a:ln>
                  <a:noFill/>
                </a:ln>
                <a:solidFill>
                  <a:srgbClr val="0998DC"/>
                </a:solidFill>
                <a:effectLst/>
                <a:uLnTx/>
                <a:uFillTx/>
                <a:latin typeface="Calibri"/>
                <a:ea typeface="+mn-ea"/>
                <a:cs typeface="+mn-cs"/>
              </a:rPr>
              <a:t>OPEN CALL 2  ·  Launch: M24</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b="1" i="0" u="none" strike="noStrike" kern="1200" cap="none" spc="0" normalizeH="0" baseline="0" noProof="0" dirty="0">
                <a:ln>
                  <a:noFill/>
                </a:ln>
                <a:solidFill>
                  <a:srgbClr val="0032B1"/>
                </a:solidFill>
                <a:effectLst/>
                <a:uLnTx/>
                <a:uFillTx/>
                <a:latin typeface="Calibri Light"/>
                <a:ea typeface="+mn-ea"/>
                <a:cs typeface="+mn-cs"/>
              </a:rPr>
              <a:t>New workflow components / data products (ocean indicators)</a:t>
            </a:r>
          </a:p>
          <a:p>
            <a:pPr marL="0" marR="0" lvl="0" indent="0" algn="l" defTabSz="914400" rtl="0" eaLnBrk="1" fontAlgn="auto" latinLnBrk="0" hangingPunct="1">
              <a:lnSpc>
                <a:spcPct val="100000"/>
              </a:lnSpc>
              <a:spcBef>
                <a:spcPts val="800"/>
              </a:spcBef>
              <a:spcAft>
                <a:spcPts val="0"/>
              </a:spcAft>
              <a:buClrTx/>
              <a:buSzTx/>
              <a:buFontTx/>
              <a:buNone/>
              <a:tabLst/>
              <a:defRPr/>
            </a:pPr>
            <a:r>
              <a:rPr kumimoji="0" sz="1200" b="1" i="0" u="none" strike="noStrike" kern="1200" cap="none" spc="0" normalizeH="0" baseline="0" noProof="0" dirty="0">
                <a:ln>
                  <a:noFill/>
                </a:ln>
                <a:solidFill>
                  <a:srgbClr val="434845"/>
                </a:solidFill>
                <a:effectLst/>
                <a:uLnTx/>
                <a:uFillTx/>
                <a:latin typeface="Calibri"/>
                <a:ea typeface="+mn-ea"/>
                <a:cs typeface="+mn-cs"/>
              </a:rPr>
              <a:t>Support by: </a:t>
            </a:r>
            <a:r>
              <a:rPr kumimoji="0" sz="1200" b="0" i="0" u="none" strike="noStrike" kern="1200" cap="none" spc="0" normalizeH="0" baseline="0" noProof="0" dirty="0">
                <a:ln>
                  <a:noFill/>
                </a:ln>
                <a:solidFill>
                  <a:srgbClr val="434845"/>
                </a:solidFill>
                <a:effectLst/>
                <a:uLnTx/>
                <a:uFillTx/>
                <a:latin typeface="Calibri"/>
                <a:ea typeface="+mn-ea"/>
                <a:cs typeface="+mn-cs"/>
              </a:rPr>
              <a:t>WP5 — IFREMER, OGS, INGV, IRD, VLIZ</a:t>
            </a:r>
          </a:p>
          <a:p>
            <a:pPr marL="0" marR="0" lvl="0" indent="0" algn="l" defTabSz="914400" rtl="0" eaLnBrk="1" fontAlgn="auto" latinLnBrk="0" hangingPunct="1">
              <a:lnSpc>
                <a:spcPct val="100000"/>
              </a:lnSpc>
              <a:spcBef>
                <a:spcPts val="800"/>
              </a:spcBef>
              <a:spcAft>
                <a:spcPts val="0"/>
              </a:spcAft>
              <a:buClrTx/>
              <a:buSzTx/>
              <a:buFontTx/>
              <a:buNone/>
              <a:tabLst/>
              <a:defRPr/>
            </a:pPr>
            <a:r>
              <a:rPr kumimoji="0" sz="1200" b="1" i="0" u="none" strike="noStrike" kern="1200" cap="none" spc="0" normalizeH="0" baseline="0" noProof="0" dirty="0">
                <a:ln>
                  <a:noFill/>
                </a:ln>
                <a:solidFill>
                  <a:srgbClr val="434845"/>
                </a:solidFill>
                <a:effectLst/>
                <a:uLnTx/>
                <a:uFillTx/>
                <a:latin typeface="Calibri"/>
                <a:ea typeface="+mn-ea"/>
                <a:cs typeface="+mn-cs"/>
              </a:rPr>
              <a:t>Max grant: </a:t>
            </a:r>
            <a:r>
              <a:rPr kumimoji="0" sz="1200" b="0" i="0" u="none" strike="noStrike" kern="1200" cap="none" spc="0" normalizeH="0" baseline="0" noProof="0" dirty="0">
                <a:ln>
                  <a:noFill/>
                </a:ln>
                <a:solidFill>
                  <a:srgbClr val="434845"/>
                </a:solidFill>
                <a:effectLst/>
                <a:uLnTx/>
                <a:uFillTx/>
                <a:latin typeface="Calibri"/>
                <a:ea typeface="+mn-ea"/>
                <a:cs typeface="+mn-cs"/>
              </a:rPr>
              <a:t>EUR 40,000 per proposal</a:t>
            </a:r>
          </a:p>
        </p:txBody>
      </p:sp>
      <p:cxnSp>
        <p:nvCxnSpPr>
          <p:cNvPr id="29" name="Connector 28"/>
          <p:cNvCxnSpPr/>
          <p:nvPr/>
        </p:nvCxnSpPr>
        <p:spPr>
          <a:xfrm>
            <a:off x="0" y="4663440"/>
            <a:ext cx="0" cy="1600200"/>
          </a:xfrm>
          <a:prstGeom prst="line">
            <a:avLst/>
          </a:prstGeom>
          <a:ln w="12700">
            <a:solidFill>
              <a:srgbClr val="C7D6EA"/>
            </a:solidFill>
          </a:ln>
        </p:spPr>
        <p:style>
          <a:lnRef idx="2">
            <a:schemeClr val="accent1"/>
          </a:lnRef>
          <a:fillRef idx="0">
            <a:schemeClr val="accent1"/>
          </a:fillRef>
          <a:effectRef idx="1">
            <a:schemeClr val="accent1"/>
          </a:effectRef>
          <a:fontRef idx="minor">
            <a:schemeClr val="tx1"/>
          </a:fontRef>
        </p:style>
      </p:cxnSp>
      <p:cxnSp>
        <p:nvCxnSpPr>
          <p:cNvPr id="30" name="Connector 29"/>
          <p:cNvCxnSpPr/>
          <p:nvPr/>
        </p:nvCxnSpPr>
        <p:spPr>
          <a:xfrm>
            <a:off x="0" y="4663440"/>
            <a:ext cx="0" cy="1600200"/>
          </a:xfrm>
          <a:prstGeom prst="line">
            <a:avLst/>
          </a:prstGeom>
          <a:ln w="12700">
            <a:solidFill>
              <a:srgbClr val="C7D6EA"/>
            </a:solidFill>
          </a:ln>
        </p:spPr>
        <p:style>
          <a:lnRef idx="2">
            <a:schemeClr val="accent1"/>
          </a:lnRef>
          <a:fillRef idx="0">
            <a:schemeClr val="accent1"/>
          </a:fillRef>
          <a:effectRef idx="1">
            <a:schemeClr val="accent1"/>
          </a:effectRef>
          <a:fontRef idx="minor">
            <a:schemeClr val="tx1"/>
          </a:fontRef>
        </p:style>
      </p:cxnSp>
      <p:sp>
        <p:nvSpPr>
          <p:cNvPr id="31" name="TextBox 30"/>
          <p:cNvSpPr txBox="1"/>
          <p:nvPr/>
        </p:nvSpPr>
        <p:spPr>
          <a:xfrm>
            <a:off x="504444" y="4980404"/>
            <a:ext cx="3514344" cy="1283236"/>
          </a:xfrm>
          <a:prstGeom prst="rect">
            <a:avLst/>
          </a:prstGeom>
          <a:noFill/>
        </p:spPr>
        <p:txBody>
          <a:bodyPr wrap="square" lIns="27432" tIns="0" rIns="27432"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sz="1400" b="1" i="0" u="none" strike="noStrike" kern="1200" cap="none" spc="0" normalizeH="0" baseline="0" noProof="0" dirty="0">
                <a:ln>
                  <a:noFill/>
                </a:ln>
                <a:solidFill>
                  <a:srgbClr val="0032B1"/>
                </a:solidFill>
                <a:effectLst/>
                <a:uLnTx/>
                <a:uFillTx/>
                <a:latin typeface="Calibri"/>
                <a:ea typeface="+mn-ea"/>
                <a:cs typeface="+mn-cs"/>
              </a:rPr>
              <a:t>Evaluation Committee</a:t>
            </a:r>
          </a:p>
          <a:p>
            <a:pPr marL="137160" marR="0" lvl="0" indent="-137160" algn="l" defTabSz="914400" rtl="0" eaLnBrk="1" fontAlgn="auto" latinLnBrk="0" hangingPunct="1">
              <a:lnSpc>
                <a:spcPct val="105000"/>
              </a:lnSpc>
              <a:spcBef>
                <a:spcPts val="700"/>
              </a:spcBef>
              <a:spcAft>
                <a:spcPts val="0"/>
              </a:spcAft>
              <a:buClrTx/>
              <a:buSzTx/>
              <a:buFont typeface="Arial"/>
              <a:buChar char="▪"/>
              <a:tabLst/>
              <a:defRPr/>
            </a:pPr>
            <a:r>
              <a:rPr kumimoji="0" sz="1200" b="0" i="0" u="none" strike="noStrike" kern="1200" cap="none" spc="0" normalizeH="0" baseline="0" noProof="0" dirty="0">
                <a:ln>
                  <a:noFill/>
                </a:ln>
                <a:solidFill>
                  <a:srgbClr val="434845"/>
                </a:solidFill>
                <a:effectLst/>
                <a:uLnTx/>
                <a:uFillTx/>
                <a:latin typeface="Calibri"/>
                <a:ea typeface="+mn-ea"/>
                <a:cs typeface="+mn-cs"/>
              </a:rPr>
              <a:t>CNR, MARIS, IFREMER, OGS, INGV, IRD, VLIZ — IT/scientific experts</a:t>
            </a:r>
          </a:p>
          <a:p>
            <a:pPr marL="137160" marR="0" lvl="0" indent="-137160" algn="l" defTabSz="914400" rtl="0" eaLnBrk="1" fontAlgn="auto" latinLnBrk="0" hangingPunct="1">
              <a:lnSpc>
                <a:spcPct val="105000"/>
              </a:lnSpc>
              <a:spcBef>
                <a:spcPts val="700"/>
              </a:spcBef>
              <a:spcAft>
                <a:spcPts val="0"/>
              </a:spcAft>
              <a:buClrTx/>
              <a:buSzTx/>
              <a:buFont typeface="Arial"/>
              <a:buChar char="▪"/>
              <a:tabLst/>
              <a:defRPr/>
            </a:pPr>
            <a:r>
              <a:rPr kumimoji="0" sz="1200" b="0" i="0" u="none" strike="noStrike" kern="1200" cap="none" spc="0" normalizeH="0" baseline="0" noProof="0" dirty="0">
                <a:ln>
                  <a:noFill/>
                </a:ln>
                <a:solidFill>
                  <a:srgbClr val="434845"/>
                </a:solidFill>
                <a:effectLst/>
                <a:uLnTx/>
                <a:uFillTx/>
                <a:latin typeface="Calibri"/>
                <a:ea typeface="+mn-ea"/>
                <a:cs typeface="+mn-cs"/>
              </a:rPr>
              <a:t>Eligibility screening by Trust-IT (Project Manager)</a:t>
            </a:r>
          </a:p>
          <a:p>
            <a:pPr marL="137160" marR="0" lvl="0" indent="-137160" algn="l" defTabSz="914400" rtl="0" eaLnBrk="1" fontAlgn="auto" latinLnBrk="0" hangingPunct="1">
              <a:lnSpc>
                <a:spcPct val="105000"/>
              </a:lnSpc>
              <a:spcBef>
                <a:spcPts val="700"/>
              </a:spcBef>
              <a:spcAft>
                <a:spcPts val="0"/>
              </a:spcAft>
              <a:buClrTx/>
              <a:buSzTx/>
              <a:buFont typeface="Arial"/>
              <a:buChar char="▪"/>
              <a:tabLst/>
              <a:defRPr/>
            </a:pPr>
            <a:r>
              <a:rPr kumimoji="0" sz="1200" b="0" i="0" u="none" strike="noStrike" kern="1200" cap="none" spc="0" normalizeH="0" baseline="0" noProof="0" dirty="0">
                <a:ln>
                  <a:noFill/>
                </a:ln>
                <a:solidFill>
                  <a:srgbClr val="434845"/>
                </a:solidFill>
                <a:effectLst/>
                <a:uLnTx/>
                <a:uFillTx/>
                <a:latin typeface="Calibri"/>
                <a:ea typeface="+mn-ea"/>
                <a:cs typeface="+mn-cs"/>
              </a:rPr>
              <a:t>Each proposal reviewed by 3 evaluators</a:t>
            </a:r>
          </a:p>
        </p:txBody>
      </p:sp>
      <p:sp>
        <p:nvSpPr>
          <p:cNvPr id="32" name="TextBox 31"/>
          <p:cNvSpPr txBox="1"/>
          <p:nvPr/>
        </p:nvSpPr>
        <p:spPr>
          <a:xfrm>
            <a:off x="4338828" y="4980404"/>
            <a:ext cx="3514344" cy="1283236"/>
          </a:xfrm>
          <a:prstGeom prst="rect">
            <a:avLst/>
          </a:prstGeom>
          <a:noFill/>
        </p:spPr>
        <p:txBody>
          <a:bodyPr wrap="square" lIns="27432" tIns="0" rIns="27432"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sz="1400" b="1" i="0" u="none" strike="noStrike" kern="1200" cap="none" spc="0" normalizeH="0" baseline="0" noProof="0" dirty="0">
                <a:ln>
                  <a:noFill/>
                </a:ln>
                <a:solidFill>
                  <a:srgbClr val="0032B1"/>
                </a:solidFill>
                <a:effectLst/>
                <a:uLnTx/>
                <a:uFillTx/>
                <a:latin typeface="Calibri"/>
                <a:ea typeface="+mn-ea"/>
                <a:cs typeface="+mn-cs"/>
              </a:rPr>
              <a:t>Communication</a:t>
            </a:r>
            <a:endParaRPr kumimoji="0" sz="1600" b="1" i="0" u="none" strike="noStrike" kern="1200" cap="none" spc="0" normalizeH="0" baseline="0" noProof="0" dirty="0">
              <a:ln>
                <a:noFill/>
              </a:ln>
              <a:solidFill>
                <a:srgbClr val="0032B1"/>
              </a:solidFill>
              <a:effectLst/>
              <a:uLnTx/>
              <a:uFillTx/>
              <a:latin typeface="Calibri"/>
              <a:ea typeface="+mn-ea"/>
              <a:cs typeface="+mn-cs"/>
            </a:endParaRPr>
          </a:p>
          <a:p>
            <a:pPr marL="137160" marR="0" lvl="0" indent="-137160" algn="l" defTabSz="914400" rtl="0" eaLnBrk="1" fontAlgn="auto" latinLnBrk="0" hangingPunct="1">
              <a:lnSpc>
                <a:spcPct val="105000"/>
              </a:lnSpc>
              <a:spcBef>
                <a:spcPts val="700"/>
              </a:spcBef>
              <a:spcAft>
                <a:spcPts val="0"/>
              </a:spcAft>
              <a:buClrTx/>
              <a:buSzTx/>
              <a:buFont typeface="Arial"/>
              <a:buChar char="▪"/>
              <a:tabLst/>
              <a:defRPr/>
            </a:pPr>
            <a:r>
              <a:rPr kumimoji="0" sz="1200" b="0" i="0" u="none" strike="noStrike" kern="1200" cap="none" spc="0" normalizeH="0" baseline="0" noProof="0" dirty="0">
                <a:ln>
                  <a:noFill/>
                </a:ln>
                <a:solidFill>
                  <a:srgbClr val="434845"/>
                </a:solidFill>
                <a:effectLst/>
                <a:uLnTx/>
                <a:uFillTx/>
                <a:latin typeface="Calibri"/>
                <a:ea typeface="+mn-ea"/>
                <a:cs typeface="+mn-cs"/>
              </a:rPr>
              <a:t>Published on </a:t>
            </a:r>
            <a:r>
              <a:rPr kumimoji="0" sz="1200" b="0" i="0" u="none" strike="noStrike" kern="1200" cap="none" spc="0" normalizeH="0" baseline="0" noProof="0" dirty="0" err="1">
                <a:ln>
                  <a:noFill/>
                </a:ln>
                <a:solidFill>
                  <a:srgbClr val="434845"/>
                </a:solidFill>
                <a:effectLst/>
                <a:uLnTx/>
                <a:uFillTx/>
                <a:latin typeface="Calibri"/>
                <a:ea typeface="+mn-ea"/>
                <a:cs typeface="+mn-cs"/>
              </a:rPr>
              <a:t>eosc-marine.eu</a:t>
            </a:r>
            <a:r>
              <a:rPr kumimoji="0" sz="1200" b="0" i="0" u="none" strike="noStrike" kern="1200" cap="none" spc="0" normalizeH="0" baseline="0" noProof="0" dirty="0">
                <a:ln>
                  <a:noFill/>
                </a:ln>
                <a:solidFill>
                  <a:srgbClr val="434845"/>
                </a:solidFill>
                <a:effectLst/>
                <a:uLnTx/>
                <a:uFillTx/>
                <a:latin typeface="Calibri"/>
                <a:ea typeface="+mn-ea"/>
                <a:cs typeface="+mn-cs"/>
              </a:rPr>
              <a:t>, TRUST Grants™ and the EC Funding &amp; Tenders Portal</a:t>
            </a:r>
          </a:p>
          <a:p>
            <a:pPr marL="137160" marR="0" lvl="0" indent="-137160" algn="l" defTabSz="914400" rtl="0" eaLnBrk="1" fontAlgn="auto" latinLnBrk="0" hangingPunct="1">
              <a:lnSpc>
                <a:spcPct val="105000"/>
              </a:lnSpc>
              <a:spcBef>
                <a:spcPts val="700"/>
              </a:spcBef>
              <a:spcAft>
                <a:spcPts val="0"/>
              </a:spcAft>
              <a:buClrTx/>
              <a:buSzTx/>
              <a:buFont typeface="Arial"/>
              <a:buChar char="▪"/>
              <a:tabLst/>
              <a:defRPr/>
            </a:pPr>
            <a:r>
              <a:rPr kumimoji="0" sz="1200" b="0" i="0" u="none" strike="noStrike" kern="1200" cap="none" spc="0" normalizeH="0" baseline="0" noProof="0" dirty="0">
                <a:ln>
                  <a:noFill/>
                </a:ln>
                <a:solidFill>
                  <a:srgbClr val="434845"/>
                </a:solidFill>
                <a:effectLst/>
                <a:uLnTx/>
                <a:uFillTx/>
                <a:latin typeface="Calibri"/>
                <a:ea typeface="+mn-ea"/>
                <a:cs typeface="+mn-cs"/>
              </a:rPr>
              <a:t>Calls remain open for 2 months</a:t>
            </a:r>
          </a:p>
          <a:p>
            <a:pPr marL="137160" marR="0" lvl="0" indent="-137160" algn="l" defTabSz="914400" rtl="0" eaLnBrk="1" fontAlgn="auto" latinLnBrk="0" hangingPunct="1">
              <a:lnSpc>
                <a:spcPct val="105000"/>
              </a:lnSpc>
              <a:spcBef>
                <a:spcPts val="700"/>
              </a:spcBef>
              <a:spcAft>
                <a:spcPts val="0"/>
              </a:spcAft>
              <a:buClrTx/>
              <a:buSzTx/>
              <a:buFont typeface="Arial"/>
              <a:buChar char="▪"/>
              <a:tabLst/>
              <a:defRPr/>
            </a:pPr>
            <a:r>
              <a:rPr kumimoji="0" sz="1200" b="0" i="0" u="none" strike="noStrike" kern="1200" cap="none" spc="0" normalizeH="0" baseline="0" noProof="0" dirty="0">
                <a:ln>
                  <a:noFill/>
                </a:ln>
                <a:solidFill>
                  <a:srgbClr val="434845"/>
                </a:solidFill>
                <a:effectLst/>
                <a:uLnTx/>
                <a:uFillTx/>
                <a:latin typeface="Calibri"/>
                <a:ea typeface="+mn-ea"/>
                <a:cs typeface="+mn-cs"/>
              </a:rPr>
              <a:t>Results and FAQs published online</a:t>
            </a:r>
          </a:p>
        </p:txBody>
      </p:sp>
      <p:sp>
        <p:nvSpPr>
          <p:cNvPr id="33" name="TextBox 32"/>
          <p:cNvSpPr txBox="1"/>
          <p:nvPr/>
        </p:nvSpPr>
        <p:spPr>
          <a:xfrm>
            <a:off x="8173212" y="4980404"/>
            <a:ext cx="3514344" cy="1089337"/>
          </a:xfrm>
          <a:prstGeom prst="rect">
            <a:avLst/>
          </a:prstGeom>
          <a:noFill/>
        </p:spPr>
        <p:txBody>
          <a:bodyPr wrap="square" lIns="27432" tIns="0" rIns="27432"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sz="1400" b="1" i="0" u="none" strike="noStrike" kern="1200" cap="none" spc="0" normalizeH="0" baseline="0" noProof="0" dirty="0">
                <a:ln>
                  <a:noFill/>
                </a:ln>
                <a:solidFill>
                  <a:srgbClr val="0032B1"/>
                </a:solidFill>
                <a:effectLst/>
                <a:uLnTx/>
                <a:uFillTx/>
                <a:latin typeface="Calibri"/>
                <a:ea typeface="+mn-ea"/>
                <a:cs typeface="+mn-cs"/>
              </a:rPr>
              <a:t>Key Milestones</a:t>
            </a:r>
          </a:p>
          <a:p>
            <a:pPr marL="137160" marR="0" lvl="0" indent="-137160" algn="l" defTabSz="914400" rtl="0" eaLnBrk="1" fontAlgn="auto" latinLnBrk="0" hangingPunct="1">
              <a:lnSpc>
                <a:spcPct val="105000"/>
              </a:lnSpc>
              <a:spcBef>
                <a:spcPts val="700"/>
              </a:spcBef>
              <a:spcAft>
                <a:spcPts val="0"/>
              </a:spcAft>
              <a:buClrTx/>
              <a:buSzTx/>
              <a:buFont typeface="Arial"/>
              <a:buChar char="▪"/>
              <a:tabLst/>
              <a:defRPr/>
            </a:pPr>
            <a:r>
              <a:rPr kumimoji="0" sz="1200" b="0" i="0" u="none" strike="noStrike" kern="1200" cap="none" spc="0" normalizeH="0" baseline="0" noProof="0" dirty="0">
                <a:ln>
                  <a:noFill/>
                </a:ln>
                <a:solidFill>
                  <a:srgbClr val="434845"/>
                </a:solidFill>
                <a:effectLst/>
                <a:uLnTx/>
                <a:uFillTx/>
                <a:latin typeface="Calibri"/>
                <a:ea typeface="+mn-ea"/>
                <a:cs typeface="+mn-cs"/>
              </a:rPr>
              <a:t>MS7.2 — Grants platform set-up (M09)</a:t>
            </a:r>
          </a:p>
          <a:p>
            <a:pPr marL="137160" marR="0" lvl="0" indent="-137160" algn="l" defTabSz="914400" rtl="0" eaLnBrk="1" fontAlgn="auto" latinLnBrk="0" hangingPunct="1">
              <a:lnSpc>
                <a:spcPct val="105000"/>
              </a:lnSpc>
              <a:spcBef>
                <a:spcPts val="700"/>
              </a:spcBef>
              <a:spcAft>
                <a:spcPts val="0"/>
              </a:spcAft>
              <a:buClrTx/>
              <a:buSzTx/>
              <a:buFont typeface="Arial"/>
              <a:buChar char="▪"/>
              <a:tabLst/>
              <a:defRPr/>
            </a:pPr>
            <a:r>
              <a:rPr kumimoji="0" sz="1200" b="0" i="0" u="none" strike="noStrike" kern="1200" cap="none" spc="0" normalizeH="0" baseline="0" noProof="0" dirty="0">
                <a:ln>
                  <a:noFill/>
                </a:ln>
                <a:solidFill>
                  <a:srgbClr val="434845"/>
                </a:solidFill>
                <a:effectLst/>
                <a:uLnTx/>
                <a:uFillTx/>
                <a:latin typeface="Calibri"/>
                <a:ea typeface="+mn-ea"/>
                <a:cs typeface="+mn-cs"/>
              </a:rPr>
              <a:t>MS7.8 — 1st Open Call launched (M12)</a:t>
            </a:r>
          </a:p>
          <a:p>
            <a:pPr marL="137160" marR="0" lvl="0" indent="-137160" algn="l" defTabSz="914400" rtl="0" eaLnBrk="1" fontAlgn="auto" latinLnBrk="0" hangingPunct="1">
              <a:lnSpc>
                <a:spcPct val="105000"/>
              </a:lnSpc>
              <a:spcBef>
                <a:spcPts val="700"/>
              </a:spcBef>
              <a:spcAft>
                <a:spcPts val="0"/>
              </a:spcAft>
              <a:buClrTx/>
              <a:buSzTx/>
              <a:buFont typeface="Arial"/>
              <a:buChar char="▪"/>
              <a:tabLst/>
              <a:defRPr/>
            </a:pPr>
            <a:r>
              <a:rPr kumimoji="0" sz="1200" b="0" i="0" u="none" strike="noStrike" kern="1200" cap="none" spc="0" normalizeH="0" baseline="0" noProof="0" dirty="0">
                <a:ln>
                  <a:noFill/>
                </a:ln>
                <a:solidFill>
                  <a:srgbClr val="434845"/>
                </a:solidFill>
                <a:effectLst/>
                <a:uLnTx/>
                <a:uFillTx/>
                <a:latin typeface="Calibri"/>
                <a:ea typeface="+mn-ea"/>
                <a:cs typeface="+mn-cs"/>
              </a:rPr>
              <a:t>MS7.9 — 2nd Open Call launched (M24)</a:t>
            </a:r>
          </a:p>
        </p:txBody>
      </p:sp>
      <p:sp>
        <p:nvSpPr>
          <p:cNvPr id="38" name="Rettangolo 37">
            <a:extLst>
              <a:ext uri="{FF2B5EF4-FFF2-40B4-BE49-F238E27FC236}">
                <a16:creationId xmlns:a16="http://schemas.microsoft.com/office/drawing/2014/main" id="{4BC4F9E4-03E3-C49E-E466-A99EE3E705A5}"/>
              </a:ext>
            </a:extLst>
          </p:cNvPr>
          <p:cNvSpPr/>
          <p:nvPr/>
        </p:nvSpPr>
        <p:spPr>
          <a:xfrm>
            <a:off x="97971" y="3124200"/>
            <a:ext cx="11974286" cy="1730829"/>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502920" y="1544970"/>
            <a:ext cx="2678178" cy="3009014"/>
          </a:xfrm>
          <a:prstGeom prst="roundRect">
            <a:avLst>
              <a:gd name="adj" fmla="val 6000"/>
            </a:avLst>
          </a:prstGeom>
          <a:solidFill>
            <a:srgbClr val="ECECEC"/>
          </a:solidFill>
          <a:ln w="76200">
            <a:solidFill>
              <a:srgbClr val="3E7CB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 name="TextBox 4"/>
          <p:cNvSpPr txBox="1"/>
          <p:nvPr/>
        </p:nvSpPr>
        <p:spPr>
          <a:xfrm>
            <a:off x="606473" y="1933865"/>
            <a:ext cx="2453958" cy="2021066"/>
          </a:xfrm>
          <a:prstGeom prst="rect">
            <a:avLst/>
          </a:prstGeom>
          <a:noFill/>
        </p:spPr>
        <p:txBody>
          <a:bodyPr wrap="square" lIns="0" tIns="0" rIns="0" bIns="0" anchor="t">
            <a:spAutoFit/>
          </a:bodyPr>
          <a:lstStyle/>
          <a:p>
            <a:pPr algn="l">
              <a:spcAft>
                <a:spcPts val="400"/>
              </a:spcAft>
            </a:pPr>
            <a:r>
              <a:rPr sz="1600" b="1" i="0" dirty="0">
                <a:solidFill>
                  <a:srgbClr val="14294D"/>
                </a:solidFill>
                <a:latin typeface="Calibri"/>
              </a:rPr>
              <a:t>EOSC to EDITO (Flow Right):</a:t>
            </a:r>
          </a:p>
          <a:p>
            <a:pPr algn="l">
              <a:spcAft>
                <a:spcPts val="400"/>
              </a:spcAft>
            </a:pPr>
            <a:r>
              <a:rPr sz="1600" b="0" i="0" dirty="0">
                <a:solidFill>
                  <a:srgbClr val="14294D"/>
                </a:solidFill>
                <a:latin typeface="Calibri"/>
              </a:rPr>
              <a:t>The research community feeds innovative scientific workflows, AI methodologies, FAIR data products, and numerical models into the operational Digital Twin environment.</a:t>
            </a:r>
          </a:p>
        </p:txBody>
      </p:sp>
      <p:sp>
        <p:nvSpPr>
          <p:cNvPr id="6" name="Rounded Rectangle 5"/>
          <p:cNvSpPr/>
          <p:nvPr/>
        </p:nvSpPr>
        <p:spPr>
          <a:xfrm>
            <a:off x="8980421" y="1544969"/>
            <a:ext cx="2678178" cy="3009013"/>
          </a:xfrm>
          <a:prstGeom prst="roundRect">
            <a:avLst>
              <a:gd name="adj" fmla="val 6000"/>
            </a:avLst>
          </a:prstGeom>
          <a:solidFill>
            <a:srgbClr val="ECECEC"/>
          </a:solidFill>
          <a:ln w="76200">
            <a:solidFill>
              <a:schemeClr val="accent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 name="TextBox 6"/>
          <p:cNvSpPr txBox="1"/>
          <p:nvPr/>
        </p:nvSpPr>
        <p:spPr>
          <a:xfrm>
            <a:off x="9092531" y="1950444"/>
            <a:ext cx="2453958" cy="2267287"/>
          </a:xfrm>
          <a:prstGeom prst="rect">
            <a:avLst/>
          </a:prstGeom>
          <a:noFill/>
        </p:spPr>
        <p:txBody>
          <a:bodyPr wrap="square" lIns="0" tIns="0" rIns="0" bIns="0" anchor="t">
            <a:spAutoFit/>
          </a:bodyPr>
          <a:lstStyle/>
          <a:p>
            <a:pPr algn="l">
              <a:spcAft>
                <a:spcPts val="400"/>
              </a:spcAft>
            </a:pPr>
            <a:r>
              <a:rPr sz="1600" b="1" i="0" dirty="0">
                <a:solidFill>
                  <a:srgbClr val="14294D"/>
                </a:solidFill>
                <a:latin typeface="Calibri"/>
              </a:rPr>
              <a:t>EDITO to EOSC (Flow Left):</a:t>
            </a:r>
          </a:p>
          <a:p>
            <a:pPr algn="l">
              <a:spcAft>
                <a:spcPts val="400"/>
              </a:spcAft>
            </a:pPr>
            <a:r>
              <a:rPr sz="1600" b="0" i="0" dirty="0">
                <a:solidFill>
                  <a:srgbClr val="14294D"/>
                </a:solidFill>
                <a:latin typeface="Calibri"/>
              </a:rPr>
              <a:t>The Digital Twin ecosystem exposes high-resolution operational marine data, digital twin services, and high-performance computing capabilities back to the collaborative Open Science environment.</a:t>
            </a:r>
          </a:p>
        </p:txBody>
      </p:sp>
      <p:sp>
        <p:nvSpPr>
          <p:cNvPr id="9" name="Right Arrow 8"/>
          <p:cNvSpPr/>
          <p:nvPr/>
        </p:nvSpPr>
        <p:spPr>
          <a:xfrm>
            <a:off x="3163983" y="2994782"/>
            <a:ext cx="777240" cy="365760"/>
          </a:xfrm>
          <a:prstGeom prst="rightArrow">
            <a:avLst/>
          </a:prstGeom>
          <a:solidFill>
            <a:srgbClr val="3E7CB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0" name="Right Arrow 9"/>
          <p:cNvSpPr/>
          <p:nvPr/>
        </p:nvSpPr>
        <p:spPr>
          <a:xfrm rot="10800000">
            <a:off x="8160862" y="2994782"/>
            <a:ext cx="777240" cy="365760"/>
          </a:xfrm>
          <a:prstGeom prst="rightArrow">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Rounded Rectangle 10"/>
          <p:cNvSpPr/>
          <p:nvPr/>
        </p:nvSpPr>
        <p:spPr>
          <a:xfrm>
            <a:off x="502920" y="5074920"/>
            <a:ext cx="11155680" cy="960120"/>
          </a:xfrm>
          <a:prstGeom prst="roundRect">
            <a:avLst>
              <a:gd name="adj" fmla="val 8000"/>
            </a:avLst>
          </a:prstGeom>
          <a:solidFill>
            <a:srgbClr val="14294D"/>
          </a:solidFill>
          <a:ln w="19050">
            <a:solidFill>
              <a:srgbClr val="14294D"/>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2" name="TextBox 11"/>
          <p:cNvSpPr txBox="1"/>
          <p:nvPr/>
        </p:nvSpPr>
        <p:spPr>
          <a:xfrm>
            <a:off x="777240" y="5277981"/>
            <a:ext cx="10607040" cy="553998"/>
          </a:xfrm>
          <a:prstGeom prst="rect">
            <a:avLst/>
          </a:prstGeom>
          <a:noFill/>
        </p:spPr>
        <p:txBody>
          <a:bodyPr wrap="square" lIns="0" tIns="0" rIns="0" bIns="0" anchor="ctr">
            <a:spAutoFit/>
          </a:bodyPr>
          <a:lstStyle/>
          <a:p>
            <a:pPr algn="ctr">
              <a:spcAft>
                <a:spcPts val="400"/>
              </a:spcAft>
            </a:pPr>
            <a:r>
              <a:rPr b="1" i="0" dirty="0">
                <a:solidFill>
                  <a:srgbClr val="FFFFFF"/>
                </a:solidFill>
                <a:latin typeface="Calibri"/>
              </a:rPr>
              <a:t>The Result:  </a:t>
            </a:r>
            <a:r>
              <a:rPr b="0" i="0" dirty="0">
                <a:solidFill>
                  <a:srgbClr val="FFFFFF"/>
                </a:solidFill>
                <a:latin typeface="Calibri"/>
              </a:rPr>
              <a:t>Research is rapidly translated into operational action; </a:t>
            </a:r>
            <a:br>
              <a:rPr lang="it-IT" b="0" i="0" dirty="0">
                <a:solidFill>
                  <a:srgbClr val="FFFFFF"/>
                </a:solidFill>
                <a:latin typeface="Calibri"/>
              </a:rPr>
            </a:br>
            <a:r>
              <a:rPr lang="en-US" dirty="0">
                <a:solidFill>
                  <a:srgbClr val="FFFFFF"/>
                </a:solidFill>
              </a:rPr>
              <a:t>Operational</a:t>
            </a:r>
            <a:r>
              <a:rPr b="0" i="0" dirty="0">
                <a:solidFill>
                  <a:srgbClr val="FFFFFF"/>
                </a:solidFill>
                <a:latin typeface="Calibri"/>
              </a:rPr>
              <a:t> challenges immediately stimulate new research.</a:t>
            </a:r>
          </a:p>
        </p:txBody>
      </p:sp>
      <p:sp>
        <p:nvSpPr>
          <p:cNvPr id="8" name="Title 7">
            <a:extLst>
              <a:ext uri="{FF2B5EF4-FFF2-40B4-BE49-F238E27FC236}">
                <a16:creationId xmlns:a16="http://schemas.microsoft.com/office/drawing/2014/main" id="{7E794654-EDE0-4ED4-8E9D-6A39B684C901}"/>
              </a:ext>
            </a:extLst>
          </p:cNvPr>
          <p:cNvSpPr>
            <a:spLocks noGrp="1"/>
          </p:cNvSpPr>
          <p:nvPr>
            <p:ph type="title"/>
          </p:nvPr>
        </p:nvSpPr>
        <p:spPr>
          <a:xfrm>
            <a:off x="2938409" y="315120"/>
            <a:ext cx="8983234" cy="292100"/>
          </a:xfrm>
        </p:spPr>
        <p:txBody>
          <a:bodyPr>
            <a:normAutofit fontScale="90000"/>
          </a:bodyPr>
          <a:lstStyle/>
          <a:p>
            <a:r>
              <a:rPr lang="en-GB" dirty="0"/>
              <a:t>Collaboration and dependencies: a </a:t>
            </a:r>
          </a:p>
        </p:txBody>
      </p:sp>
      <p:pic>
        <p:nvPicPr>
          <p:cNvPr id="3" name="Immagine 2">
            <a:extLst>
              <a:ext uri="{FF2B5EF4-FFF2-40B4-BE49-F238E27FC236}">
                <a16:creationId xmlns:a16="http://schemas.microsoft.com/office/drawing/2014/main" id="{53FDD8E9-D7F6-30E4-5639-3E74D4E8B3D8}"/>
              </a:ext>
            </a:extLst>
          </p:cNvPr>
          <p:cNvPicPr>
            <a:picLocks noChangeAspect="1"/>
          </p:cNvPicPr>
          <p:nvPr/>
        </p:nvPicPr>
        <p:blipFill>
          <a:blip r:embed="rId2"/>
          <a:stretch>
            <a:fillRect/>
          </a:stretch>
        </p:blipFill>
        <p:spPr>
          <a:xfrm>
            <a:off x="4038600" y="2054679"/>
            <a:ext cx="4114800" cy="2247900"/>
          </a:xfrm>
          <a:prstGeom prst="rect">
            <a:avLst/>
          </a:prstGeom>
        </p:spPr>
      </p:pic>
      <p:pic>
        <p:nvPicPr>
          <p:cNvPr id="15" name="Immagine 14">
            <a:extLst>
              <a:ext uri="{FF2B5EF4-FFF2-40B4-BE49-F238E27FC236}">
                <a16:creationId xmlns:a16="http://schemas.microsoft.com/office/drawing/2014/main" id="{C074BDA6-1661-AEE3-F1A6-7C9D7980C9F5}"/>
              </a:ext>
            </a:extLst>
          </p:cNvPr>
          <p:cNvPicPr>
            <a:picLocks noChangeAspect="1"/>
          </p:cNvPicPr>
          <p:nvPr/>
        </p:nvPicPr>
        <p:blipFill>
          <a:blip r:embed="rId3"/>
          <a:stretch>
            <a:fillRect/>
          </a:stretch>
        </p:blipFill>
        <p:spPr>
          <a:xfrm>
            <a:off x="381000" y="878480"/>
            <a:ext cx="2782984" cy="524651"/>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37D8CFF-0B1E-FE7F-B370-75443AD0FCAE}"/>
              </a:ext>
            </a:extLst>
          </p:cNvPr>
          <p:cNvSpPr>
            <a:spLocks noGrp="1"/>
          </p:cNvSpPr>
          <p:nvPr>
            <p:ph type="title"/>
          </p:nvPr>
        </p:nvSpPr>
        <p:spPr/>
        <p:txBody>
          <a:bodyPr>
            <a:normAutofit fontScale="90000"/>
          </a:bodyPr>
          <a:lstStyle/>
          <a:p>
            <a:r>
              <a:rPr lang="en-IE" dirty="0"/>
              <a:t>Key contributions to EOSC: thematic services</a:t>
            </a:r>
            <a:endParaRPr lang="en-GB" dirty="0"/>
          </a:p>
        </p:txBody>
      </p:sp>
      <p:sp>
        <p:nvSpPr>
          <p:cNvPr id="3" name="Rounded Rectangle 2">
            <a:extLst>
              <a:ext uri="{FF2B5EF4-FFF2-40B4-BE49-F238E27FC236}">
                <a16:creationId xmlns:a16="http://schemas.microsoft.com/office/drawing/2014/main" id="{CC128C87-63BC-BB17-C92A-A028E99B5BE5}"/>
              </a:ext>
            </a:extLst>
          </p:cNvPr>
          <p:cNvSpPr/>
          <p:nvPr/>
        </p:nvSpPr>
        <p:spPr>
          <a:xfrm>
            <a:off x="504444" y="5894299"/>
            <a:ext cx="11183112" cy="522565"/>
          </a:xfrm>
          <a:prstGeom prst="roundRect">
            <a:avLst>
              <a:gd name="adj" fmla="val 12000"/>
            </a:avLst>
          </a:prstGeom>
          <a:solidFill>
            <a:srgbClr val="EAF3FB"/>
          </a:solidFill>
          <a:ln>
            <a:noFill/>
          </a:ln>
          <a:effectLst/>
        </p:spPr>
        <p:style>
          <a:lnRef idx="1">
            <a:schemeClr val="accent1"/>
          </a:lnRef>
          <a:fillRef idx="3">
            <a:schemeClr val="accent1"/>
          </a:fillRef>
          <a:effectRef idx="2">
            <a:schemeClr val="accent1"/>
          </a:effectRef>
          <a:fontRef idx="minor">
            <a:schemeClr val="lt1"/>
          </a:fontRef>
        </p:style>
        <p:txBody>
          <a:bodyPr wrap="square" lIns="182880" tIns="54864" rIns="182880" bIns="54864" rtlCol="0" anchor="ctr"/>
          <a:lstStyle/>
          <a:p>
            <a:pPr algn="ctr"/>
            <a:r>
              <a:rPr sz="1050" b="1" i="0" dirty="0">
                <a:solidFill>
                  <a:srgbClr val="0032B1"/>
                </a:solidFill>
                <a:latin typeface="Calibri"/>
              </a:rPr>
              <a:t>What are EOVs / ECVs / EBVs?   </a:t>
            </a:r>
            <a:r>
              <a:rPr sz="1000" b="0" i="0" dirty="0">
                <a:solidFill>
                  <a:srgbClr val="434845"/>
                </a:solidFill>
                <a:latin typeface="Calibri"/>
              </a:rPr>
              <a:t>In the context of the EU Mission Ocean, EOVs/ECVs/EBVs are scientific and management indicators that allow effective tracking of ocean health, restoration progress, and threats to marine environment. These variables are fundamental to monitoring, assessing, and guiding interventions for marine ecosystem regeneration.</a:t>
            </a:r>
          </a:p>
        </p:txBody>
      </p:sp>
      <p:cxnSp>
        <p:nvCxnSpPr>
          <p:cNvPr id="4" name="Connector 3">
            <a:extLst>
              <a:ext uri="{FF2B5EF4-FFF2-40B4-BE49-F238E27FC236}">
                <a16:creationId xmlns:a16="http://schemas.microsoft.com/office/drawing/2014/main" id="{343ECF1F-A4F4-8823-7803-2518A73880B0}"/>
              </a:ext>
            </a:extLst>
          </p:cNvPr>
          <p:cNvCxnSpPr/>
          <p:nvPr/>
        </p:nvCxnSpPr>
        <p:spPr>
          <a:xfrm>
            <a:off x="3241548" y="840820"/>
            <a:ext cx="0" cy="4636008"/>
          </a:xfrm>
          <a:prstGeom prst="line">
            <a:avLst/>
          </a:prstGeom>
          <a:ln w="12700">
            <a:solidFill>
              <a:srgbClr val="C7D6EA"/>
            </a:solidFill>
          </a:ln>
        </p:spPr>
        <p:style>
          <a:lnRef idx="2">
            <a:schemeClr val="accent1"/>
          </a:lnRef>
          <a:fillRef idx="0">
            <a:schemeClr val="accent1"/>
          </a:fillRef>
          <a:effectRef idx="1">
            <a:schemeClr val="accent1"/>
          </a:effectRef>
          <a:fontRef idx="minor">
            <a:schemeClr val="tx1"/>
          </a:fontRef>
        </p:style>
      </p:cxnSp>
      <p:cxnSp>
        <p:nvCxnSpPr>
          <p:cNvPr id="5" name="Connector 4">
            <a:extLst>
              <a:ext uri="{FF2B5EF4-FFF2-40B4-BE49-F238E27FC236}">
                <a16:creationId xmlns:a16="http://schemas.microsoft.com/office/drawing/2014/main" id="{27B97B30-DBBF-2841-AB70-E0CF11581537}"/>
              </a:ext>
            </a:extLst>
          </p:cNvPr>
          <p:cNvCxnSpPr/>
          <p:nvPr/>
        </p:nvCxnSpPr>
        <p:spPr>
          <a:xfrm>
            <a:off x="6094476" y="840820"/>
            <a:ext cx="0" cy="4636008"/>
          </a:xfrm>
          <a:prstGeom prst="line">
            <a:avLst/>
          </a:prstGeom>
          <a:ln w="12700">
            <a:solidFill>
              <a:srgbClr val="C7D6EA"/>
            </a:solidFill>
          </a:ln>
        </p:spPr>
        <p:style>
          <a:lnRef idx="2">
            <a:schemeClr val="accent1"/>
          </a:lnRef>
          <a:fillRef idx="0">
            <a:schemeClr val="accent1"/>
          </a:fillRef>
          <a:effectRef idx="1">
            <a:schemeClr val="accent1"/>
          </a:effectRef>
          <a:fontRef idx="minor">
            <a:schemeClr val="tx1"/>
          </a:fontRef>
        </p:style>
      </p:cxnSp>
      <p:cxnSp>
        <p:nvCxnSpPr>
          <p:cNvPr id="6" name="Connector 5">
            <a:extLst>
              <a:ext uri="{FF2B5EF4-FFF2-40B4-BE49-F238E27FC236}">
                <a16:creationId xmlns:a16="http://schemas.microsoft.com/office/drawing/2014/main" id="{FFEE2196-3A4F-C8AE-9902-23BB0FB716D2}"/>
              </a:ext>
            </a:extLst>
          </p:cNvPr>
          <p:cNvCxnSpPr/>
          <p:nvPr/>
        </p:nvCxnSpPr>
        <p:spPr>
          <a:xfrm>
            <a:off x="8947404" y="840820"/>
            <a:ext cx="0" cy="4636008"/>
          </a:xfrm>
          <a:prstGeom prst="line">
            <a:avLst/>
          </a:prstGeom>
          <a:ln w="12700">
            <a:solidFill>
              <a:srgbClr val="C7D6EA"/>
            </a:solidFill>
          </a:ln>
        </p:spPr>
        <p:style>
          <a:lnRef idx="2">
            <a:schemeClr val="accent1"/>
          </a:lnRef>
          <a:fillRef idx="0">
            <a:schemeClr val="accent1"/>
          </a:fillRef>
          <a:effectRef idx="1">
            <a:schemeClr val="accent1"/>
          </a:effectRef>
          <a:fontRef idx="minor">
            <a:schemeClr val="tx1"/>
          </a:fontRef>
        </p:style>
      </p:cxnSp>
      <p:sp>
        <p:nvSpPr>
          <p:cNvPr id="7" name="Oval 6">
            <a:extLst>
              <a:ext uri="{FF2B5EF4-FFF2-40B4-BE49-F238E27FC236}">
                <a16:creationId xmlns:a16="http://schemas.microsoft.com/office/drawing/2014/main" id="{F19D6B0E-56BB-3827-C12E-6AA9EFDFFC7F}"/>
              </a:ext>
            </a:extLst>
          </p:cNvPr>
          <p:cNvSpPr/>
          <p:nvPr/>
        </p:nvSpPr>
        <p:spPr>
          <a:xfrm>
            <a:off x="1540764" y="840820"/>
            <a:ext cx="548640" cy="548640"/>
          </a:xfrm>
          <a:prstGeom prst="ellipse">
            <a:avLst/>
          </a:prstGeom>
          <a:solidFill>
            <a:srgbClr val="FFFFFF"/>
          </a:solidFill>
          <a:ln w="19050">
            <a:solidFill>
              <a:srgbClr val="0998D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pic>
        <p:nvPicPr>
          <p:cNvPr id="8" name="Picture 7" descr="image1.png">
            <a:extLst>
              <a:ext uri="{FF2B5EF4-FFF2-40B4-BE49-F238E27FC236}">
                <a16:creationId xmlns:a16="http://schemas.microsoft.com/office/drawing/2014/main" id="{6BD73249-DEA4-29FF-A3F5-C3C9516B1A56}"/>
              </a:ext>
            </a:extLst>
          </p:cNvPr>
          <p:cNvPicPr>
            <a:picLocks noChangeAspect="1"/>
          </p:cNvPicPr>
          <p:nvPr/>
        </p:nvPicPr>
        <p:blipFill>
          <a:blip r:embed="rId2"/>
          <a:stretch>
            <a:fillRect/>
          </a:stretch>
        </p:blipFill>
        <p:spPr>
          <a:xfrm>
            <a:off x="1623060" y="923116"/>
            <a:ext cx="384048" cy="384048"/>
          </a:xfrm>
          <a:prstGeom prst="rect">
            <a:avLst/>
          </a:prstGeom>
        </p:spPr>
      </p:pic>
      <p:sp>
        <p:nvSpPr>
          <p:cNvPr id="9" name="Oval 8">
            <a:extLst>
              <a:ext uri="{FF2B5EF4-FFF2-40B4-BE49-F238E27FC236}">
                <a16:creationId xmlns:a16="http://schemas.microsoft.com/office/drawing/2014/main" id="{E1BA6E2A-C77D-C2E7-5C62-13FF9668A50E}"/>
              </a:ext>
            </a:extLst>
          </p:cNvPr>
          <p:cNvSpPr/>
          <p:nvPr/>
        </p:nvSpPr>
        <p:spPr>
          <a:xfrm>
            <a:off x="4393692" y="840820"/>
            <a:ext cx="548640" cy="548640"/>
          </a:xfrm>
          <a:prstGeom prst="ellipse">
            <a:avLst/>
          </a:prstGeom>
          <a:solidFill>
            <a:srgbClr val="FFFFFF"/>
          </a:solidFill>
          <a:ln w="19050">
            <a:solidFill>
              <a:srgbClr val="0998D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pic>
        <p:nvPicPr>
          <p:cNvPr id="10" name="Picture 9" descr="image2.png">
            <a:extLst>
              <a:ext uri="{FF2B5EF4-FFF2-40B4-BE49-F238E27FC236}">
                <a16:creationId xmlns:a16="http://schemas.microsoft.com/office/drawing/2014/main" id="{A3A66B24-95E3-7530-1E0E-08244A012E56}"/>
              </a:ext>
            </a:extLst>
          </p:cNvPr>
          <p:cNvPicPr>
            <a:picLocks noChangeAspect="1"/>
          </p:cNvPicPr>
          <p:nvPr/>
        </p:nvPicPr>
        <p:blipFill>
          <a:blip r:embed="rId3"/>
          <a:stretch>
            <a:fillRect/>
          </a:stretch>
        </p:blipFill>
        <p:spPr>
          <a:xfrm>
            <a:off x="4475988" y="923116"/>
            <a:ext cx="384048" cy="384048"/>
          </a:xfrm>
          <a:prstGeom prst="rect">
            <a:avLst/>
          </a:prstGeom>
        </p:spPr>
      </p:pic>
      <p:sp>
        <p:nvSpPr>
          <p:cNvPr id="11" name="Oval 10">
            <a:extLst>
              <a:ext uri="{FF2B5EF4-FFF2-40B4-BE49-F238E27FC236}">
                <a16:creationId xmlns:a16="http://schemas.microsoft.com/office/drawing/2014/main" id="{0293CA70-2BCC-48B3-1308-76E364117A20}"/>
              </a:ext>
            </a:extLst>
          </p:cNvPr>
          <p:cNvSpPr/>
          <p:nvPr/>
        </p:nvSpPr>
        <p:spPr>
          <a:xfrm>
            <a:off x="7246620" y="840820"/>
            <a:ext cx="548640" cy="548640"/>
          </a:xfrm>
          <a:prstGeom prst="ellipse">
            <a:avLst/>
          </a:prstGeom>
          <a:solidFill>
            <a:srgbClr val="FFFFFF"/>
          </a:solidFill>
          <a:ln w="19050">
            <a:solidFill>
              <a:srgbClr val="0998D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pic>
        <p:nvPicPr>
          <p:cNvPr id="12" name="Picture 11" descr="image3.png">
            <a:extLst>
              <a:ext uri="{FF2B5EF4-FFF2-40B4-BE49-F238E27FC236}">
                <a16:creationId xmlns:a16="http://schemas.microsoft.com/office/drawing/2014/main" id="{E79B074A-A073-A7D5-22CA-F90AE351FEB9}"/>
              </a:ext>
            </a:extLst>
          </p:cNvPr>
          <p:cNvPicPr>
            <a:picLocks noChangeAspect="1"/>
          </p:cNvPicPr>
          <p:nvPr/>
        </p:nvPicPr>
        <p:blipFill>
          <a:blip r:embed="rId4"/>
          <a:stretch>
            <a:fillRect/>
          </a:stretch>
        </p:blipFill>
        <p:spPr>
          <a:xfrm>
            <a:off x="7328916" y="923116"/>
            <a:ext cx="384048" cy="384048"/>
          </a:xfrm>
          <a:prstGeom prst="rect">
            <a:avLst/>
          </a:prstGeom>
        </p:spPr>
      </p:pic>
      <p:sp>
        <p:nvSpPr>
          <p:cNvPr id="13" name="Oval 12">
            <a:extLst>
              <a:ext uri="{FF2B5EF4-FFF2-40B4-BE49-F238E27FC236}">
                <a16:creationId xmlns:a16="http://schemas.microsoft.com/office/drawing/2014/main" id="{79FBC16C-D49B-E35C-DCC5-73266A49B0AB}"/>
              </a:ext>
            </a:extLst>
          </p:cNvPr>
          <p:cNvSpPr/>
          <p:nvPr/>
        </p:nvSpPr>
        <p:spPr>
          <a:xfrm>
            <a:off x="10099548" y="840820"/>
            <a:ext cx="548640" cy="548640"/>
          </a:xfrm>
          <a:prstGeom prst="ellipse">
            <a:avLst/>
          </a:prstGeom>
          <a:solidFill>
            <a:srgbClr val="FFFFFF"/>
          </a:solidFill>
          <a:ln w="19050">
            <a:solidFill>
              <a:srgbClr val="0998D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pic>
        <p:nvPicPr>
          <p:cNvPr id="14" name="Picture 13" descr="image4.png">
            <a:extLst>
              <a:ext uri="{FF2B5EF4-FFF2-40B4-BE49-F238E27FC236}">
                <a16:creationId xmlns:a16="http://schemas.microsoft.com/office/drawing/2014/main" id="{AAE50704-B49E-7935-4DBA-9F156A6257F3}"/>
              </a:ext>
            </a:extLst>
          </p:cNvPr>
          <p:cNvPicPr>
            <a:picLocks noChangeAspect="1"/>
          </p:cNvPicPr>
          <p:nvPr/>
        </p:nvPicPr>
        <p:blipFill>
          <a:blip r:embed="rId5"/>
          <a:stretch>
            <a:fillRect/>
          </a:stretch>
        </p:blipFill>
        <p:spPr>
          <a:xfrm>
            <a:off x="10181844" y="923116"/>
            <a:ext cx="384048" cy="384048"/>
          </a:xfrm>
          <a:prstGeom prst="rect">
            <a:avLst/>
          </a:prstGeom>
        </p:spPr>
      </p:pic>
      <p:sp>
        <p:nvSpPr>
          <p:cNvPr id="15" name="TextBox 14">
            <a:extLst>
              <a:ext uri="{FF2B5EF4-FFF2-40B4-BE49-F238E27FC236}">
                <a16:creationId xmlns:a16="http://schemas.microsoft.com/office/drawing/2014/main" id="{332BE4EE-B2F0-AB36-2D69-BCF419F0824E}"/>
              </a:ext>
            </a:extLst>
          </p:cNvPr>
          <p:cNvSpPr txBox="1"/>
          <p:nvPr/>
        </p:nvSpPr>
        <p:spPr>
          <a:xfrm>
            <a:off x="388621" y="1480900"/>
            <a:ext cx="2738627" cy="4481740"/>
          </a:xfrm>
          <a:prstGeom prst="rect">
            <a:avLst/>
          </a:prstGeom>
          <a:noFill/>
        </p:spPr>
        <p:txBody>
          <a:bodyPr wrap="square" lIns="27432" tIns="0" rIns="27432" bIns="0">
            <a:spAutoFit/>
          </a:bodyPr>
          <a:lstStyle/>
          <a:p>
            <a:pPr algn="ctr">
              <a:lnSpc>
                <a:spcPct val="95000"/>
              </a:lnSpc>
            </a:pPr>
            <a:r>
              <a:rPr sz="1400" b="1" i="0" dirty="0">
                <a:solidFill>
                  <a:srgbClr val="0032B1"/>
                </a:solidFill>
              </a:rPr>
              <a:t>Ocean Physics</a:t>
            </a:r>
            <a:br>
              <a:rPr sz="1400" b="1" dirty="0"/>
            </a:br>
            <a:r>
              <a:rPr sz="1400" b="1" dirty="0">
                <a:solidFill>
                  <a:srgbClr val="0032B1"/>
                </a:solidFill>
              </a:rPr>
              <a:t>Pipeline</a:t>
            </a:r>
          </a:p>
          <a:p>
            <a:pPr algn="ctr">
              <a:spcBef>
                <a:spcPts val="400"/>
              </a:spcBef>
            </a:pPr>
            <a:r>
              <a:rPr sz="1000" b="1" i="0" dirty="0">
                <a:solidFill>
                  <a:srgbClr val="434845"/>
                </a:solidFill>
              </a:rPr>
              <a:t>TRL now </a:t>
            </a:r>
            <a:r>
              <a:rPr sz="1000" b="0" i="0" dirty="0">
                <a:solidFill>
                  <a:srgbClr val="434845"/>
                </a:solidFill>
              </a:rPr>
              <a:t>7</a:t>
            </a:r>
            <a:r>
              <a:rPr sz="1000" b="1" i="0" dirty="0">
                <a:solidFill>
                  <a:srgbClr val="434845"/>
                </a:solidFill>
              </a:rPr>
              <a:t>  →  TRL @M36 </a:t>
            </a:r>
            <a:r>
              <a:rPr sz="1000" b="0" i="0" dirty="0">
                <a:solidFill>
                  <a:srgbClr val="434845"/>
                </a:solidFill>
              </a:rPr>
              <a:t>8</a:t>
            </a:r>
          </a:p>
          <a:p>
            <a:pPr algn="ctr"/>
            <a:r>
              <a:rPr lang="it-IT" sz="1000" b="1" i="0" dirty="0">
                <a:solidFill>
                  <a:srgbClr val="434845"/>
                </a:solidFill>
              </a:rPr>
              <a:t>Lead partner: INGV. </a:t>
            </a:r>
          </a:p>
          <a:p>
            <a:pPr algn="ctr"/>
            <a:r>
              <a:rPr lang="it-IT" sz="1000" b="1" i="0" dirty="0">
                <a:solidFill>
                  <a:srgbClr val="434845"/>
                </a:solidFill>
              </a:rPr>
              <a:t>Collaborative Partners</a:t>
            </a:r>
            <a:r>
              <a:rPr lang="it-IT" sz="1000" i="0" dirty="0">
                <a:solidFill>
                  <a:srgbClr val="434845"/>
                </a:solidFill>
              </a:rPr>
              <a:t>: IFREMER, </a:t>
            </a:r>
            <a:r>
              <a:rPr lang="it-IT" sz="1000" i="0" dirty="0" err="1">
                <a:solidFill>
                  <a:srgbClr val="434845"/>
                </a:solidFill>
              </a:rPr>
              <a:t>PokaPok</a:t>
            </a:r>
            <a:r>
              <a:rPr lang="it-IT" sz="1000" i="0" dirty="0">
                <a:solidFill>
                  <a:srgbClr val="434845"/>
                </a:solidFill>
              </a:rPr>
              <a:t>, </a:t>
            </a:r>
            <a:r>
              <a:rPr lang="it-IT" sz="1000" i="0" dirty="0" err="1">
                <a:solidFill>
                  <a:srgbClr val="434845"/>
                </a:solidFill>
              </a:rPr>
              <a:t>Oceanscope</a:t>
            </a:r>
            <a:endParaRPr lang="it-IT" sz="1000" i="0" dirty="0">
              <a:solidFill>
                <a:srgbClr val="434845"/>
              </a:solidFill>
            </a:endParaRPr>
          </a:p>
          <a:p>
            <a:pPr algn="ctr"/>
            <a:r>
              <a:rPr sz="1000" b="1" i="0" dirty="0">
                <a:solidFill>
                  <a:srgbClr val="434845"/>
                </a:solidFill>
              </a:rPr>
              <a:t>Technical support: </a:t>
            </a:r>
            <a:r>
              <a:rPr sz="1000" b="0" i="0" dirty="0">
                <a:solidFill>
                  <a:srgbClr val="434845"/>
                </a:solidFill>
              </a:rPr>
              <a:t>MARIS, NOC, AWI, ULiège, CNR-ISTI, CNR-IIA</a:t>
            </a:r>
          </a:p>
          <a:p>
            <a:pPr algn="l">
              <a:lnSpc>
                <a:spcPct val="100000"/>
              </a:lnSpc>
              <a:spcBef>
                <a:spcPts val="700"/>
              </a:spcBef>
            </a:pPr>
            <a:r>
              <a:rPr sz="1000" b="0" i="1" dirty="0">
                <a:solidFill>
                  <a:srgbClr val="434845"/>
                </a:solidFill>
              </a:rPr>
              <a:t>Generates ARCO-format EOV/ECV ocean-physics products (e.g. Ocean Heat and Salt Content) by scaling the Blue-Cloud physics workbench and integrating EMSO and Jerico data to reduce coastal and deep-sea data gaps.</a:t>
            </a:r>
          </a:p>
          <a:p>
            <a:pPr algn="l">
              <a:spcBef>
                <a:spcPts val="800"/>
              </a:spcBef>
            </a:pPr>
            <a:r>
              <a:rPr sz="1000" b="1" i="0" dirty="0">
                <a:solidFill>
                  <a:srgbClr val="0998DC"/>
                </a:solidFill>
              </a:rPr>
              <a:t>EOSC Federation strategic relevance</a:t>
            </a:r>
          </a:p>
          <a:p>
            <a:pPr marL="146304" indent="-146304" algn="l">
              <a:lnSpc>
                <a:spcPct val="100000"/>
              </a:lnSpc>
              <a:spcBef>
                <a:spcPts val="200"/>
              </a:spcBef>
              <a:buFont typeface="Arial"/>
              <a:buChar char="▪"/>
            </a:pPr>
            <a:r>
              <a:rPr sz="1000" b="0" i="0" dirty="0">
                <a:solidFill>
                  <a:srgbClr val="434845"/>
                </a:solidFill>
              </a:rPr>
              <a:t>Operational, cross-infrastructure pipeline delivering ARCO and FAIR ocean-physics data</a:t>
            </a:r>
          </a:p>
          <a:p>
            <a:pPr marL="146304" indent="-146304" algn="l">
              <a:lnSpc>
                <a:spcPct val="100000"/>
              </a:lnSpc>
              <a:spcBef>
                <a:spcPts val="200"/>
              </a:spcBef>
              <a:buFont typeface="Arial"/>
              <a:buChar char="▪"/>
            </a:pPr>
            <a:r>
              <a:rPr sz="1000" b="0" i="0" dirty="0">
                <a:solidFill>
                  <a:srgbClr val="434845"/>
                </a:solidFill>
              </a:rPr>
              <a:t>Benchmark datasets for model evaluation and AI/ML training</a:t>
            </a:r>
          </a:p>
          <a:p>
            <a:pPr marL="146304" indent="-146304" algn="l">
              <a:lnSpc>
                <a:spcPct val="100000"/>
              </a:lnSpc>
              <a:spcBef>
                <a:spcPts val="200"/>
              </a:spcBef>
              <a:buFont typeface="Arial"/>
              <a:buChar char="▪"/>
            </a:pPr>
            <a:r>
              <a:rPr sz="1000" b="0" i="0" dirty="0">
                <a:solidFill>
                  <a:srgbClr val="434845"/>
                </a:solidFill>
              </a:rPr>
              <a:t>Full provenance, traceability and feedback to EOSC Node generic services</a:t>
            </a:r>
          </a:p>
          <a:p>
            <a:pPr algn="l">
              <a:spcBef>
                <a:spcPts val="800"/>
              </a:spcBef>
            </a:pPr>
            <a:r>
              <a:rPr sz="1000" b="1" i="0" dirty="0">
                <a:solidFill>
                  <a:srgbClr val="0032B1"/>
                </a:solidFill>
              </a:rPr>
              <a:t>Mission Ocean thematic relevance</a:t>
            </a:r>
          </a:p>
          <a:p>
            <a:pPr marL="146304" indent="-146304" algn="l">
              <a:lnSpc>
                <a:spcPct val="100000"/>
              </a:lnSpc>
              <a:spcBef>
                <a:spcPts val="200"/>
              </a:spcBef>
              <a:buFont typeface="Arial"/>
              <a:buChar char="▪"/>
            </a:pPr>
            <a:r>
              <a:rPr sz="1000" b="0" i="0" dirty="0">
                <a:solidFill>
                  <a:srgbClr val="434845"/>
                </a:solidFill>
              </a:rPr>
              <a:t>Feeds Copernicus Marine Service and EDITO with AI-ready EOV datasets</a:t>
            </a:r>
          </a:p>
          <a:p>
            <a:pPr marL="146304" indent="-146304" algn="l">
              <a:lnSpc>
                <a:spcPct val="100000"/>
              </a:lnSpc>
              <a:spcBef>
                <a:spcPts val="200"/>
              </a:spcBef>
              <a:buFont typeface="Arial"/>
              <a:buChar char="▪"/>
            </a:pPr>
            <a:r>
              <a:rPr sz="1000" b="0" i="0" dirty="0">
                <a:solidFill>
                  <a:srgbClr val="434845"/>
                </a:solidFill>
              </a:rPr>
              <a:t>Supports climate </a:t>
            </a:r>
            <a:r>
              <a:rPr sz="1000" b="0" i="0" dirty="0" err="1">
                <a:solidFill>
                  <a:srgbClr val="434845"/>
                </a:solidFill>
              </a:rPr>
              <a:t>reanalyses</a:t>
            </a:r>
            <a:r>
              <a:rPr sz="1000" b="0" i="0" dirty="0">
                <a:solidFill>
                  <a:srgbClr val="434845"/>
                </a:solidFill>
              </a:rPr>
              <a:t> and “What-If Scenario” modelling</a:t>
            </a:r>
          </a:p>
        </p:txBody>
      </p:sp>
      <p:sp>
        <p:nvSpPr>
          <p:cNvPr id="16" name="TextBox 15">
            <a:extLst>
              <a:ext uri="{FF2B5EF4-FFF2-40B4-BE49-F238E27FC236}">
                <a16:creationId xmlns:a16="http://schemas.microsoft.com/office/drawing/2014/main" id="{C0829693-87A5-1AE7-6668-BB6E2F8C6F06}"/>
              </a:ext>
            </a:extLst>
          </p:cNvPr>
          <p:cNvSpPr txBox="1"/>
          <p:nvPr/>
        </p:nvSpPr>
        <p:spPr>
          <a:xfrm>
            <a:off x="3355848" y="1480900"/>
            <a:ext cx="2624328" cy="4423262"/>
          </a:xfrm>
          <a:prstGeom prst="rect">
            <a:avLst/>
          </a:prstGeom>
          <a:noFill/>
        </p:spPr>
        <p:txBody>
          <a:bodyPr wrap="square" lIns="27432" tIns="0" rIns="27432" bIns="0">
            <a:spAutoFit/>
          </a:bodyPr>
          <a:lstStyle/>
          <a:p>
            <a:pPr algn="ctr">
              <a:lnSpc>
                <a:spcPct val="95000"/>
              </a:lnSpc>
            </a:pPr>
            <a:r>
              <a:rPr sz="1400" b="1" i="0" dirty="0">
                <a:solidFill>
                  <a:srgbClr val="0032B1"/>
                </a:solidFill>
              </a:rPr>
              <a:t>Coastal Eutrophication &amp;</a:t>
            </a:r>
            <a:br>
              <a:rPr sz="1400" dirty="0"/>
            </a:br>
            <a:r>
              <a:rPr sz="1400" b="1" dirty="0">
                <a:solidFill>
                  <a:srgbClr val="0032B1"/>
                </a:solidFill>
              </a:rPr>
              <a:t>Ocean Acidification Pipeline</a:t>
            </a:r>
          </a:p>
          <a:p>
            <a:pPr algn="ctr">
              <a:spcBef>
                <a:spcPts val="400"/>
              </a:spcBef>
            </a:pPr>
            <a:r>
              <a:rPr sz="1000" b="1" i="0" dirty="0">
                <a:solidFill>
                  <a:srgbClr val="434845"/>
                </a:solidFill>
              </a:rPr>
              <a:t>TRL now </a:t>
            </a:r>
            <a:r>
              <a:rPr sz="1000" b="0" i="0" dirty="0">
                <a:solidFill>
                  <a:srgbClr val="434845"/>
                </a:solidFill>
              </a:rPr>
              <a:t>7</a:t>
            </a:r>
            <a:r>
              <a:rPr sz="1000" b="1" i="0" dirty="0">
                <a:solidFill>
                  <a:srgbClr val="434845"/>
                </a:solidFill>
              </a:rPr>
              <a:t>  →  TRL @M36 </a:t>
            </a:r>
            <a:r>
              <a:rPr sz="1000" b="0" i="0" dirty="0">
                <a:solidFill>
                  <a:srgbClr val="434845"/>
                </a:solidFill>
              </a:rPr>
              <a:t>8</a:t>
            </a:r>
          </a:p>
          <a:p>
            <a:pPr algn="ctr"/>
            <a:r>
              <a:rPr lang="it-IT" sz="1000" b="1" i="0" dirty="0">
                <a:solidFill>
                  <a:srgbClr val="434845"/>
                </a:solidFill>
              </a:rPr>
              <a:t>Lead partner: OGS. </a:t>
            </a:r>
          </a:p>
          <a:p>
            <a:pPr algn="ctr"/>
            <a:r>
              <a:rPr lang="it-IT" sz="1000" b="1" i="0" dirty="0">
                <a:solidFill>
                  <a:srgbClr val="434845"/>
                </a:solidFill>
              </a:rPr>
              <a:t>Collaborative partners</a:t>
            </a:r>
            <a:r>
              <a:rPr lang="it-IT" sz="1000" i="0" dirty="0">
                <a:solidFill>
                  <a:srgbClr val="434845"/>
                </a:solidFill>
              </a:rPr>
              <a:t>: </a:t>
            </a:r>
            <a:r>
              <a:rPr lang="it-IT" sz="1000" i="0" dirty="0" err="1">
                <a:solidFill>
                  <a:srgbClr val="434845"/>
                </a:solidFill>
              </a:rPr>
              <a:t>Ifremer</a:t>
            </a:r>
            <a:r>
              <a:rPr lang="it-IT" sz="1000" i="0" dirty="0">
                <a:solidFill>
                  <a:srgbClr val="434845"/>
                </a:solidFill>
              </a:rPr>
              <a:t>, HCMR, </a:t>
            </a:r>
            <a:r>
              <a:rPr lang="it-IT" sz="1000" i="0" dirty="0" err="1">
                <a:solidFill>
                  <a:srgbClr val="434845"/>
                </a:solidFill>
              </a:rPr>
              <a:t>ULiège</a:t>
            </a:r>
            <a:r>
              <a:rPr lang="it-IT" sz="1000" i="0" dirty="0">
                <a:solidFill>
                  <a:srgbClr val="434845"/>
                </a:solidFill>
              </a:rPr>
              <a:t>, </a:t>
            </a:r>
            <a:r>
              <a:rPr lang="it-IT" sz="1000" i="0" dirty="0" err="1">
                <a:solidFill>
                  <a:srgbClr val="434845"/>
                </a:solidFill>
              </a:rPr>
              <a:t>Pokapok</a:t>
            </a:r>
            <a:endParaRPr lang="it-IT" sz="1000" i="0" dirty="0">
              <a:solidFill>
                <a:srgbClr val="434845"/>
              </a:solidFill>
            </a:endParaRPr>
          </a:p>
          <a:p>
            <a:pPr algn="ctr"/>
            <a:r>
              <a:rPr sz="1000" b="1" i="0" dirty="0">
                <a:solidFill>
                  <a:srgbClr val="434845"/>
                </a:solidFill>
              </a:rPr>
              <a:t>Technical support: </a:t>
            </a:r>
            <a:r>
              <a:rPr sz="1000" b="0" i="0" dirty="0">
                <a:solidFill>
                  <a:srgbClr val="434845"/>
                </a:solidFill>
              </a:rPr>
              <a:t>MARIS, AWI, NOC, ULiège, CNR-ISTI, CNR-IIA</a:t>
            </a:r>
          </a:p>
          <a:p>
            <a:pPr algn="l">
              <a:lnSpc>
                <a:spcPct val="100000"/>
              </a:lnSpc>
              <a:spcBef>
                <a:spcPts val="700"/>
              </a:spcBef>
            </a:pPr>
            <a:r>
              <a:rPr sz="1000" b="0" i="1" dirty="0">
                <a:solidFill>
                  <a:srgbClr val="434845"/>
                </a:solidFill>
              </a:rPr>
              <a:t>Scales the Blue-Cloud eutrophication workbench and adds pH / </a:t>
            </a:r>
            <a:r>
              <a:rPr sz="1000" b="0" i="1" dirty="0" err="1">
                <a:solidFill>
                  <a:srgbClr val="434845"/>
                </a:solidFill>
              </a:rPr>
              <a:t>pCO</a:t>
            </a:r>
            <a:r>
              <a:rPr sz="1000" b="0" i="1" dirty="0">
                <a:solidFill>
                  <a:srgbClr val="434845"/>
                </a:solidFill>
              </a:rPr>
              <a:t>₂ parameters (via SOCAT, GLODAP, ICOS) to evolve coastal indicators into a full Eutrophication &amp; Acidification Indicator suite.</a:t>
            </a:r>
          </a:p>
          <a:p>
            <a:pPr algn="l">
              <a:spcBef>
                <a:spcPts val="800"/>
              </a:spcBef>
            </a:pPr>
            <a:r>
              <a:rPr sz="1000" b="1" i="0" dirty="0">
                <a:solidFill>
                  <a:srgbClr val="0998DC"/>
                </a:solidFill>
              </a:rPr>
              <a:t>EOSC Federation strategic relevance</a:t>
            </a:r>
          </a:p>
          <a:p>
            <a:pPr marL="146304" indent="-146304" algn="l">
              <a:lnSpc>
                <a:spcPct val="100000"/>
              </a:lnSpc>
              <a:spcBef>
                <a:spcPts val="200"/>
              </a:spcBef>
              <a:buFont typeface="Arial"/>
              <a:buChar char="▪"/>
            </a:pPr>
            <a:r>
              <a:rPr sz="1000" b="0" i="0" dirty="0">
                <a:solidFill>
                  <a:srgbClr val="434845"/>
                </a:solidFill>
              </a:rPr>
              <a:t>FAIR and Open by design; federates thematic infrastructures (</a:t>
            </a:r>
            <a:r>
              <a:rPr sz="1000" b="0" i="0" dirty="0" err="1">
                <a:solidFill>
                  <a:srgbClr val="434845"/>
                </a:solidFill>
              </a:rPr>
              <a:t>EMODnet</a:t>
            </a:r>
            <a:r>
              <a:rPr sz="1000" b="0" i="0" dirty="0">
                <a:solidFill>
                  <a:srgbClr val="434845"/>
                </a:solidFill>
              </a:rPr>
              <a:t>, Copernicus)</a:t>
            </a:r>
          </a:p>
          <a:p>
            <a:pPr marL="146304" indent="-146304" algn="l">
              <a:lnSpc>
                <a:spcPct val="100000"/>
              </a:lnSpc>
              <a:spcBef>
                <a:spcPts val="200"/>
              </a:spcBef>
              <a:buFont typeface="Arial"/>
              <a:buChar char="▪"/>
            </a:pPr>
            <a:r>
              <a:rPr sz="1000" b="0" i="0" dirty="0">
                <a:solidFill>
                  <a:srgbClr val="434845"/>
                </a:solidFill>
              </a:rPr>
              <a:t>Cross-node semantic and technical interoperability via cloud data-lake orchestration</a:t>
            </a:r>
          </a:p>
          <a:p>
            <a:pPr marL="146304" indent="-146304" algn="l">
              <a:lnSpc>
                <a:spcPct val="100000"/>
              </a:lnSpc>
              <a:spcBef>
                <a:spcPts val="200"/>
              </a:spcBef>
              <a:buFont typeface="Arial"/>
              <a:buChar char="▪"/>
            </a:pPr>
            <a:r>
              <a:rPr sz="1000" b="0" i="0" dirty="0">
                <a:solidFill>
                  <a:srgbClr val="434845"/>
                </a:solidFill>
              </a:rPr>
              <a:t>Long-term legacy through integration in the EDITO platform</a:t>
            </a:r>
          </a:p>
          <a:p>
            <a:pPr algn="l">
              <a:spcBef>
                <a:spcPts val="800"/>
              </a:spcBef>
            </a:pPr>
            <a:r>
              <a:rPr sz="1000" b="1" i="0" dirty="0">
                <a:solidFill>
                  <a:srgbClr val="0032B1"/>
                </a:solidFill>
              </a:rPr>
              <a:t>Mission Ocean thematic relevance</a:t>
            </a:r>
          </a:p>
          <a:p>
            <a:pPr marL="146304" indent="-146304" algn="l">
              <a:lnSpc>
                <a:spcPct val="100000"/>
              </a:lnSpc>
              <a:spcBef>
                <a:spcPts val="200"/>
              </a:spcBef>
              <a:buFont typeface="Arial"/>
              <a:buChar char="▪"/>
            </a:pPr>
            <a:r>
              <a:rPr sz="1000" b="0" i="0" dirty="0">
                <a:solidFill>
                  <a:srgbClr val="434845"/>
                </a:solidFill>
              </a:rPr>
              <a:t>Supports EU Mission “Restore our Ocean &amp; Waters” and SDG 14 targets 14.1.1a &amp; 14.3.1</a:t>
            </a:r>
          </a:p>
          <a:p>
            <a:pPr marL="146304" indent="-146304" algn="l">
              <a:lnSpc>
                <a:spcPct val="100000"/>
              </a:lnSpc>
              <a:spcBef>
                <a:spcPts val="200"/>
              </a:spcBef>
              <a:buFont typeface="Arial"/>
              <a:buChar char="▪"/>
            </a:pPr>
            <a:r>
              <a:rPr sz="1000" b="0" i="0" dirty="0">
                <a:solidFill>
                  <a:srgbClr val="434845"/>
                </a:solidFill>
              </a:rPr>
              <a:t>Contributes to MSFD Good Environmental Status Descriptor 5 (eutrophication)</a:t>
            </a:r>
          </a:p>
        </p:txBody>
      </p:sp>
      <p:sp>
        <p:nvSpPr>
          <p:cNvPr id="17" name="TextBox 16">
            <a:extLst>
              <a:ext uri="{FF2B5EF4-FFF2-40B4-BE49-F238E27FC236}">
                <a16:creationId xmlns:a16="http://schemas.microsoft.com/office/drawing/2014/main" id="{C38534E4-23A8-5117-A0EB-CA28392B4803}"/>
              </a:ext>
            </a:extLst>
          </p:cNvPr>
          <p:cNvSpPr txBox="1"/>
          <p:nvPr/>
        </p:nvSpPr>
        <p:spPr>
          <a:xfrm>
            <a:off x="6208776" y="1480900"/>
            <a:ext cx="2624328" cy="4205254"/>
          </a:xfrm>
          <a:prstGeom prst="rect">
            <a:avLst/>
          </a:prstGeom>
          <a:noFill/>
        </p:spPr>
        <p:txBody>
          <a:bodyPr wrap="square" lIns="27432" tIns="0" rIns="27432" bIns="0">
            <a:spAutoFit/>
          </a:bodyPr>
          <a:lstStyle/>
          <a:p>
            <a:pPr algn="ctr">
              <a:lnSpc>
                <a:spcPct val="95000"/>
              </a:lnSpc>
            </a:pPr>
            <a:r>
              <a:rPr sz="1400" b="1" i="0" dirty="0">
                <a:solidFill>
                  <a:srgbClr val="0032B1"/>
                </a:solidFill>
              </a:rPr>
              <a:t>Fisheries Status, Assessment</a:t>
            </a:r>
            <a:br>
              <a:rPr sz="1400" dirty="0"/>
            </a:br>
            <a:r>
              <a:rPr sz="1400" b="1" dirty="0">
                <a:solidFill>
                  <a:srgbClr val="0032B1"/>
                </a:solidFill>
              </a:rPr>
              <a:t>&amp; Visualization Pipeline</a:t>
            </a:r>
          </a:p>
          <a:p>
            <a:pPr algn="ctr">
              <a:spcBef>
                <a:spcPts val="400"/>
              </a:spcBef>
            </a:pPr>
            <a:r>
              <a:rPr sz="1000" b="1" i="0" dirty="0">
                <a:solidFill>
                  <a:srgbClr val="434845"/>
                </a:solidFill>
              </a:rPr>
              <a:t>TRL now </a:t>
            </a:r>
            <a:r>
              <a:rPr sz="1000" b="0" i="0" dirty="0">
                <a:solidFill>
                  <a:srgbClr val="434845"/>
                </a:solidFill>
              </a:rPr>
              <a:t>8</a:t>
            </a:r>
            <a:r>
              <a:rPr sz="1000" b="1" i="0" dirty="0">
                <a:solidFill>
                  <a:srgbClr val="434845"/>
                </a:solidFill>
              </a:rPr>
              <a:t>  →  TRL @M36 </a:t>
            </a:r>
            <a:r>
              <a:rPr sz="1000" b="0" i="0" dirty="0">
                <a:solidFill>
                  <a:srgbClr val="434845"/>
                </a:solidFill>
              </a:rPr>
              <a:t>9</a:t>
            </a:r>
          </a:p>
          <a:p>
            <a:pPr algn="ctr"/>
            <a:r>
              <a:rPr sz="1000" b="1" i="0" dirty="0">
                <a:solidFill>
                  <a:srgbClr val="434845"/>
                </a:solidFill>
              </a:rPr>
              <a:t>Lead partner: </a:t>
            </a:r>
            <a:r>
              <a:rPr sz="1000" b="0" i="0" dirty="0">
                <a:solidFill>
                  <a:srgbClr val="434845"/>
                </a:solidFill>
              </a:rPr>
              <a:t>IRD</a:t>
            </a:r>
            <a:endParaRPr lang="it-IT" sz="1000" b="0" i="0" dirty="0">
              <a:solidFill>
                <a:srgbClr val="434845"/>
              </a:solidFill>
            </a:endParaRPr>
          </a:p>
          <a:p>
            <a:pPr algn="ctr"/>
            <a:r>
              <a:rPr lang="it-IT" sz="1000" b="1" i="0" dirty="0">
                <a:solidFill>
                  <a:srgbClr val="434845"/>
                </a:solidFill>
              </a:rPr>
              <a:t>Collaborative Partners: </a:t>
            </a:r>
            <a:r>
              <a:rPr lang="it-IT" sz="1000" b="0" i="0" dirty="0">
                <a:solidFill>
                  <a:srgbClr val="434845"/>
                </a:solidFill>
              </a:rPr>
              <a:t>FORTH, IFREMER </a:t>
            </a:r>
            <a:endParaRPr sz="1000" b="0" i="0" dirty="0">
              <a:solidFill>
                <a:srgbClr val="434845"/>
              </a:solidFill>
            </a:endParaRPr>
          </a:p>
          <a:p>
            <a:pPr algn="ctr"/>
            <a:r>
              <a:rPr sz="1000" b="1" i="0" dirty="0">
                <a:solidFill>
                  <a:srgbClr val="434845"/>
                </a:solidFill>
              </a:rPr>
              <a:t>Technical support: </a:t>
            </a:r>
            <a:r>
              <a:rPr sz="1000" b="0" i="0" dirty="0">
                <a:solidFill>
                  <a:srgbClr val="434845"/>
                </a:solidFill>
              </a:rPr>
              <a:t>CNR-ISTI</a:t>
            </a:r>
          </a:p>
          <a:p>
            <a:pPr algn="l">
              <a:lnSpc>
                <a:spcPct val="100000"/>
              </a:lnSpc>
              <a:spcBef>
                <a:spcPts val="700"/>
              </a:spcBef>
            </a:pPr>
            <a:endParaRPr lang="it-IT" sz="1000" b="0" i="1" dirty="0">
              <a:solidFill>
                <a:srgbClr val="434845"/>
              </a:solidFill>
            </a:endParaRPr>
          </a:p>
          <a:p>
            <a:pPr algn="l">
              <a:lnSpc>
                <a:spcPct val="100000"/>
              </a:lnSpc>
              <a:spcBef>
                <a:spcPts val="700"/>
              </a:spcBef>
            </a:pPr>
            <a:r>
              <a:rPr sz="1000" b="0" i="1" dirty="0">
                <a:solidFill>
                  <a:srgbClr val="434845"/>
                </a:solidFill>
              </a:rPr>
              <a:t>Builds FAIR, reproducible global fisheries datasets and re-executable stock-assessment models with FAO and tuna RFMOs, moving analysis from individual PCs into EOSC.</a:t>
            </a:r>
          </a:p>
          <a:p>
            <a:pPr algn="l">
              <a:spcBef>
                <a:spcPts val="800"/>
              </a:spcBef>
            </a:pPr>
            <a:r>
              <a:rPr sz="1000" b="1" i="0" dirty="0">
                <a:solidFill>
                  <a:srgbClr val="0998DC"/>
                </a:solidFill>
              </a:rPr>
              <a:t>EOSC Federation strategic relevance</a:t>
            </a:r>
          </a:p>
          <a:p>
            <a:pPr marL="146304" indent="-146304" algn="l">
              <a:lnSpc>
                <a:spcPct val="100000"/>
              </a:lnSpc>
              <a:spcBef>
                <a:spcPts val="200"/>
              </a:spcBef>
              <a:buFont typeface="Arial"/>
              <a:buChar char="▪"/>
            </a:pPr>
            <a:r>
              <a:rPr sz="1000" b="0" i="0" dirty="0">
                <a:solidFill>
                  <a:srgbClr val="434845"/>
                </a:solidFill>
              </a:rPr>
              <a:t>FAIR fisheries data management using OGC/INSPIRE, TDWG/GBIF and W3C standards</a:t>
            </a:r>
          </a:p>
          <a:p>
            <a:pPr marL="146304" indent="-146304" algn="l">
              <a:lnSpc>
                <a:spcPct val="100000"/>
              </a:lnSpc>
              <a:spcBef>
                <a:spcPts val="200"/>
              </a:spcBef>
              <a:buFont typeface="Arial"/>
              <a:buChar char="▪"/>
            </a:pPr>
            <a:r>
              <a:rPr sz="1000" b="0" i="0" dirty="0">
                <a:solidFill>
                  <a:srgbClr val="434845"/>
                </a:solidFill>
              </a:rPr>
              <a:t>Federates gridded and biological fisheries data across spatial and biodiversity infrastructures</a:t>
            </a:r>
          </a:p>
          <a:p>
            <a:pPr marL="146304" indent="-146304" algn="l">
              <a:lnSpc>
                <a:spcPct val="100000"/>
              </a:lnSpc>
              <a:spcBef>
                <a:spcPts val="200"/>
              </a:spcBef>
              <a:buFont typeface="Arial"/>
              <a:buChar char="▪"/>
            </a:pPr>
            <a:r>
              <a:rPr sz="1000" b="0" i="0" dirty="0">
                <a:solidFill>
                  <a:srgbClr val="434845"/>
                </a:solidFill>
              </a:rPr>
              <a:t>Generic </a:t>
            </a:r>
            <a:r>
              <a:rPr sz="1000" b="0" i="0" dirty="0" err="1">
                <a:solidFill>
                  <a:srgbClr val="434845"/>
                </a:solidFill>
              </a:rPr>
              <a:t>visualisation</a:t>
            </a:r>
            <a:r>
              <a:rPr sz="1000" b="0" i="0" dirty="0">
                <a:solidFill>
                  <a:srgbClr val="434845"/>
                </a:solidFill>
              </a:rPr>
              <a:t> services (Shiny apps, dynamic reports)</a:t>
            </a:r>
          </a:p>
          <a:p>
            <a:pPr algn="l">
              <a:spcBef>
                <a:spcPts val="800"/>
              </a:spcBef>
            </a:pPr>
            <a:r>
              <a:rPr sz="1000" b="1" i="0" dirty="0">
                <a:solidFill>
                  <a:srgbClr val="0032B1"/>
                </a:solidFill>
              </a:rPr>
              <a:t>Mission Ocean thematic relevance</a:t>
            </a:r>
          </a:p>
          <a:p>
            <a:pPr marL="146304" indent="-146304" algn="l">
              <a:lnSpc>
                <a:spcPct val="100000"/>
              </a:lnSpc>
              <a:spcBef>
                <a:spcPts val="200"/>
              </a:spcBef>
              <a:buFont typeface="Arial"/>
              <a:buChar char="▪"/>
            </a:pPr>
            <a:r>
              <a:rPr sz="1000" b="0" i="0" dirty="0">
                <a:solidFill>
                  <a:srgbClr val="434845"/>
                </a:solidFill>
              </a:rPr>
              <a:t>Supports SDG 14.4.1 on sustainable fish-stock levels</a:t>
            </a:r>
          </a:p>
          <a:p>
            <a:pPr marL="146304" indent="-146304" algn="l">
              <a:lnSpc>
                <a:spcPct val="100000"/>
              </a:lnSpc>
              <a:spcBef>
                <a:spcPts val="200"/>
              </a:spcBef>
              <a:buFont typeface="Arial"/>
              <a:buChar char="▪"/>
            </a:pPr>
            <a:r>
              <a:rPr sz="1000" b="0" i="0" dirty="0">
                <a:solidFill>
                  <a:srgbClr val="434845"/>
                </a:solidFill>
              </a:rPr>
              <a:t>Enables transparent, reproducible decision-making for fisheries restoration</a:t>
            </a:r>
          </a:p>
        </p:txBody>
      </p:sp>
      <p:sp>
        <p:nvSpPr>
          <p:cNvPr id="18" name="TextBox 17">
            <a:extLst>
              <a:ext uri="{FF2B5EF4-FFF2-40B4-BE49-F238E27FC236}">
                <a16:creationId xmlns:a16="http://schemas.microsoft.com/office/drawing/2014/main" id="{CC41C45C-F15E-DE44-C93F-9846D83265F8}"/>
              </a:ext>
            </a:extLst>
          </p:cNvPr>
          <p:cNvSpPr txBox="1"/>
          <p:nvPr/>
        </p:nvSpPr>
        <p:spPr>
          <a:xfrm>
            <a:off x="9061704" y="1480900"/>
            <a:ext cx="2624328" cy="3871829"/>
          </a:xfrm>
          <a:prstGeom prst="rect">
            <a:avLst/>
          </a:prstGeom>
          <a:noFill/>
        </p:spPr>
        <p:txBody>
          <a:bodyPr wrap="square" lIns="27432" tIns="0" rIns="27432" bIns="0">
            <a:spAutoFit/>
          </a:bodyPr>
          <a:lstStyle/>
          <a:p>
            <a:pPr algn="ctr">
              <a:lnSpc>
                <a:spcPct val="95000"/>
              </a:lnSpc>
            </a:pPr>
            <a:r>
              <a:rPr sz="1400" b="1" i="0" dirty="0">
                <a:solidFill>
                  <a:srgbClr val="0032B1"/>
                </a:solidFill>
              </a:rPr>
              <a:t>Ocean Biological Carbon</a:t>
            </a:r>
            <a:br>
              <a:rPr sz="1400" dirty="0"/>
            </a:br>
            <a:r>
              <a:rPr sz="1400" b="1" dirty="0">
                <a:solidFill>
                  <a:srgbClr val="0032B1"/>
                </a:solidFill>
              </a:rPr>
              <a:t>Sequestration Pipeline</a:t>
            </a:r>
          </a:p>
          <a:p>
            <a:pPr algn="ctr">
              <a:spcBef>
                <a:spcPts val="400"/>
              </a:spcBef>
            </a:pPr>
            <a:r>
              <a:rPr sz="1000" b="1" i="0" dirty="0">
                <a:solidFill>
                  <a:srgbClr val="434845"/>
                </a:solidFill>
              </a:rPr>
              <a:t>TRL now </a:t>
            </a:r>
            <a:r>
              <a:rPr sz="1000" b="0" i="0" dirty="0">
                <a:solidFill>
                  <a:srgbClr val="434845"/>
                </a:solidFill>
              </a:rPr>
              <a:t>7</a:t>
            </a:r>
            <a:r>
              <a:rPr sz="1000" b="1" i="0" dirty="0">
                <a:solidFill>
                  <a:srgbClr val="434845"/>
                </a:solidFill>
              </a:rPr>
              <a:t>  →  TRL @M36 </a:t>
            </a:r>
            <a:r>
              <a:rPr sz="1000" b="0" i="0" dirty="0">
                <a:solidFill>
                  <a:srgbClr val="434845"/>
                </a:solidFill>
              </a:rPr>
              <a:t>8</a:t>
            </a:r>
          </a:p>
          <a:p>
            <a:pPr algn="ctr"/>
            <a:r>
              <a:rPr sz="1000" b="1" i="0" dirty="0">
                <a:solidFill>
                  <a:srgbClr val="434845"/>
                </a:solidFill>
              </a:rPr>
              <a:t>Lead partner: </a:t>
            </a:r>
            <a:r>
              <a:rPr sz="1000" b="0" i="0" dirty="0">
                <a:solidFill>
                  <a:srgbClr val="434845"/>
                </a:solidFill>
              </a:rPr>
              <a:t>EMBL-EBI</a:t>
            </a:r>
            <a:endParaRPr lang="it-IT" sz="1000" b="0" i="0" dirty="0">
              <a:solidFill>
                <a:srgbClr val="434845"/>
              </a:solidFill>
            </a:endParaRPr>
          </a:p>
          <a:p>
            <a:pPr algn="ctr"/>
            <a:r>
              <a:rPr lang="it-IT" sz="1000" b="1" i="0" dirty="0">
                <a:solidFill>
                  <a:srgbClr val="434845"/>
                </a:solidFill>
              </a:rPr>
              <a:t>Collaborative Partners:</a:t>
            </a:r>
            <a:r>
              <a:rPr lang="it-IT" sz="1000" b="0" i="0" dirty="0">
                <a:solidFill>
                  <a:srgbClr val="434845"/>
                </a:solidFill>
              </a:rPr>
              <a:t> ETHZ </a:t>
            </a:r>
            <a:endParaRPr sz="1000" b="0" i="0" dirty="0">
              <a:solidFill>
                <a:srgbClr val="434845"/>
              </a:solidFill>
            </a:endParaRPr>
          </a:p>
          <a:p>
            <a:pPr algn="ctr"/>
            <a:r>
              <a:rPr sz="1000" b="1" i="0" dirty="0">
                <a:solidFill>
                  <a:srgbClr val="434845"/>
                </a:solidFill>
              </a:rPr>
              <a:t>Technical support: </a:t>
            </a:r>
            <a:r>
              <a:rPr sz="1000" b="0" i="0" dirty="0">
                <a:solidFill>
                  <a:srgbClr val="434845"/>
                </a:solidFill>
              </a:rPr>
              <a:t>MARIS, CNR-ISTI</a:t>
            </a:r>
          </a:p>
          <a:p>
            <a:pPr algn="l">
              <a:lnSpc>
                <a:spcPct val="100000"/>
              </a:lnSpc>
              <a:spcBef>
                <a:spcPts val="700"/>
              </a:spcBef>
            </a:pPr>
            <a:endParaRPr lang="it-IT" sz="1000" b="0" i="1" dirty="0">
              <a:solidFill>
                <a:srgbClr val="434845"/>
              </a:solidFill>
            </a:endParaRPr>
          </a:p>
          <a:p>
            <a:pPr algn="l">
              <a:lnSpc>
                <a:spcPct val="100000"/>
              </a:lnSpc>
              <a:spcBef>
                <a:spcPts val="700"/>
              </a:spcBef>
            </a:pPr>
            <a:r>
              <a:rPr sz="1000" b="0" i="1" dirty="0">
                <a:solidFill>
                  <a:srgbClr val="434845"/>
                </a:solidFill>
              </a:rPr>
              <a:t>Develops a cloud-based knowledge platform harmonizing global ocean-microbiome data with modelling to </a:t>
            </a:r>
            <a:r>
              <a:rPr sz="1000" b="0" i="1" dirty="0" err="1">
                <a:solidFill>
                  <a:srgbClr val="434845"/>
                </a:solidFill>
              </a:rPr>
              <a:t>characterise</a:t>
            </a:r>
            <a:r>
              <a:rPr sz="1000" b="0" i="1" dirty="0">
                <a:solidFill>
                  <a:srgbClr val="434845"/>
                </a:solidFill>
              </a:rPr>
              <a:t> biological carbon sequestration and support marine management.</a:t>
            </a:r>
          </a:p>
          <a:p>
            <a:pPr algn="l">
              <a:spcBef>
                <a:spcPts val="800"/>
              </a:spcBef>
            </a:pPr>
            <a:r>
              <a:rPr sz="1000" b="1" i="0" dirty="0">
                <a:solidFill>
                  <a:srgbClr val="0998DC"/>
                </a:solidFill>
              </a:rPr>
              <a:t>EOSC Federation strategic relevance</a:t>
            </a:r>
          </a:p>
          <a:p>
            <a:pPr marL="146304" indent="-146304" algn="l">
              <a:lnSpc>
                <a:spcPct val="100000"/>
              </a:lnSpc>
              <a:spcBef>
                <a:spcPts val="200"/>
              </a:spcBef>
              <a:buFont typeface="Arial"/>
              <a:buChar char="▪"/>
            </a:pPr>
            <a:r>
              <a:rPr sz="1000" b="0" i="0" dirty="0">
                <a:solidFill>
                  <a:srgbClr val="434845"/>
                </a:solidFill>
              </a:rPr>
              <a:t>Cross-node demonstrator with the Life Sciences, Polish and French Data Terra nodes</a:t>
            </a:r>
          </a:p>
          <a:p>
            <a:pPr marL="146304" indent="-146304" algn="l">
              <a:lnSpc>
                <a:spcPct val="100000"/>
              </a:lnSpc>
              <a:spcBef>
                <a:spcPts val="200"/>
              </a:spcBef>
              <a:buFont typeface="Arial"/>
              <a:buChar char="▪"/>
            </a:pPr>
            <a:r>
              <a:rPr sz="1000" b="0" i="0" dirty="0">
                <a:solidFill>
                  <a:srgbClr val="434845"/>
                </a:solidFill>
              </a:rPr>
              <a:t>Harmonizes heterogeneous microbiome data into a platform-independent modelling system</a:t>
            </a:r>
          </a:p>
          <a:p>
            <a:pPr algn="l">
              <a:spcBef>
                <a:spcPts val="800"/>
              </a:spcBef>
            </a:pPr>
            <a:r>
              <a:rPr sz="1000" b="1" i="0" dirty="0">
                <a:solidFill>
                  <a:srgbClr val="0032B1"/>
                </a:solidFill>
              </a:rPr>
              <a:t>Mission Ocean thematic relevance</a:t>
            </a:r>
          </a:p>
          <a:p>
            <a:pPr marL="146304" indent="-146304" algn="l">
              <a:lnSpc>
                <a:spcPct val="100000"/>
              </a:lnSpc>
              <a:spcBef>
                <a:spcPts val="200"/>
              </a:spcBef>
              <a:buFont typeface="Arial"/>
              <a:buChar char="▪"/>
            </a:pPr>
            <a:r>
              <a:rPr sz="1000" b="0" i="0" dirty="0">
                <a:solidFill>
                  <a:srgbClr val="434845"/>
                </a:solidFill>
              </a:rPr>
              <a:t>Delivers FAIR, harmonized global-scale molecular datasets on marine biodiversity</a:t>
            </a:r>
          </a:p>
          <a:p>
            <a:pPr marL="146304" indent="-146304" algn="l">
              <a:lnSpc>
                <a:spcPct val="100000"/>
              </a:lnSpc>
              <a:spcBef>
                <a:spcPts val="200"/>
              </a:spcBef>
              <a:buFont typeface="Arial"/>
              <a:buChar char="▪"/>
            </a:pPr>
            <a:r>
              <a:rPr sz="1000" b="0" i="0" dirty="0">
                <a:solidFill>
                  <a:srgbClr val="434845"/>
                </a:solidFill>
              </a:rPr>
              <a:t>State-of-the-art ML methods transferable to any marine EOV / EBV analysis</a:t>
            </a:r>
          </a:p>
        </p:txBody>
      </p:sp>
      <p:sp>
        <p:nvSpPr>
          <p:cNvPr id="19" name="Stella a 5 punte 18">
            <a:extLst>
              <a:ext uri="{FF2B5EF4-FFF2-40B4-BE49-F238E27FC236}">
                <a16:creationId xmlns:a16="http://schemas.microsoft.com/office/drawing/2014/main" id="{FF0032B8-25DB-0881-E784-6BB142C67670}"/>
              </a:ext>
            </a:extLst>
          </p:cNvPr>
          <p:cNvSpPr/>
          <p:nvPr/>
        </p:nvSpPr>
        <p:spPr>
          <a:xfrm>
            <a:off x="11305056" y="1389460"/>
            <a:ext cx="544478" cy="522565"/>
          </a:xfrm>
          <a:prstGeom prst="star5">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390300093"/>
      </p:ext>
    </p:extLst>
  </p:cSld>
  <p:clrMapOvr>
    <a:masterClrMapping/>
  </p:clrMapOvr>
</p:sld>
</file>

<file path=ppt/theme/theme1.xml><?xml version="1.0" encoding="utf-8"?>
<a:theme xmlns:a="http://schemas.openxmlformats.org/drawingml/2006/main" name="Tema di Office">
  <a:themeElements>
    <a:clrScheme name="Blue-Cloud">
      <a:dk1>
        <a:srgbClr val="0032B1"/>
      </a:dk1>
      <a:lt1>
        <a:srgbClr val="FFFFFF"/>
      </a:lt1>
      <a:dk2>
        <a:srgbClr val="434845"/>
      </a:dk2>
      <a:lt2>
        <a:srgbClr val="E7E6E6"/>
      </a:lt2>
      <a:accent1>
        <a:srgbClr val="71A096"/>
      </a:accent1>
      <a:accent2>
        <a:srgbClr val="7E5E34"/>
      </a:accent2>
      <a:accent3>
        <a:srgbClr val="68615B"/>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1BA2657F33C78458957214F412992C5" ma:contentTypeVersion="17" ma:contentTypeDescription="Create a new document." ma:contentTypeScope="" ma:versionID="df0ee56cede248a9dd7bdde8f84231de">
  <xsd:schema xmlns:xsd="http://www.w3.org/2001/XMLSchema" xmlns:xs="http://www.w3.org/2001/XMLSchema" xmlns:p="http://schemas.microsoft.com/office/2006/metadata/properties" xmlns:ns2="496d62f4-75b2-40d8-99f4-e416e0428c04" xmlns:ns3="f0f4a6ae-13a5-4397-80f3-aea8e9f411f0" targetNamespace="http://schemas.microsoft.com/office/2006/metadata/properties" ma:root="true" ma:fieldsID="1bffa8149ff7cde30af9021f7dfec945" ns2:_="" ns3:_="">
    <xsd:import namespace="496d62f4-75b2-40d8-99f4-e416e0428c04"/>
    <xsd:import namespace="f0f4a6ae-13a5-4397-80f3-aea8e9f411f0"/>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3:SharedWithUsers" minOccurs="0"/>
                <xsd:element ref="ns3:SharedWithDetails" minOccurs="0"/>
                <xsd:element ref="ns2:MediaServiceLocation" minOccurs="0"/>
                <xsd:element ref="ns3:_dlc_DocId" minOccurs="0"/>
                <xsd:element ref="ns3:_dlc_DocIdUrl" minOccurs="0"/>
                <xsd:element ref="ns3:_dlc_DocIdPersistId" minOccurs="0"/>
                <xsd:element ref="ns2:Permanentlink"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96d62f4-75b2-40d8-99f4-e416e0428c0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8da2a577-abbe-4683-8229-b3bb4b575d3d"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2" nillable="true" ma:displayName="Location" ma:description="" ma:indexed="true" ma:internalName="MediaServiceLocation" ma:readOnly="true">
      <xsd:simpleType>
        <xsd:restriction base="dms:Text"/>
      </xsd:simpleType>
    </xsd:element>
    <xsd:element name="Permanentlink" ma:index="26" nillable="true" ma:displayName="Permanent link" ma:format="Dropdown" ma:internalName="Permanentlink">
      <xsd:simpleType>
        <xsd:restriction base="dms:Text">
          <xsd:maxLength value="255"/>
        </xsd:restriction>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0f4a6ae-13a5-4397-80f3-aea8e9f411f0"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99d882f0-47c2-44ed-bbac-0735b4e91be2}" ma:internalName="TaxCatchAll" ma:showField="CatchAllData" ma:web="f0f4a6ae-13a5-4397-80f3-aea8e9f411f0">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element name="_dlc_DocId" ma:index="23" nillable="true" ma:displayName="Document ID Value" ma:description="The value of the document ID assigned to this item." ma:indexed="true" ma:internalName="_dlc_DocId" ma:readOnly="true">
      <xsd:simpleType>
        <xsd:restriction base="dms:Text"/>
      </xsd:simpleType>
    </xsd:element>
    <xsd:element name="_dlc_DocIdUrl" ma:index="24"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25"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0f4a6ae-13a5-4397-80f3-aea8e9f411f0" xsi:nil="true"/>
    <lcf76f155ced4ddcb4097134ff3c332f xmlns="496d62f4-75b2-40d8-99f4-e416e0428c04">
      <Terms xmlns="http://schemas.microsoft.com/office/infopath/2007/PartnerControls"/>
    </lcf76f155ced4ddcb4097134ff3c332f>
    <Permanentlink xmlns="496d62f4-75b2-40d8-99f4-e416e0428c04" xsi:nil="true"/>
    <_dlc_DocId xmlns="f0f4a6ae-13a5-4397-80f3-aea8e9f411f0">EOSC-167323429-153729</_dlc_DocId>
    <_dlc_DocIdUrl xmlns="f0f4a6ae-13a5-4397-80f3-aea8e9f411f0">
      <Url>https://europeanopensciencecloud.sharepoint.com/sites/Data/_layouts/15/DocIdRedir.aspx?ID=EOSC-167323429-153729</Url>
      <Description>EOSC-167323429-153729</Description>
    </_dlc_DocIdUrl>
  </documentManagement>
</p:properti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6F519165-6B52-406A-BE8C-E426AC5DCCE2}"/>
</file>

<file path=customXml/itemProps2.xml><?xml version="1.0" encoding="utf-8"?>
<ds:datastoreItem xmlns:ds="http://schemas.openxmlformats.org/officeDocument/2006/customXml" ds:itemID="{56923C0F-1308-4397-876B-CCEE812AB3B0}"/>
</file>

<file path=customXml/itemProps3.xml><?xml version="1.0" encoding="utf-8"?>
<ds:datastoreItem xmlns:ds="http://schemas.openxmlformats.org/officeDocument/2006/customXml" ds:itemID="{9D630639-9B50-41AA-9101-36048A56FD57}"/>
</file>

<file path=customXml/itemProps4.xml><?xml version="1.0" encoding="utf-8"?>
<ds:datastoreItem xmlns:ds="http://schemas.openxmlformats.org/officeDocument/2006/customXml" ds:itemID="{6BAE66A2-4952-4DB2-B6B8-05B9D6A325C0}"/>
</file>

<file path=docProps/app.xml><?xml version="1.0" encoding="utf-8"?>
<Properties xmlns="http://schemas.openxmlformats.org/officeDocument/2006/extended-properties" xmlns:vt="http://schemas.openxmlformats.org/officeDocument/2006/docPropsVTypes">
  <Template/>
  <TotalTime>924</TotalTime>
  <Words>2142</Words>
  <Application>Microsoft Macintosh PowerPoint</Application>
  <PresentationFormat>Widescreen</PresentationFormat>
  <Paragraphs>248</Paragraphs>
  <Slides>14</Slides>
  <Notes>2</Notes>
  <HiddenSlides>1</HiddenSlides>
  <MMClips>0</MMClips>
  <ScaleCrop>false</ScaleCrop>
  <HeadingPairs>
    <vt:vector size="6" baseType="variant">
      <vt:variant>
        <vt:lpstr>Caratteri utilizzati</vt:lpstr>
      </vt:variant>
      <vt:variant>
        <vt:i4>6</vt:i4>
      </vt:variant>
      <vt:variant>
        <vt:lpstr>Tema</vt:lpstr>
      </vt:variant>
      <vt:variant>
        <vt:i4>1</vt:i4>
      </vt:variant>
      <vt:variant>
        <vt:lpstr>Titoli diapositive</vt:lpstr>
      </vt:variant>
      <vt:variant>
        <vt:i4>14</vt:i4>
      </vt:variant>
    </vt:vector>
  </HeadingPairs>
  <TitlesOfParts>
    <vt:vector size="21" baseType="lpstr">
      <vt:lpstr>Aptos</vt:lpstr>
      <vt:lpstr>Arial</vt:lpstr>
      <vt:lpstr>Calibri</vt:lpstr>
      <vt:lpstr>Calibri Light</vt:lpstr>
      <vt:lpstr>Quicksand</vt:lpstr>
      <vt:lpstr>Roboto Light</vt:lpstr>
      <vt:lpstr>Tema di Office</vt:lpstr>
      <vt:lpstr>EOSC-Marine: Operationalizing the EOSC Node | European Digital Twin Ocean to Support the EU Mission Ocean &amp; Waters</vt:lpstr>
      <vt:lpstr>In a nutshell</vt:lpstr>
      <vt:lpstr>Presentazione standard di PowerPoint</vt:lpstr>
      <vt:lpstr>The Ecosystem Vision: bridging EOSC and EDITO</vt:lpstr>
      <vt:lpstr>Project Project objectives &amp; Key contributions to EOSC</vt:lpstr>
      <vt:lpstr>The Value Constellation: Defining the legacy of EOSC-Marine</vt:lpstr>
      <vt:lpstr>Onboarding services, workflows and data products to EOSC</vt:lpstr>
      <vt:lpstr>Collaboration and dependencies: a </vt:lpstr>
      <vt:lpstr>Key contributions to EOSC: thematic services</vt:lpstr>
      <vt:lpstr>Key contributions to EOSC: cross-node use case</vt:lpstr>
      <vt:lpstr>Collaborations and dependencies: OceanEye</vt:lpstr>
      <vt:lpstr>Collaborations and dependencies: European Digital Twin Ocean – EDITO</vt:lpstr>
      <vt:lpstr>Working with the EOSC Community, for the EOSC Community</vt:lpstr>
      <vt:lpstr>Thank you!</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Sara Pittonet Gaiarin</cp:lastModifiedBy>
  <cp:revision>43</cp:revision>
  <dcterms:created xsi:type="dcterms:W3CDTF">2013-01-27T09:14:16Z</dcterms:created>
  <dcterms:modified xsi:type="dcterms:W3CDTF">2026-07-09T09:44:15Z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0x01010011BA2657F33C78458957214F412992C5</vt:lpwstr>
  </property>
  <property fmtid="{D5CDD505-2E9C-101B-9397-08002B2CF9AE}" pid="3" name="_dlc_DocIdItemGuid">
    <vt:lpwstr>ab2d2384-e43f-4101-8ef4-6c1baa0d382b</vt:lpwstr>
  </property>
  <property fmtid="{D5CDD505-2E9C-101B-9397-08002B2CF9AE}" pid="4" name="MediaServiceImageTags">
    <vt:lpwstr/>
  </property>
</Properties>
</file>