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64" r:id="rId5"/>
    <p:sldId id="265" r:id="rId6"/>
    <p:sldId id="266" r:id="rId7"/>
    <p:sldId id="261" r:id="rId8"/>
    <p:sldId id="262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91"/>
    <a:srgbClr val="EB5D80"/>
    <a:srgbClr val="DF1B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47"/>
    <p:restoredTop sz="96405"/>
  </p:normalViewPr>
  <p:slideViewPr>
    <p:cSldViewPr snapToGrid="0" snapToObjects="1">
      <p:cViewPr varScale="1">
        <p:scale>
          <a:sx n="158" d="100"/>
          <a:sy n="158" d="100"/>
        </p:scale>
        <p:origin x="760" y="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customXml" Target="../customXml/item4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3BD50-DF1B-D14C-AFDA-9B3167AD3A48}" type="datetimeFigureOut">
              <a:rPr lang="nl-NL" smtClean="0"/>
              <a:t>7-7-2026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25721-C4BE-9640-9AC3-0C6434FE0F7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0389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Here goes the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80ED38-AA7E-DCBC-3FF9-C229D96AE5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23013" y="6173787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5392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5CFA3A-C5C8-38C4-26A8-5C0668FF6C1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099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  <a:p>
            <a:pPr lvl="0"/>
            <a:endParaRPr lang="nl-NL" dirty="0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6954A490-193E-E7E7-692B-771ED26045A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31FF53C9-60B4-F295-1222-39E0717E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6981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A53DB0E-862A-409E-ECA4-584E5036E5D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5C1272FE-4131-48EB-6E8E-368644F52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808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4BB8B0B-76AF-DF95-7D44-C993B219FA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FBF33EF8-2365-726E-1E6B-3294A325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524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76FE2DB8-521E-FDC5-730D-F627D33FC08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EF0CB116-1CCE-93D4-0267-1AD8CF48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37652" y="643947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7830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FF69F1B-2023-5CA3-335D-E4DE0B6D59D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225209" y="6363216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C461C2-EB7D-0C90-DDF2-1919EE8E9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703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6159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198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5" r:id="rId4"/>
    <p:sldLayoutId id="2147483657" r:id="rId5"/>
    <p:sldLayoutId id="2147483666" r:id="rId6"/>
    <p:sldLayoutId id="2147483667" r:id="rId7"/>
    <p:sldLayoutId id="214748365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 Light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34" Type="http://schemas.openxmlformats.org/officeDocument/2006/relationships/image" Target="../media/image40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36" Type="http://schemas.openxmlformats.org/officeDocument/2006/relationships/hyperlink" Target="https://doi.org/10.3030/101292695" TargetMode="External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emf"/><Relationship Id="rId35" Type="http://schemas.openxmlformats.org/officeDocument/2006/relationships/image" Target="../media/image41.png"/><Relationship Id="rId8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hyperlink" Target="https://portal.raise-science.eu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evdokimosk@gmail.com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B6C70-3F10-87B6-38D7-3A7FE67F6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FF0996C9-A7B1-A16E-C5CE-8CC859D77299}"/>
              </a:ext>
            </a:extLst>
          </p:cNvPr>
          <p:cNvSpPr/>
          <p:nvPr/>
        </p:nvSpPr>
        <p:spPr>
          <a:xfrm>
            <a:off x="171447" y="1381760"/>
            <a:ext cx="5659869" cy="2612794"/>
          </a:xfrm>
          <a:prstGeom prst="roundRect">
            <a:avLst>
              <a:gd name="adj" fmla="val 4807"/>
            </a:avLst>
          </a:prstGeom>
          <a:solidFill>
            <a:srgbClr val="EB5D80">
              <a:alpha val="20000"/>
            </a:srgbClr>
          </a:solidFill>
          <a:ln>
            <a:solidFill>
              <a:srgbClr val="DF1B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E8279F-041C-9A0C-C329-6E834DA6D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RAISE Connect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22B5EF-26B4-03CF-3ECD-92B8BE7DF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1</a:t>
            </a:fld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0CA4B7-E057-952C-00C9-E40BAE538B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7089" y="917572"/>
            <a:ext cx="6528578" cy="364765"/>
          </a:xfrm>
        </p:spPr>
        <p:txBody>
          <a:bodyPr/>
          <a:lstStyle/>
          <a:p>
            <a:r>
              <a:rPr lang="en-GB" dirty="0">
                <a:solidFill>
                  <a:srgbClr val="008691"/>
                </a:solidFill>
              </a:rPr>
              <a:t>Enabling and Connecting Interoperable FAIR Digital Objects</a:t>
            </a:r>
            <a:endParaRPr lang="en-BE" dirty="0">
              <a:solidFill>
                <a:srgbClr val="00869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B20F8B-8E13-D6AC-DB25-A99C93DE896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dirty="0"/>
              <a:t>09 | 07 | 2026 by Evdokimos Konstantinidis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645E3A-BD7B-48AC-F36A-B8E18C126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0502" y="342397"/>
            <a:ext cx="3355861" cy="7185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6DF056-9467-0B8A-BE17-F69DBA105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453" y="4358372"/>
            <a:ext cx="844200" cy="6226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761A186-5D67-98F4-A9F0-D93013DF12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339" y="4342074"/>
            <a:ext cx="655257" cy="6552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B566D50-39D3-5850-43B7-6CED416BA2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5510" y="4492009"/>
            <a:ext cx="1271967" cy="3553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1757F7A-E3D4-A9D7-4351-769E5A1C8F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9391" y="4355347"/>
            <a:ext cx="628710" cy="6287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00A3C7F-10F5-9A7E-41A1-182B421F23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7438" y="4343308"/>
            <a:ext cx="861171" cy="6527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F658B21-6518-E89A-7322-017C790A28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2866" y="4408542"/>
            <a:ext cx="1770268" cy="52232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39DB121-BA7C-A96C-66A9-4F6C71491A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06111" y="4357143"/>
            <a:ext cx="1862295" cy="62511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4B8EF6A-5E53-C542-9228-5D4BC3E9D45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17265" y="4487003"/>
            <a:ext cx="1929485" cy="36539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F1154B1-67A8-27CC-B562-B76E43B9679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5573" y="5078769"/>
            <a:ext cx="1064283" cy="70977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5C70DB5-5A68-EE86-D022-DE48C9177E27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b="50498"/>
          <a:stretch>
            <a:fillRect/>
          </a:stretch>
        </p:blipFill>
        <p:spPr>
          <a:xfrm>
            <a:off x="171448" y="5146913"/>
            <a:ext cx="579255" cy="57348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97E1EDC-688C-E54E-212D-77ABE7834C4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24726" y="5344851"/>
            <a:ext cx="1430592" cy="17760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2388A4A-F980-6AB1-91DE-E739A0967E0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60188" y="5091267"/>
            <a:ext cx="684777" cy="68477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E4D38BF-F0ED-CFF3-3DD0-04C73C7A131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18587" y="5211754"/>
            <a:ext cx="1131641" cy="44380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5203BB1-18F7-F8EA-A898-BBB4D65C5DB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08413" y="5762482"/>
            <a:ext cx="1131641" cy="5834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DBEDC4D-4459-4100-84E7-BC1F8970B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055098" y="5107907"/>
            <a:ext cx="1240947" cy="65149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78E75C4-6556-8FA8-E42C-34D3EC3AD2D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700915" y="5053371"/>
            <a:ext cx="559610" cy="70977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6CDA358-A11B-7790-AB3B-66266C2424C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665396" y="5223327"/>
            <a:ext cx="1314554" cy="4206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742235-A835-279C-1910-C85CEF59514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71448" y="5915969"/>
            <a:ext cx="1462337" cy="2764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21BFA14-629C-0A9B-204D-038C3AA3E6A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851938" y="5833870"/>
            <a:ext cx="818709" cy="44063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1E236FF-52C6-9A1F-1F11-C207F141445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888800" y="5778275"/>
            <a:ext cx="577326" cy="55182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7EBB012-497B-E39D-B36B-41B79D95FA7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684279" y="5812390"/>
            <a:ext cx="1045608" cy="48359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44CD46B-8E44-B42C-D1B1-37AE0A20591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948040" y="5857018"/>
            <a:ext cx="1142220" cy="39433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1196136-24FF-C1E8-E1B1-13B2E96C36C4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658207" y="5769000"/>
            <a:ext cx="570375" cy="57037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3B7C262-D805-3566-D5F4-180AB161563B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446735" y="5793027"/>
            <a:ext cx="1071428" cy="52232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CFFCDD5D-2FC4-E5B0-A65B-E24726A3C2E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549835" y="5045856"/>
            <a:ext cx="563882" cy="77559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44C089C-45EC-2CD8-8FEA-DBEBEC3B1CCE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9736316" y="5796067"/>
            <a:ext cx="592828" cy="51624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6ACCE4B-39F7-7B37-93FC-A98BBEFEEC4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547299" y="5796067"/>
            <a:ext cx="1437728" cy="51624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8FA3CF72-2003-5DD2-C7BF-DCD4BD490702}"/>
              </a:ext>
            </a:extLst>
          </p:cNvPr>
          <p:cNvPicPr>
            <a:picLocks noChangeAspect="1"/>
          </p:cNvPicPr>
          <p:nvPr/>
        </p:nvPicPr>
        <p:blipFill>
          <a:blip r:embed="rId30"/>
          <a:srcRect b="5190"/>
          <a:stretch>
            <a:fillRect/>
          </a:stretch>
        </p:blipFill>
        <p:spPr>
          <a:xfrm>
            <a:off x="5999474" y="1386342"/>
            <a:ext cx="6075567" cy="2517643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52EB0025-A5B2-6497-D0A3-0F50AE4F86F3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06334" y="4351748"/>
            <a:ext cx="844200" cy="635909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23044FEF-25A7-68CB-5EA8-65D20BAC58E0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10534" y="1460522"/>
            <a:ext cx="512970" cy="590400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D90D1CCC-8B8B-97C6-8B77-F093F097C9DE}"/>
              </a:ext>
            </a:extLst>
          </p:cNvPr>
          <p:cNvSpPr txBox="1"/>
          <p:nvPr/>
        </p:nvSpPr>
        <p:spPr>
          <a:xfrm>
            <a:off x="854129" y="1524594"/>
            <a:ext cx="50386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002060"/>
                </a:solidFill>
                <a:effectLst/>
                <a:latin typeface="Aptos SemiBold" panose="020B0004020202020204" pitchFamily="34" charset="0"/>
                <a:ea typeface="Times New Roman" panose="02020603050405020304" pitchFamily="18" charset="0"/>
              </a:rPr>
              <a:t>HORIZON-INFRA-2025-01-</a:t>
            </a:r>
            <a:r>
              <a:rPr lang="en-GB" sz="1400" i="1" dirty="0">
                <a:solidFill>
                  <a:srgbClr val="002060"/>
                </a:solidFill>
                <a:effectLst/>
                <a:latin typeface="Aptos SemiBold" panose="020B0004020202020204" pitchFamily="34" charset="0"/>
                <a:ea typeface="Times New Roman" panose="02020603050405020304" pitchFamily="18" charset="0"/>
              </a:rPr>
              <a:t>EOSC</a:t>
            </a:r>
            <a:r>
              <a:rPr lang="en-GB" sz="1400" dirty="0">
                <a:solidFill>
                  <a:srgbClr val="002060"/>
                </a:solidFill>
                <a:effectLst/>
                <a:latin typeface="Aptos SemiBold" panose="020B0004020202020204" pitchFamily="34" charset="0"/>
                <a:ea typeface="Times New Roman" panose="02020603050405020304" pitchFamily="18" charset="0"/>
              </a:rPr>
              <a:t>-02—</a:t>
            </a:r>
            <a:r>
              <a:rPr lang="en-GB" sz="1400" i="1" dirty="0">
                <a:solidFill>
                  <a:srgbClr val="002060"/>
                </a:solidFill>
                <a:effectLst/>
                <a:latin typeface="Aptos SemiBold" panose="020B0004020202020204" pitchFamily="34" charset="0"/>
                <a:ea typeface="Times New Roman" panose="02020603050405020304" pitchFamily="18" charset="0"/>
              </a:rPr>
              <a:t>FAIR</a:t>
            </a:r>
            <a:r>
              <a:rPr lang="en-GB" sz="1400" dirty="0">
                <a:solidFill>
                  <a:srgbClr val="002060"/>
                </a:solidFill>
                <a:effectLst/>
                <a:latin typeface="Aptos SemiBold" panose="020B0004020202020204" pitchFamily="34" charset="0"/>
                <a:ea typeface="Times New Roman" panose="02020603050405020304" pitchFamily="18" charset="0"/>
              </a:rPr>
              <a:t> Integration for Enhanced Research Data in the </a:t>
            </a:r>
            <a:r>
              <a:rPr lang="en-GB" sz="1400" i="1" dirty="0">
                <a:solidFill>
                  <a:srgbClr val="002060"/>
                </a:solidFill>
                <a:effectLst/>
                <a:latin typeface="Aptos SemiBold" panose="020B0004020202020204" pitchFamily="34" charset="0"/>
                <a:ea typeface="Times New Roman" panose="02020603050405020304" pitchFamily="18" charset="0"/>
              </a:rPr>
              <a:t>EOSC</a:t>
            </a:r>
            <a:r>
              <a:rPr lang="en-GB" sz="1400" dirty="0">
                <a:solidFill>
                  <a:srgbClr val="002060"/>
                </a:solidFill>
                <a:effectLst/>
                <a:latin typeface="Aptos SemiBold" panose="020B0004020202020204" pitchFamily="34" charset="0"/>
                <a:ea typeface="Times New Roman" panose="02020603050405020304" pitchFamily="18" charset="0"/>
              </a:rPr>
              <a:t> ecosystem and beyond</a:t>
            </a:r>
          </a:p>
        </p:txBody>
      </p:sp>
      <p:pic>
        <p:nvPicPr>
          <p:cNvPr id="71" name="Picture 70" descr="Coordinator - Free people icons">
            <a:extLst>
              <a:ext uri="{FF2B5EF4-FFF2-40B4-BE49-F238E27FC236}">
                <a16:creationId xmlns:a16="http://schemas.microsoft.com/office/drawing/2014/main" id="{103A696F-171E-6A2B-CCE5-2C4071A3E3A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46268" y="2118371"/>
            <a:ext cx="588503" cy="588503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32EEC18F-6CFD-6143-E370-F85B623FC711}"/>
              </a:ext>
            </a:extLst>
          </p:cNvPr>
          <p:cNvSpPr txBox="1"/>
          <p:nvPr/>
        </p:nvSpPr>
        <p:spPr>
          <a:xfrm>
            <a:off x="848535" y="2117154"/>
            <a:ext cx="42557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002060"/>
                </a:solidFill>
                <a:latin typeface="Aptos SemiBold" panose="020B0004020202020204" pitchFamily="34" charset="0"/>
              </a:rPr>
              <a:t>Aristotle University of Thessaloniki</a:t>
            </a:r>
          </a:p>
          <a:p>
            <a:r>
              <a:rPr lang="en-GB" sz="1600" dirty="0">
                <a:solidFill>
                  <a:srgbClr val="002060"/>
                </a:solidFill>
                <a:latin typeface="Aptos SemiBold" panose="020B0004020202020204" pitchFamily="34" charset="0"/>
              </a:rPr>
              <a:t>Lab of Medical Physics and Digital Innovation</a:t>
            </a:r>
            <a:endParaRPr lang="en-US" sz="1600" dirty="0">
              <a:solidFill>
                <a:srgbClr val="002060"/>
              </a:solidFill>
              <a:latin typeface="Aptos SemiBold" panose="020B0004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A14F6B0-EB66-D7DA-0729-DF9D7924FC65}"/>
              </a:ext>
            </a:extLst>
          </p:cNvPr>
          <p:cNvSpPr txBox="1"/>
          <p:nvPr/>
        </p:nvSpPr>
        <p:spPr>
          <a:xfrm>
            <a:off x="828041" y="2771269"/>
            <a:ext cx="42019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Aptos SemiBold" panose="020B0004020202020204" pitchFamily="34" charset="0"/>
              </a:rPr>
              <a:t>1 Jan 2027 – 30 Apr 2030</a:t>
            </a:r>
            <a:endParaRPr lang="en-US" sz="2800" dirty="0">
              <a:solidFill>
                <a:srgbClr val="002060"/>
              </a:solidFill>
              <a:latin typeface="Aptos SemiBold" panose="020B00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F348F45-A08E-51FE-D9EF-9CEF9DC9233C}"/>
              </a:ext>
            </a:extLst>
          </p:cNvPr>
          <p:cNvSpPr txBox="1"/>
          <p:nvPr/>
        </p:nvSpPr>
        <p:spPr>
          <a:xfrm>
            <a:off x="828041" y="3363829"/>
            <a:ext cx="1966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800" dirty="0">
                <a:solidFill>
                  <a:srgbClr val="002060"/>
                </a:solidFill>
                <a:latin typeface="Aptos SemiBold" panose="020B0004020202020204" pitchFamily="34" charset="0"/>
              </a:rPr>
              <a:t>€8</a:t>
            </a:r>
            <a:r>
              <a:rPr lang="en-US" sz="2800" dirty="0">
                <a:solidFill>
                  <a:srgbClr val="002060"/>
                </a:solidFill>
                <a:latin typeface="Aptos SemiBold" panose="020B0004020202020204" pitchFamily="34" charset="0"/>
              </a:rPr>
              <a:t>M</a:t>
            </a:r>
          </a:p>
        </p:txBody>
      </p:sp>
      <p:pic>
        <p:nvPicPr>
          <p:cNvPr id="82" name="Picture 81" descr="Calendar - Free time and date icons">
            <a:extLst>
              <a:ext uri="{FF2B5EF4-FFF2-40B4-BE49-F238E27FC236}">
                <a16:creationId xmlns:a16="http://schemas.microsoft.com/office/drawing/2014/main" id="{D7CFC39B-B07D-3A55-A1B3-15855DD5274E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97208" y="2774323"/>
            <a:ext cx="547054" cy="547054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975DC29F-FB9A-85FA-4022-B8C9FDB7D82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62146" y="3388825"/>
            <a:ext cx="507642" cy="485056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EBE55453-25C8-ED2B-DC34-E58221158CDF}"/>
              </a:ext>
            </a:extLst>
          </p:cNvPr>
          <p:cNvSpPr txBox="1"/>
          <p:nvPr/>
        </p:nvSpPr>
        <p:spPr>
          <a:xfrm>
            <a:off x="3984384" y="6404473"/>
            <a:ext cx="36938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6"/>
              </a:rPr>
              <a:t>https://doi.org/10.3030/101292695</a:t>
            </a:r>
            <a:endParaRPr lang="en-US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35662FD9-A3FF-6DD1-B4A8-871189F2B497}"/>
              </a:ext>
            </a:extLst>
          </p:cNvPr>
          <p:cNvSpPr txBox="1"/>
          <p:nvPr/>
        </p:nvSpPr>
        <p:spPr>
          <a:xfrm>
            <a:off x="8262062" y="1023397"/>
            <a:ext cx="816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8691"/>
                </a:solidFill>
              </a:rPr>
              <a:t>Pilots</a:t>
            </a:r>
          </a:p>
        </p:txBody>
      </p:sp>
    </p:spTree>
    <p:extLst>
      <p:ext uri="{BB962C8B-B14F-4D97-AF65-F5344CB8AC3E}">
        <p14:creationId xmlns:p14="http://schemas.microsoft.com/office/powerpoint/2010/main" val="935604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35252-F1B9-563B-8CF2-E3F5FBEAC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43407D7-0CB2-AE31-7BFA-D0B83CA50C83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11426" y="1459627"/>
            <a:ext cx="11774342" cy="498941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008691"/>
                </a:solidFill>
              </a:rPr>
              <a:t>FDO Fabric design</a:t>
            </a:r>
            <a:r>
              <a:rPr lang="en-US" sz="1600" dirty="0"/>
              <a:t>: specifications for the creation of new FAIR DOs and transformation of existing DOs into FDOs.</a:t>
            </a:r>
          </a:p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008691"/>
                </a:solidFill>
              </a:rPr>
              <a:t>FDO transformation AI-assisted toolbox</a:t>
            </a:r>
            <a:r>
              <a:rPr lang="en-US" sz="1600" dirty="0"/>
              <a:t>: automate transformation of existing DOs into FAIR DOs, leveraging LLMs</a:t>
            </a:r>
          </a:p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008691"/>
                </a:solidFill>
              </a:rPr>
              <a:t>DOMCP for FDOs</a:t>
            </a:r>
            <a:r>
              <a:rPr lang="en-US" sz="1600" dirty="0"/>
              <a:t>: to standardize communication with DO repositories over MCP</a:t>
            </a:r>
          </a:p>
          <a:p>
            <a:pPr lvl="0">
              <a:lnSpc>
                <a:spcPct val="100000"/>
              </a:lnSpc>
            </a:pPr>
            <a:r>
              <a:rPr lang="en-GB" sz="1600" b="1" dirty="0">
                <a:solidFill>
                  <a:srgbClr val="008691"/>
                </a:solidFill>
              </a:rPr>
              <a:t>Common Repository Connector</a:t>
            </a:r>
            <a:r>
              <a:rPr lang="en-GB" sz="1600" dirty="0"/>
              <a:t>: common services to enable Data Spaces and </a:t>
            </a:r>
            <a:r>
              <a:rPr lang="en-GB" sz="1600" i="1" dirty="0"/>
              <a:t>DOs</a:t>
            </a:r>
            <a:r>
              <a:rPr lang="en-GB" sz="1600" dirty="0"/>
              <a:t> as DOMCP/DOIP enabled individual repositories</a:t>
            </a:r>
            <a:endParaRPr lang="en-US" sz="1600" dirty="0"/>
          </a:p>
          <a:p>
            <a:pPr lvl="0">
              <a:lnSpc>
                <a:spcPct val="100000"/>
              </a:lnSpc>
            </a:pPr>
            <a:r>
              <a:rPr lang="en-GB" sz="1600" b="1" dirty="0">
                <a:solidFill>
                  <a:srgbClr val="008691"/>
                </a:solidFill>
              </a:rPr>
              <a:t>Specific Connectors for DO Spaces and Repositories</a:t>
            </a:r>
            <a:r>
              <a:rPr lang="en-GB" sz="1600" dirty="0"/>
              <a:t>: Integration of Data Spaces, Algorithm and Script Repositories, DMP Repositories and Experiment Repositories to RAISE-CONNECT. </a:t>
            </a:r>
            <a:endParaRPr lang="en-US" sz="1600" dirty="0"/>
          </a:p>
          <a:p>
            <a:pPr lvl="0">
              <a:lnSpc>
                <a:spcPct val="100000"/>
              </a:lnSpc>
            </a:pPr>
            <a:r>
              <a:rPr lang="en-GB" sz="1600" b="1" dirty="0">
                <a:solidFill>
                  <a:srgbClr val="008691"/>
                </a:solidFill>
              </a:rPr>
              <a:t>Blockchain</a:t>
            </a:r>
            <a:r>
              <a:rPr lang="en-GB" sz="1600" dirty="0"/>
              <a:t>: provide an immutable ledger of </a:t>
            </a:r>
            <a:r>
              <a:rPr lang="en-GB" sz="1600" i="1" dirty="0"/>
              <a:t>FDOs </a:t>
            </a:r>
            <a:r>
              <a:rPr lang="en-GB" sz="1600" dirty="0"/>
              <a:t>and their core metadata and actions performed on any </a:t>
            </a:r>
            <a:r>
              <a:rPr lang="en-GB" sz="1600" i="1" dirty="0"/>
              <a:t>FDO</a:t>
            </a:r>
            <a:r>
              <a:rPr lang="en-GB" sz="1600" dirty="0"/>
              <a:t>.</a:t>
            </a:r>
            <a:endParaRPr lang="en-US" sz="1600" dirty="0"/>
          </a:p>
          <a:p>
            <a:pPr lvl="0">
              <a:lnSpc>
                <a:spcPct val="100000"/>
              </a:lnSpc>
            </a:pPr>
            <a:r>
              <a:rPr lang="en-GB" sz="1600" b="1" dirty="0">
                <a:solidFill>
                  <a:srgbClr val="008691"/>
                </a:solidFill>
              </a:rPr>
              <a:t>RAISE Storage and Processing Node</a:t>
            </a:r>
            <a:r>
              <a:rPr lang="en-GB" sz="1600" dirty="0"/>
              <a:t>: enable data holders to transform datasets into </a:t>
            </a:r>
            <a:r>
              <a:rPr lang="en-GB" sz="1600" i="1" dirty="0"/>
              <a:t>FDO</a:t>
            </a:r>
            <a:r>
              <a:rPr lang="en-GB" sz="1600" dirty="0"/>
              <a:t> and provides trustable SPEs for experiments</a:t>
            </a:r>
            <a:endParaRPr lang="en-US" sz="1600" dirty="0"/>
          </a:p>
          <a:p>
            <a:pPr lvl="0">
              <a:lnSpc>
                <a:spcPct val="100000"/>
              </a:lnSpc>
            </a:pPr>
            <a:r>
              <a:rPr lang="en-GB" sz="1600" b="1" dirty="0">
                <a:solidFill>
                  <a:srgbClr val="008691"/>
                </a:solidFill>
              </a:rPr>
              <a:t>FAIR Experiment Results Engine</a:t>
            </a:r>
            <a:r>
              <a:rPr lang="en-GB" sz="1600" dirty="0"/>
              <a:t>: RAISE remote execution solution extension to create experiment results as native </a:t>
            </a:r>
            <a:r>
              <a:rPr lang="en-GB" sz="1600" i="1" dirty="0"/>
              <a:t>FDOs</a:t>
            </a:r>
            <a:r>
              <a:rPr lang="en-GB" sz="1600" dirty="0"/>
              <a:t>.</a:t>
            </a:r>
            <a:endParaRPr lang="en-US" sz="1600" dirty="0"/>
          </a:p>
          <a:p>
            <a:pPr lvl="0">
              <a:lnSpc>
                <a:spcPct val="100000"/>
              </a:lnSpc>
            </a:pPr>
            <a:r>
              <a:rPr lang="en-GB" sz="1600" b="1" dirty="0">
                <a:solidFill>
                  <a:srgbClr val="008691"/>
                </a:solidFill>
              </a:rPr>
              <a:t>RAISE Plugin Engine</a:t>
            </a:r>
            <a:r>
              <a:rPr lang="en-GB" sz="1600" dirty="0"/>
              <a:t>: enable interactions among </a:t>
            </a:r>
            <a:r>
              <a:rPr lang="en-GB" sz="1600" i="1" dirty="0"/>
              <a:t>FDOs </a:t>
            </a:r>
            <a:r>
              <a:rPr lang="en-GB" sz="1600" dirty="0"/>
              <a:t>within Data Spaces and repositories of </a:t>
            </a:r>
            <a:r>
              <a:rPr lang="en-GB" sz="1600" i="1" dirty="0"/>
              <a:t>DO</a:t>
            </a:r>
            <a:r>
              <a:rPr lang="en-GB" sz="1600" dirty="0"/>
              <a:t>s, ensuring provenance, trust, and reproducibility.</a:t>
            </a:r>
            <a:endParaRPr lang="en-US" sz="1600" dirty="0"/>
          </a:p>
          <a:p>
            <a:pPr>
              <a:lnSpc>
                <a:spcPct val="100000"/>
              </a:lnSpc>
            </a:pPr>
            <a:r>
              <a:rPr lang="en-GB" sz="1600" b="1" dirty="0">
                <a:solidFill>
                  <a:srgbClr val="008691"/>
                </a:solidFill>
              </a:rPr>
              <a:t>University course and capacity building on open science and FDOs</a:t>
            </a:r>
            <a:r>
              <a:rPr lang="en-GB" sz="1600" b="1" dirty="0"/>
              <a:t>:</a:t>
            </a:r>
            <a:r>
              <a:rPr lang="en-GB" sz="1600" dirty="0"/>
              <a:t> lectures on operational use of </a:t>
            </a:r>
            <a:r>
              <a:rPr lang="en-GB" sz="1600" i="1" dirty="0"/>
              <a:t>FDOs </a:t>
            </a:r>
            <a:r>
              <a:rPr lang="en-GB" sz="1600" dirty="0"/>
              <a:t>in research practice and training material on applying </a:t>
            </a:r>
            <a:r>
              <a:rPr lang="en-GB" sz="1600" i="1" dirty="0"/>
              <a:t>FAIR</a:t>
            </a:r>
            <a:r>
              <a:rPr lang="en-GB" sz="1600" dirty="0"/>
              <a:t>-ness to repositories and databases of </a:t>
            </a:r>
            <a:r>
              <a:rPr lang="en-GB" sz="1600" i="1" dirty="0"/>
              <a:t>DOs</a:t>
            </a:r>
            <a:endParaRPr lang="en-BE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5D0628-5E6D-6BCA-9817-C9F565785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/>
              <a:t>Project outputs &amp; Key contributions to EOSC</a:t>
            </a:r>
            <a:endParaRPr lang="en-BE" sz="2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93A831-4A3B-ABDC-6651-A3E9FF847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2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5AB944-390C-D8AA-E73E-5476FF9C067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dirty="0"/>
              <a:t>09 | 07 | 2026 by Evdokimos Konstantinidis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9D0097-224B-EADA-1590-BD17BB2011A3}"/>
              </a:ext>
            </a:extLst>
          </p:cNvPr>
          <p:cNvSpPr txBox="1"/>
          <p:nvPr/>
        </p:nvSpPr>
        <p:spPr>
          <a:xfrm>
            <a:off x="66404" y="915645"/>
            <a:ext cx="1205919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200" dirty="0">
                <a:solidFill>
                  <a:srgbClr val="EB5D80"/>
                </a:solidFill>
                <a:latin typeface="Aptos SemiBold" panose="020B0004020202020204" pitchFamily="34" charset="0"/>
              </a:rPr>
              <a:t>To automate the domain-agnostic creation of </a:t>
            </a:r>
            <a:r>
              <a:rPr lang="en-GB" sz="2200" i="1" dirty="0">
                <a:solidFill>
                  <a:srgbClr val="EB5D80"/>
                </a:solidFill>
                <a:latin typeface="Aptos SemiBold" panose="020B0004020202020204" pitchFamily="34" charset="0"/>
              </a:rPr>
              <a:t>FAIR</a:t>
            </a:r>
            <a:r>
              <a:rPr lang="en-GB" sz="2200" dirty="0">
                <a:solidFill>
                  <a:srgbClr val="EB5D80"/>
                </a:solidFill>
                <a:latin typeface="Aptos SemiBold" panose="020B0004020202020204" pitchFamily="34" charset="0"/>
              </a:rPr>
              <a:t> </a:t>
            </a:r>
            <a:r>
              <a:rPr lang="en-GB" sz="2200" i="1" dirty="0">
                <a:solidFill>
                  <a:srgbClr val="EB5D80"/>
                </a:solidFill>
                <a:latin typeface="Aptos SemiBold" panose="020B0004020202020204" pitchFamily="34" charset="0"/>
              </a:rPr>
              <a:t>DOs</a:t>
            </a:r>
            <a:r>
              <a:rPr lang="en-GB" sz="2200" dirty="0">
                <a:solidFill>
                  <a:srgbClr val="EB5D80"/>
                </a:solidFill>
                <a:latin typeface="Aptos SemiBold" panose="020B0004020202020204" pitchFamily="34" charset="0"/>
              </a:rPr>
              <a:t> from the source or as a result of analysis</a:t>
            </a:r>
          </a:p>
        </p:txBody>
      </p:sp>
    </p:spTree>
    <p:extLst>
      <p:ext uri="{BB962C8B-B14F-4D97-AF65-F5344CB8AC3E}">
        <p14:creationId xmlns:p14="http://schemas.microsoft.com/office/powerpoint/2010/main" val="1504306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B72F44-A129-6F7E-FBFD-B376570FF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RAISE Connect main concept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45B839-E6AD-D2D4-E7E5-79D1DE0FB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B1032-C415-AC89-5265-6B26049F9A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6636" y="1034824"/>
            <a:ext cx="3555193" cy="364765"/>
          </a:xfrm>
        </p:spPr>
        <p:txBody>
          <a:bodyPr/>
          <a:lstStyle/>
          <a:p>
            <a:r>
              <a:rPr lang="en-US" dirty="0"/>
              <a:t>Independent DO Repositories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8D53FD-2D9B-4DA8-703A-4362FD1235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/>
              <a:t>01 | 01 | 2022 by Author</a:t>
            </a:r>
            <a:endParaRPr lang="nl-NL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FCF3A9-00E3-DCF1-024A-01CD9FC881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85" y="1995252"/>
            <a:ext cx="4916177" cy="3113431"/>
          </a:xfrm>
          <a:prstGeom prst="rect">
            <a:avLst/>
          </a:prstGeom>
          <a:noFill/>
        </p:spPr>
      </p:pic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45340CB-E8CE-F654-002B-786400BDEE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743" y="1876842"/>
            <a:ext cx="6114385" cy="3504465"/>
          </a:xfrm>
          <a:prstGeom prst="rect">
            <a:avLst/>
          </a:prstGeom>
          <a:noFill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CB4D525-13E9-7484-FE81-C136CC99CAC4}"/>
              </a:ext>
            </a:extLst>
          </p:cNvPr>
          <p:cNvSpPr txBox="1"/>
          <p:nvPr/>
        </p:nvSpPr>
        <p:spPr>
          <a:xfrm>
            <a:off x="342310" y="5544144"/>
            <a:ext cx="40090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</a:pPr>
            <a:r>
              <a:rPr lang="en-GB" sz="1600" b="1" dirty="0">
                <a:solidFill>
                  <a:srgbClr val="008691"/>
                </a:solidFill>
              </a:rPr>
              <a:t>Common Repository Connector</a:t>
            </a:r>
            <a:endParaRPr lang="en-GB" sz="1600" dirty="0"/>
          </a:p>
          <a:p>
            <a:pPr lvl="0">
              <a:lnSpc>
                <a:spcPct val="100000"/>
              </a:lnSpc>
            </a:pPr>
            <a:r>
              <a:rPr lang="en-GB" sz="1600" dirty="0"/>
              <a:t>Transforming DO repositories into DOMCP/DOIP enabled individual repositories</a:t>
            </a:r>
            <a:endParaRPr lang="en-US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92B9C8-517D-B8DA-8C5A-6134731DAE5B}"/>
              </a:ext>
            </a:extLst>
          </p:cNvPr>
          <p:cNvSpPr txBox="1"/>
          <p:nvPr/>
        </p:nvSpPr>
        <p:spPr>
          <a:xfrm>
            <a:off x="6875802" y="5545149"/>
            <a:ext cx="400906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</a:pPr>
            <a:r>
              <a:rPr lang="en-GB" sz="1600" b="1" dirty="0">
                <a:solidFill>
                  <a:srgbClr val="008691"/>
                </a:solidFill>
              </a:rPr>
              <a:t>RAISE Plugin Engine</a:t>
            </a:r>
            <a:endParaRPr lang="en-GB" sz="1600" dirty="0"/>
          </a:p>
          <a:p>
            <a:pPr lvl="0">
              <a:lnSpc>
                <a:spcPct val="100000"/>
              </a:lnSpc>
            </a:pPr>
            <a:r>
              <a:rPr lang="en-US" sz="1600" dirty="0"/>
              <a:t>Interconnect supported DO repositories, enabling researchers to seamlessly act upon DOs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BC2A13E-A5A3-8A4B-D31D-E78731CA02F0}"/>
              </a:ext>
            </a:extLst>
          </p:cNvPr>
          <p:cNvCxnSpPr/>
          <p:nvPr/>
        </p:nvCxnSpPr>
        <p:spPr>
          <a:xfrm>
            <a:off x="5313188" y="1325276"/>
            <a:ext cx="0" cy="4692846"/>
          </a:xfrm>
          <a:prstGeom prst="line">
            <a:avLst/>
          </a:prstGeom>
          <a:ln w="28575">
            <a:solidFill>
              <a:srgbClr val="0086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8408ED10-C172-024C-7D91-E3ECAF0FA0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7561" y="235634"/>
            <a:ext cx="3355861" cy="718533"/>
          </a:xfrm>
          <a:prstGeom prst="rect">
            <a:avLst/>
          </a:prstGeom>
        </p:spPr>
      </p:pic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20FC283C-2CFA-6268-4AC5-D12A4CAFCAB3}"/>
              </a:ext>
            </a:extLst>
          </p:cNvPr>
          <p:cNvSpPr txBox="1">
            <a:spLocks/>
          </p:cNvSpPr>
          <p:nvPr/>
        </p:nvSpPr>
        <p:spPr>
          <a:xfrm>
            <a:off x="7102736" y="1030394"/>
            <a:ext cx="3555193" cy="364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900" b="0" i="0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 Light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 Light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Light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Light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DO Repositories as a system</a:t>
            </a:r>
          </a:p>
        </p:txBody>
      </p:sp>
    </p:spTree>
    <p:extLst>
      <p:ext uri="{BB962C8B-B14F-4D97-AF65-F5344CB8AC3E}">
        <p14:creationId xmlns:p14="http://schemas.microsoft.com/office/powerpoint/2010/main" val="18894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BB88A6-0636-22B7-7E9D-E6798F3CF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BE" dirty="0"/>
              <a:t>Collaborations</a:t>
            </a:r>
            <a:r>
              <a:rPr lang="en-IE" dirty="0"/>
              <a:t> and dependencies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E33610-ECF1-D75D-D2A8-4F40BDF26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4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0C05E5-DBE8-7782-1A13-563D509EBF5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dirty="0"/>
              <a:t>09 | 07 | 2026 by Evdokimos Konstantinidis</a:t>
            </a:r>
          </a:p>
        </p:txBody>
      </p:sp>
      <p:pic>
        <p:nvPicPr>
          <p:cNvPr id="8" name="Picture 7" descr="A black background with red letters&#10;&#10;Description automatically generated">
            <a:extLst>
              <a:ext uri="{FF2B5EF4-FFF2-40B4-BE49-F238E27FC236}">
                <a16:creationId xmlns:a16="http://schemas.microsoft.com/office/drawing/2014/main" id="{7B3C984F-1A79-DF2B-24B4-E25D16318B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6040" y="882207"/>
            <a:ext cx="2165382" cy="5046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9B0290-426A-9C42-0419-C94458E156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714" y="874874"/>
            <a:ext cx="2198064" cy="512019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7472CF9-3A33-E7EC-AECE-F42F74D4C8F3}"/>
              </a:ext>
            </a:extLst>
          </p:cNvPr>
          <p:cNvGrpSpPr/>
          <p:nvPr/>
        </p:nvGrpSpPr>
        <p:grpSpPr>
          <a:xfrm>
            <a:off x="322726" y="1291891"/>
            <a:ext cx="3508917" cy="3010731"/>
            <a:chOff x="283194" y="2194802"/>
            <a:chExt cx="3508917" cy="301073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7E7A90A-B6F1-B626-9DB9-75260CDB0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036" y="2194802"/>
              <a:ext cx="3199231" cy="259021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9057999-3366-F088-B852-70958DE53448}"/>
                </a:ext>
              </a:extLst>
            </p:cNvPr>
            <p:cNvSpPr txBox="1"/>
            <p:nvPr/>
          </p:nvSpPr>
          <p:spPr>
            <a:xfrm>
              <a:off x="283194" y="4805423"/>
              <a:ext cx="35089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156082"/>
                  </a:solidFill>
                </a:rPr>
                <a:t>Oct 2022 – Jan 2026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9AE8CA-4C32-DB55-709A-C7B6CE56B4DB}"/>
              </a:ext>
            </a:extLst>
          </p:cNvPr>
          <p:cNvGrpSpPr/>
          <p:nvPr/>
        </p:nvGrpSpPr>
        <p:grpSpPr>
          <a:xfrm>
            <a:off x="4029761" y="1459809"/>
            <a:ext cx="3508917" cy="2827243"/>
            <a:chOff x="4213072" y="2383389"/>
            <a:chExt cx="3508917" cy="282724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76A55E6-B698-7A18-19A5-BF87BEAEA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83329" y="2383389"/>
              <a:ext cx="2910969" cy="245904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15A4357-B90D-0DB0-2BF6-6ED2C0C21901}"/>
                </a:ext>
              </a:extLst>
            </p:cNvPr>
            <p:cNvSpPr txBox="1"/>
            <p:nvPr/>
          </p:nvSpPr>
          <p:spPr>
            <a:xfrm>
              <a:off x="4213072" y="4810522"/>
              <a:ext cx="35089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156082"/>
                  </a:solidFill>
                </a:rPr>
                <a:t>Sept 2025 – Dec 2028</a:t>
              </a: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FA7F1F20-1F30-6F7F-5AE6-870ABF96E1A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5239" y="916110"/>
            <a:ext cx="2559719" cy="521222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C18EF7ED-A211-718B-2BDA-D4354D2C334F}"/>
              </a:ext>
            </a:extLst>
          </p:cNvPr>
          <p:cNvGrpSpPr/>
          <p:nvPr/>
        </p:nvGrpSpPr>
        <p:grpSpPr>
          <a:xfrm>
            <a:off x="7550277" y="1326717"/>
            <a:ext cx="4483145" cy="2884563"/>
            <a:chOff x="7601546" y="2845669"/>
            <a:chExt cx="4483145" cy="288456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E7911CB-042D-4349-5B12-3CE7FEA8ABD4}"/>
                </a:ext>
              </a:extLst>
            </p:cNvPr>
            <p:cNvSpPr txBox="1"/>
            <p:nvPr/>
          </p:nvSpPr>
          <p:spPr>
            <a:xfrm>
              <a:off x="8218225" y="5330122"/>
              <a:ext cx="35089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156082"/>
                  </a:solidFill>
                </a:rPr>
                <a:t>Jan 2027 – May 2030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3533C2E-3E70-B795-F720-55F079436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92440" y="3251096"/>
              <a:ext cx="3562913" cy="2058437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E9FEAB5-0980-6F98-D369-139C80182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30286" y="3910952"/>
              <a:ext cx="1382088" cy="1046253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F958E42-E373-DC1C-91D0-909AED4C7E14}"/>
                </a:ext>
              </a:extLst>
            </p:cNvPr>
            <p:cNvSpPr txBox="1"/>
            <p:nvPr/>
          </p:nvSpPr>
          <p:spPr>
            <a:xfrm>
              <a:off x="7601546" y="3016972"/>
              <a:ext cx="9577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Data </a:t>
              </a:r>
              <a:r>
                <a:rPr lang="en-US" sz="1200" dirty="0" err="1"/>
                <a:t>MetaData</a:t>
              </a:r>
              <a:r>
                <a:rPr lang="en-US" sz="1200" dirty="0"/>
                <a:t> Hubs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B273586-472D-EB4D-E036-5487E8170577}"/>
                </a:ext>
              </a:extLst>
            </p:cNvPr>
            <p:cNvSpPr txBox="1"/>
            <p:nvPr/>
          </p:nvSpPr>
          <p:spPr>
            <a:xfrm>
              <a:off x="8751430" y="2879461"/>
              <a:ext cx="9577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Software </a:t>
              </a:r>
              <a:r>
                <a:rPr lang="en-US" sz="1200" dirty="0" err="1"/>
                <a:t>MetaData</a:t>
              </a:r>
              <a:r>
                <a:rPr lang="en-US" sz="1200" dirty="0"/>
                <a:t> Hubs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E9DA668-D79D-BD93-87C8-73230E1E8CB6}"/>
                </a:ext>
              </a:extLst>
            </p:cNvPr>
            <p:cNvSpPr txBox="1"/>
            <p:nvPr/>
          </p:nvSpPr>
          <p:spPr>
            <a:xfrm>
              <a:off x="9935633" y="2845669"/>
              <a:ext cx="9577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Software Repo Hubs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1627620-BE9D-74E3-F677-C9E86FD525C5}"/>
                </a:ext>
              </a:extLst>
            </p:cNvPr>
            <p:cNvSpPr txBox="1"/>
            <p:nvPr/>
          </p:nvSpPr>
          <p:spPr>
            <a:xfrm>
              <a:off x="11052404" y="3010838"/>
              <a:ext cx="89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Data Hubs</a:t>
              </a:r>
            </a:p>
            <a:p>
              <a:pPr algn="ctr"/>
              <a:r>
                <a:rPr lang="en-US" sz="1200" dirty="0"/>
                <a:t>Data Lakes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8A9055E-F269-90DD-411C-FC12F0DEE93A}"/>
                </a:ext>
              </a:extLst>
            </p:cNvPr>
            <p:cNvSpPr txBox="1"/>
            <p:nvPr/>
          </p:nvSpPr>
          <p:spPr>
            <a:xfrm>
              <a:off x="11215748" y="4280314"/>
              <a:ext cx="8689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Common Data Spaces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A933ED5-6FE6-8593-F0B6-21AF9013923A}"/>
                </a:ext>
              </a:extLst>
            </p:cNvPr>
            <p:cNvSpPr txBox="1"/>
            <p:nvPr/>
          </p:nvSpPr>
          <p:spPr>
            <a:xfrm>
              <a:off x="9557399" y="4952320"/>
              <a:ext cx="7278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Data Labs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BF019BC-CC5F-5CAA-18F3-097D825417B8}"/>
                </a:ext>
              </a:extLst>
            </p:cNvPr>
            <p:cNvSpPr txBox="1"/>
            <p:nvPr/>
          </p:nvSpPr>
          <p:spPr>
            <a:xfrm>
              <a:off x="8250746" y="4649646"/>
              <a:ext cx="567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EHDS</a:t>
              </a: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9D2C710B-BE6C-CB9E-07F1-F20D715E94AE}"/>
              </a:ext>
            </a:extLst>
          </p:cNvPr>
          <p:cNvSpPr txBox="1"/>
          <p:nvPr/>
        </p:nvSpPr>
        <p:spPr>
          <a:xfrm>
            <a:off x="389288" y="4334474"/>
            <a:ext cx="3508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Data visiting and processing PID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3DF7F96-F59D-63B1-33C2-7554E1AEBCB9}"/>
              </a:ext>
            </a:extLst>
          </p:cNvPr>
          <p:cNvSpPr txBox="1"/>
          <p:nvPr/>
        </p:nvSpPr>
        <p:spPr>
          <a:xfrm>
            <a:off x="4328734" y="4334826"/>
            <a:ext cx="29109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/>
              <a:t>maDMP</a:t>
            </a:r>
            <a:r>
              <a:rPr lang="en-US" sz="2000" dirty="0"/>
              <a:t> enforcement and</a:t>
            </a:r>
          </a:p>
          <a:p>
            <a:pPr algn="ctr"/>
            <a:r>
              <a:rPr lang="en-US" sz="2000" dirty="0"/>
              <a:t>data provenance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A6A7F4E-1940-CC0D-D120-421751216758}"/>
              </a:ext>
            </a:extLst>
          </p:cNvPr>
          <p:cNvSpPr txBox="1"/>
          <p:nvPr/>
        </p:nvSpPr>
        <p:spPr>
          <a:xfrm>
            <a:off x="7853229" y="4334826"/>
            <a:ext cx="4027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FAIR-</a:t>
            </a:r>
            <a:r>
              <a:rPr lang="en-US" sz="2000" dirty="0" err="1"/>
              <a:t>ification</a:t>
            </a:r>
            <a:r>
              <a:rPr lang="en-US" sz="2000" dirty="0"/>
              <a:t> of new and existing Digital Objects through DO over MCP </a:t>
            </a:r>
          </a:p>
        </p:txBody>
      </p:sp>
      <p:pic>
        <p:nvPicPr>
          <p:cNvPr id="63" name="Picture 62" descr="CDIF4EOSC Logo">
            <a:extLst>
              <a:ext uri="{FF2B5EF4-FFF2-40B4-BE49-F238E27FC236}">
                <a16:creationId xmlns:a16="http://schemas.microsoft.com/office/drawing/2014/main" id="{7E30F924-9689-6E31-261C-99BC465123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77183" y="5454646"/>
            <a:ext cx="2804166" cy="682753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F8A58476-C729-727E-8329-53AD0273F976}"/>
              </a:ext>
            </a:extLst>
          </p:cNvPr>
          <p:cNvSpPr txBox="1"/>
          <p:nvPr/>
        </p:nvSpPr>
        <p:spPr>
          <a:xfrm>
            <a:off x="4934563" y="5444234"/>
            <a:ext cx="52572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0" i="0" dirty="0">
                <a:solidFill>
                  <a:srgbClr val="00639A"/>
                </a:solidFill>
                <a:effectLst/>
                <a:latin typeface="Inter"/>
              </a:rPr>
              <a:t>Developing and implementing the Cross-Domain Interoperability Framework for EOSC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91264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336B37F-AD4E-562F-97A6-B396EB8A4B89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91336" y="917660"/>
            <a:ext cx="6461604" cy="3616415"/>
          </a:xfrm>
        </p:spPr>
        <p:txBody>
          <a:bodyPr>
            <a:normAutofit fontScale="925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800" dirty="0">
                <a:cs typeface="Roboto" panose="02000000000000000000" pitchFamily="2" charset="0"/>
              </a:rPr>
              <a:t>We should not take it as granted that researchers are aware of what PID, DOIs, FAIR, Metadata mean or how should be used.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cs typeface="Roboto" panose="02000000000000000000" pitchFamily="2" charset="0"/>
              </a:rPr>
              <a:t>It takes a lot of effort to </a:t>
            </a:r>
            <a:r>
              <a:rPr lang="en-US" sz="1800" dirty="0">
                <a:cs typeface="Roboto" panose="02000000000000000000" pitchFamily="2" charset="0"/>
              </a:rPr>
              <a:t>make non-EOSC researchers/users understand the value of open science and the different implementations of it</a:t>
            </a:r>
            <a:endParaRPr lang="en-GB" sz="1800" dirty="0">
              <a:solidFill>
                <a:srgbClr val="000000"/>
              </a:solidFill>
              <a:cs typeface="Roboto" panose="02000000000000000000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b="1" dirty="0">
                <a:solidFill>
                  <a:srgbClr val="000000"/>
                </a:solidFill>
                <a:cs typeface="Roboto" panose="02000000000000000000" pitchFamily="2" charset="0"/>
              </a:rPr>
              <a:t>DOs to become naturally FAIR at their generation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800" b="1" i="0" u="none" strike="noStrike" dirty="0">
                <a:solidFill>
                  <a:srgbClr val="000000"/>
                </a:solidFill>
                <a:effectLst/>
                <a:cs typeface="Roboto" panose="02000000000000000000" pitchFamily="2" charset="0"/>
              </a:rPr>
              <a:t>Researchers create, use, exchange</a:t>
            </a:r>
            <a:r>
              <a:rPr lang="en-GB" sz="1800" b="1" dirty="0">
                <a:solidFill>
                  <a:srgbClr val="000000"/>
                </a:solidFill>
                <a:cs typeface="Roboto" panose="02000000000000000000" pitchFamily="2" charset="0"/>
              </a:rPr>
              <a:t> FAIR objects while </a:t>
            </a:r>
            <a:r>
              <a:rPr lang="en-GB" sz="1800" b="1" dirty="0">
                <a:solidFill>
                  <a:srgbClr val="008691"/>
                </a:solidFill>
                <a:cs typeface="Roboto" panose="02000000000000000000" pitchFamily="2" charset="0"/>
              </a:rPr>
              <a:t>everything runs </a:t>
            </a:r>
            <a:r>
              <a:rPr lang="en-US" sz="1800" b="1" dirty="0">
                <a:solidFill>
                  <a:srgbClr val="008691"/>
                </a:solidFill>
                <a:cs typeface="Roboto" panose="02000000000000000000" pitchFamily="2" charset="0"/>
              </a:rPr>
              <a:t>seamlessly in the background</a:t>
            </a:r>
            <a:r>
              <a:rPr lang="en-US" sz="1800" b="1" dirty="0">
                <a:solidFill>
                  <a:srgbClr val="000000"/>
                </a:solidFill>
                <a:cs typeface="Roboto" panose="02000000000000000000" pitchFamily="2" charset="0"/>
              </a:rPr>
              <a:t>, without taking valuable time away from researchers.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BE" sz="1600" dirty="0">
              <a:cs typeface="Roboto" panose="02000000000000000000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04654E-AF1A-310F-C257-7D83602D5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Our vision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383C5-1D76-5755-41BB-51EC70ABC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5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52177E-4EDB-5254-9FDF-DA53E90276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dirty="0"/>
              <a:t>09 | 07 | 2026 by Evdokimos Konstantinidis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31341E-2274-D490-3C10-B8EDE4EAC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434" y="723610"/>
            <a:ext cx="5180524" cy="11092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1A4DBCB-D26F-E32A-7D56-224765951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7972" y="3424458"/>
            <a:ext cx="6402602" cy="319790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C1317AF-980C-5C93-37E5-1B3A1B6BF2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426" y="5699240"/>
            <a:ext cx="865259" cy="6381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308876D-C42B-4418-376E-DC1EF58229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897" y="4903262"/>
            <a:ext cx="731788" cy="73178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1A44CE0-9A6A-4244-EE65-4D3AE4696C58}"/>
              </a:ext>
            </a:extLst>
          </p:cNvPr>
          <p:cNvSpPr txBox="1"/>
          <p:nvPr/>
        </p:nvSpPr>
        <p:spPr>
          <a:xfrm>
            <a:off x="1211833" y="5269156"/>
            <a:ext cx="3171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Prof. Evdokimos Konstantinidis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F21BE9-D257-780A-A383-D51E43E3F396}"/>
              </a:ext>
            </a:extLst>
          </p:cNvPr>
          <p:cNvSpPr txBox="1"/>
          <p:nvPr/>
        </p:nvSpPr>
        <p:spPr>
          <a:xfrm>
            <a:off x="1211833" y="5571008"/>
            <a:ext cx="3171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6"/>
              </a:rPr>
              <a:t>evdokimosk@gmail.com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22666D-6FF9-6A00-4F55-C52A06B43361}"/>
              </a:ext>
            </a:extLst>
          </p:cNvPr>
          <p:cNvSpPr txBox="1"/>
          <p:nvPr/>
        </p:nvSpPr>
        <p:spPr>
          <a:xfrm>
            <a:off x="7523070" y="2166977"/>
            <a:ext cx="4028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hlinkClick r:id="rId7"/>
              </a:rPr>
              <a:t>https://portal.raise-science.eu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6073306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B91C56FE-5A9B-C24A-AFFA-133FB1C68414}" vid="{5FCD33CA-DC53-7B43-958E-3CD65528C4D3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EOSC-167323429-153734</_dlc_DocId>
    <_dlc_DocIdUrl xmlns="f0f4a6ae-13a5-4397-80f3-aea8e9f411f0">
      <Url>https://europeanopensciencecloud.sharepoint.com/sites/Data/_layouts/15/DocIdRedir.aspx?ID=EOSC-167323429-153734</Url>
      <Description>EOSC-167323429-153734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CBBEC31-C3BC-46EE-8416-46FB6E223D0D}">
  <ds:schemaRefs>
    <ds:schemaRef ds:uri="http://schemas.microsoft.com/office/infopath/2007/PartnerControls"/>
    <ds:schemaRef ds:uri="http://purl.org/dc/elements/1.1/"/>
    <ds:schemaRef ds:uri="http://purl.org/dc/terms/"/>
    <ds:schemaRef ds:uri="3e74049f-b8a9-4e32-b231-e16b3efc928a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731A646-7ABA-42DC-9AD4-F0E0DF36B08A}"/>
</file>

<file path=customXml/itemProps3.xml><?xml version="1.0" encoding="utf-8"?>
<ds:datastoreItem xmlns:ds="http://schemas.openxmlformats.org/officeDocument/2006/customXml" ds:itemID="{3C43946C-2F83-42B0-9676-1630B68D62E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DB9D3FB-9501-4C57-B6B8-C49ED3CBBBF3}"/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1759</TotalTime>
  <Words>534</Words>
  <Application>Microsoft Office PowerPoint</Application>
  <PresentationFormat>Widescreen</PresentationFormat>
  <Paragraphs>63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 SemiBold</vt:lpstr>
      <vt:lpstr>Arial</vt:lpstr>
      <vt:lpstr>Calibri</vt:lpstr>
      <vt:lpstr>Inter</vt:lpstr>
      <vt:lpstr>Roboto</vt:lpstr>
      <vt:lpstr>Roboto Light</vt:lpstr>
      <vt:lpstr>Kantoorthema</vt:lpstr>
      <vt:lpstr>RAISE Connect</vt:lpstr>
      <vt:lpstr>Project outputs &amp; Key contributions to EOSC</vt:lpstr>
      <vt:lpstr>RAISE Connect main concept</vt:lpstr>
      <vt:lpstr>Collaborations and dependencies</vt:lpstr>
      <vt:lpstr>Our vision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Ute Gusenheimer</dc:creator>
  <cp:lastModifiedBy>Evdokimos Konstantinidis</cp:lastModifiedBy>
  <cp:revision>145</cp:revision>
  <dcterms:created xsi:type="dcterms:W3CDTF">2023-06-05T12:30:30Z</dcterms:created>
  <dcterms:modified xsi:type="dcterms:W3CDTF">2026-07-07T19:17:02Z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2023-06-09T10:04:54Z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26090116-f8b9-4873-bd6a-93203bebac80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0x01010011BA2657F33C78458957214F412992C5</vt:lpwstr>
  </property>
  <property fmtid="{D5CDD505-2E9C-101B-9397-08002B2CF9AE}" pid="10" name="Order">
    <vt:r8>1255600</vt:r8>
  </property>
  <property fmtid="{D5CDD505-2E9C-101B-9397-08002B2CF9AE}" pid="11" name="_dlc_DocIdItemGuid">
    <vt:lpwstr>be49005d-c11a-4b38-a8fa-5a1645c224c7</vt:lpwstr>
  </property>
  <property fmtid="{D5CDD505-2E9C-101B-9397-08002B2CF9AE}" pid="12" name="MediaServiceImageTags">
    <vt:lpwstr/>
  </property>
</Properties>
</file>