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3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embeddedFontLst>
    <p:embeddedFont>
      <p:font typeface="Noto Sans Symbols" pitchFamily="2" charset="0"/>
      <p:regular r:id="rId11"/>
      <p:bold r:id="rId12"/>
    </p:embeddedFont>
    <p:embeddedFont>
      <p:font typeface="Play" panose="020B0604020202020204" charset="0"/>
      <p:regular r:id="rId13"/>
      <p:bold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  <p:embeddedFont>
      <p:font typeface="Roboto Light" panose="02000000000000000000" pitchFamily="2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6" roundtripDataSignature="AMtx7miGE5GtXRuh4g2iYYoTZ7UXWRAYk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4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ED9C36B-3AA5-4641-8B16-95E80A273622}">
  <a:tblStyle styleId="{CED9C36B-3AA5-4641-8B16-95E80A273622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customschemas.google.com/relationships/presentationmetadata" Target="meta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34" Type="http://schemas.openxmlformats.org/officeDocument/2006/relationships/customXml" Target="../customXml/item4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8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f35d6cae6b_0_2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1" name="Google Shape;111;g3f35d6cae6b_0_2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f35d6cae6b_0_20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g3f35d6cae6b_0_2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Page 3">
  <p:cSld name="Text Page 3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9"/>
          <p:cNvSpPr txBox="1">
            <a:spLocks noGrp="1"/>
          </p:cNvSpPr>
          <p:nvPr>
            <p:ph type="body" idx="1"/>
          </p:nvPr>
        </p:nvSpPr>
        <p:spPr>
          <a:xfrm>
            <a:off x="1721738" y="1570383"/>
            <a:ext cx="9830179" cy="4382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0" i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" name="Google Shape;17;p9"/>
          <p:cNvSpPr txBox="1">
            <a:spLocks noGrp="1"/>
          </p:cNvSpPr>
          <p:nvPr>
            <p:ph type="title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500"/>
              <a:buFont typeface="Roboto"/>
              <a:buNone/>
              <a:defRPr sz="3500" b="0" i="0">
                <a:solidFill>
                  <a:srgbClr val="00869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9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" name="Google Shape;19;p9"/>
          <p:cNvSpPr txBox="1">
            <a:spLocks noGrp="1"/>
          </p:cNvSpPr>
          <p:nvPr>
            <p:ph type="body" idx="2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900"/>
              <a:buNone/>
              <a:defRPr sz="1900" b="0" i="0">
                <a:solidFill>
                  <a:srgbClr val="0C0C0C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9"/>
          <p:cNvSpPr txBox="1">
            <a:spLocks noGrp="1"/>
          </p:cNvSpPr>
          <p:nvPr>
            <p:ph type="ftr" idx="11"/>
          </p:nvPr>
        </p:nvSpPr>
        <p:spPr>
          <a:xfrm>
            <a:off x="311426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00869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f35d6cae6b_0_381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300" cy="2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475" rIns="60975" bIns="304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5" name="Google Shape;75;g3f35d6cae6b_0_381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500" cy="2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475" rIns="60975" bIns="304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6" name="Google Shape;76;g3f35d6cae6b_0_381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300" cy="2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475" rIns="60975" bIns="304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7" name="Google Shape;77;g3f35d6cae6b_0_381"/>
          <p:cNvSpPr/>
          <p:nvPr/>
        </p:nvSpPr>
        <p:spPr>
          <a:xfrm>
            <a:off x="14" y="0"/>
            <a:ext cx="12207240" cy="6866573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60975" tIns="30475" rIns="60975" bIns="304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g3f35d6cae6b_0_381"/>
          <p:cNvSpPr/>
          <p:nvPr/>
        </p:nvSpPr>
        <p:spPr>
          <a:xfrm>
            <a:off x="2654867" y="1272553"/>
            <a:ext cx="7620000" cy="3175000"/>
          </a:xfrm>
          <a:custGeom>
            <a:avLst/>
            <a:gdLst/>
            <a:ahLst/>
            <a:cxnLst/>
            <a:rect l="l" t="t" r="r" b="b"/>
            <a:pathLst>
              <a:path w="15240000" h="6350000" extrusionOk="0">
                <a:moveTo>
                  <a:pt x="635000" y="0"/>
                </a:moveTo>
                <a:lnTo>
                  <a:pt x="14605000" y="0"/>
                </a:lnTo>
                <a:cubicBezTo>
                  <a:pt x="14955701" y="0"/>
                  <a:pt x="15240000" y="284299"/>
                  <a:pt x="15240000" y="635000"/>
                </a:cubicBezTo>
                <a:lnTo>
                  <a:pt x="15240000" y="5715000"/>
                </a:lnTo>
                <a:cubicBezTo>
                  <a:pt x="15240000" y="6065701"/>
                  <a:pt x="14955701" y="6350000"/>
                  <a:pt x="14605000" y="6350000"/>
                </a:cubicBezTo>
                <a:lnTo>
                  <a:pt x="635000" y="6350000"/>
                </a:lnTo>
                <a:cubicBezTo>
                  <a:pt x="284299" y="6350000"/>
                  <a:pt x="0" y="6065701"/>
                  <a:pt x="0" y="5715000"/>
                </a:cubicBezTo>
                <a:lnTo>
                  <a:pt x="0" y="635000"/>
                </a:lnTo>
                <a:cubicBezTo>
                  <a:pt x="0" y="284299"/>
                  <a:pt x="284299" y="0"/>
                  <a:pt x="635000" y="0"/>
                </a:cubicBezTo>
                <a:close/>
              </a:path>
            </a:pathLst>
          </a:custGeom>
          <a:solidFill>
            <a:srgbClr val="FFFFFF">
              <a:alpha val="89800"/>
            </a:srgbClr>
          </a:solidFill>
          <a:ln>
            <a:noFill/>
          </a:ln>
        </p:spPr>
        <p:txBody>
          <a:bodyPr spcFirstLastPara="1" wrap="square" lIns="60975" tIns="30475" rIns="60975" bIns="304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g3f35d6cae6b_0_381"/>
          <p:cNvSpPr/>
          <p:nvPr/>
        </p:nvSpPr>
        <p:spPr>
          <a:xfrm>
            <a:off x="0" y="-10478"/>
            <a:ext cx="12192000" cy="66294"/>
          </a:xfrm>
          <a:custGeom>
            <a:avLst/>
            <a:gdLst/>
            <a:ahLst/>
            <a:cxnLst/>
            <a:rect l="l" t="t" r="r" b="b"/>
            <a:pathLst>
              <a:path w="20320000" h="101600" extrusionOk="0">
                <a:moveTo>
                  <a:pt x="0" y="0"/>
                </a:moveTo>
                <a:lnTo>
                  <a:pt x="20320000" y="0"/>
                </a:lnTo>
                <a:lnTo>
                  <a:pt x="20320000" y="101600"/>
                </a:lnTo>
                <a:lnTo>
                  <a:pt x="0" y="101600"/>
                </a:lnTo>
                <a:close/>
              </a:path>
            </a:pathLst>
          </a:custGeom>
          <a:solidFill>
            <a:srgbClr val="3E9CDC"/>
          </a:solidFill>
          <a:ln>
            <a:noFill/>
          </a:ln>
        </p:spPr>
        <p:txBody>
          <a:bodyPr spcFirstLastPara="1" wrap="square" lIns="60975" tIns="30475" rIns="60975" bIns="304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g3f35d6cae6b_0_381"/>
          <p:cNvSpPr/>
          <p:nvPr/>
        </p:nvSpPr>
        <p:spPr>
          <a:xfrm>
            <a:off x="0" y="5664201"/>
            <a:ext cx="12192000" cy="48514"/>
          </a:xfrm>
          <a:custGeom>
            <a:avLst/>
            <a:gdLst/>
            <a:ahLst/>
            <a:cxnLst/>
            <a:rect l="l" t="t" r="r" b="b"/>
            <a:pathLst>
              <a:path w="20320000" h="101600" extrusionOk="0">
                <a:moveTo>
                  <a:pt x="0" y="0"/>
                </a:moveTo>
                <a:lnTo>
                  <a:pt x="20320000" y="0"/>
                </a:lnTo>
                <a:lnTo>
                  <a:pt x="20320000" y="101600"/>
                </a:lnTo>
                <a:lnTo>
                  <a:pt x="0" y="101600"/>
                </a:lnTo>
                <a:close/>
              </a:path>
            </a:pathLst>
          </a:custGeom>
          <a:solidFill>
            <a:srgbClr val="3E9CDC"/>
          </a:solidFill>
          <a:ln>
            <a:noFill/>
          </a:ln>
        </p:spPr>
        <p:txBody>
          <a:bodyPr spcFirstLastPara="1" wrap="square" lIns="60975" tIns="30475" rIns="60975" bIns="304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g3f35d6cae6b_0_381"/>
          <p:cNvSpPr/>
          <p:nvPr/>
        </p:nvSpPr>
        <p:spPr>
          <a:xfrm>
            <a:off x="967014" y="4699000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1016000" h="1016000" extrusionOk="0">
                <a:moveTo>
                  <a:pt x="508000" y="0"/>
                </a:moveTo>
                <a:lnTo>
                  <a:pt x="1016000" y="254000"/>
                </a:lnTo>
                <a:lnTo>
                  <a:pt x="1016000" y="762000"/>
                </a:lnTo>
                <a:lnTo>
                  <a:pt x="508000" y="1016000"/>
                </a:lnTo>
                <a:lnTo>
                  <a:pt x="0" y="762000"/>
                </a:lnTo>
                <a:lnTo>
                  <a:pt x="0" y="254000"/>
                </a:lnTo>
                <a:lnTo>
                  <a:pt x="508000" y="0"/>
                </a:lnTo>
                <a:close/>
              </a:path>
            </a:pathLst>
          </a:custGeom>
          <a:solidFill>
            <a:srgbClr val="2B6CA3">
              <a:alpha val="60000"/>
            </a:srgbClr>
          </a:solidFill>
          <a:ln>
            <a:noFill/>
          </a:ln>
        </p:spPr>
        <p:txBody>
          <a:bodyPr spcFirstLastPara="1" wrap="square" lIns="60975" tIns="30475" rIns="60975" bIns="304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g3f35d6cae6b_0_381"/>
          <p:cNvSpPr/>
          <p:nvPr/>
        </p:nvSpPr>
        <p:spPr>
          <a:xfrm>
            <a:off x="1602014" y="4826000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762000" h="762000" extrusionOk="0">
                <a:moveTo>
                  <a:pt x="381000" y="0"/>
                </a:moveTo>
                <a:lnTo>
                  <a:pt x="762000" y="190500"/>
                </a:lnTo>
                <a:lnTo>
                  <a:pt x="762000" y="571500"/>
                </a:lnTo>
                <a:lnTo>
                  <a:pt x="381000" y="762000"/>
                </a:lnTo>
                <a:lnTo>
                  <a:pt x="0" y="571500"/>
                </a:lnTo>
                <a:lnTo>
                  <a:pt x="0" y="190500"/>
                </a:lnTo>
                <a:lnTo>
                  <a:pt x="381000" y="0"/>
                </a:lnTo>
                <a:close/>
              </a:path>
            </a:pathLst>
          </a:custGeom>
          <a:solidFill>
            <a:srgbClr val="5A9FD4">
              <a:alpha val="40000"/>
            </a:srgbClr>
          </a:solidFill>
          <a:ln>
            <a:noFill/>
          </a:ln>
        </p:spPr>
        <p:txBody>
          <a:bodyPr spcFirstLastPara="1" wrap="square" lIns="60975" tIns="30475" rIns="60975" bIns="304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g3f35d6cae6b_0_381"/>
          <p:cNvSpPr/>
          <p:nvPr/>
        </p:nvSpPr>
        <p:spPr>
          <a:xfrm>
            <a:off x="8714014" y="4699000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1016000" h="1016000" extrusionOk="0">
                <a:moveTo>
                  <a:pt x="508000" y="0"/>
                </a:moveTo>
                <a:lnTo>
                  <a:pt x="1016000" y="254000"/>
                </a:lnTo>
                <a:lnTo>
                  <a:pt x="1016000" y="762000"/>
                </a:lnTo>
                <a:lnTo>
                  <a:pt x="508000" y="1016000"/>
                </a:lnTo>
                <a:lnTo>
                  <a:pt x="0" y="762000"/>
                </a:lnTo>
                <a:lnTo>
                  <a:pt x="0" y="254000"/>
                </a:lnTo>
                <a:lnTo>
                  <a:pt x="508000" y="0"/>
                </a:lnTo>
                <a:close/>
              </a:path>
            </a:pathLst>
          </a:custGeom>
          <a:solidFill>
            <a:srgbClr val="2B6CA3">
              <a:alpha val="60000"/>
            </a:srgbClr>
          </a:solidFill>
          <a:ln>
            <a:noFill/>
          </a:ln>
        </p:spPr>
        <p:txBody>
          <a:bodyPr spcFirstLastPara="1" wrap="square" lIns="60975" tIns="30475" rIns="60975" bIns="304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g3f35d6cae6b_0_381"/>
          <p:cNvSpPr/>
          <p:nvPr/>
        </p:nvSpPr>
        <p:spPr>
          <a:xfrm>
            <a:off x="8206014" y="4826000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762000" h="762000" extrusionOk="0">
                <a:moveTo>
                  <a:pt x="381000" y="0"/>
                </a:moveTo>
                <a:lnTo>
                  <a:pt x="762000" y="190500"/>
                </a:lnTo>
                <a:lnTo>
                  <a:pt x="762000" y="571500"/>
                </a:lnTo>
                <a:lnTo>
                  <a:pt x="381000" y="762000"/>
                </a:lnTo>
                <a:lnTo>
                  <a:pt x="0" y="571500"/>
                </a:lnTo>
                <a:lnTo>
                  <a:pt x="0" y="190500"/>
                </a:lnTo>
                <a:lnTo>
                  <a:pt x="381000" y="0"/>
                </a:lnTo>
                <a:close/>
              </a:path>
            </a:pathLst>
          </a:custGeom>
          <a:solidFill>
            <a:srgbClr val="5A9FD4">
              <a:alpha val="40000"/>
            </a:srgbClr>
          </a:solidFill>
          <a:ln>
            <a:noFill/>
          </a:ln>
        </p:spPr>
        <p:txBody>
          <a:bodyPr spcFirstLastPara="1" wrap="square" lIns="60975" tIns="30475" rIns="60975" bIns="304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g3f35d6cae6b_0_381"/>
          <p:cNvSpPr/>
          <p:nvPr/>
        </p:nvSpPr>
        <p:spPr>
          <a:xfrm>
            <a:off x="50202" y="5985133"/>
            <a:ext cx="2437434" cy="543345"/>
          </a:xfrm>
          <a:custGeom>
            <a:avLst/>
            <a:gdLst/>
            <a:ahLst/>
            <a:cxnLst/>
            <a:rect l="l" t="t" r="r" b="b"/>
            <a:pathLst>
              <a:path w="3651587" h="814000" extrusionOk="0">
                <a:moveTo>
                  <a:pt x="0" y="0"/>
                </a:moveTo>
                <a:lnTo>
                  <a:pt x="3651587" y="0"/>
                </a:lnTo>
                <a:lnTo>
                  <a:pt x="3651587" y="814000"/>
                </a:lnTo>
                <a:lnTo>
                  <a:pt x="0" y="814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60975" tIns="30475" rIns="60975" bIns="304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g3f35d6cae6b_0_381"/>
          <p:cNvSpPr txBox="1">
            <a:spLocks noGrp="1"/>
          </p:cNvSpPr>
          <p:nvPr>
            <p:ph type="title"/>
          </p:nvPr>
        </p:nvSpPr>
        <p:spPr>
          <a:xfrm>
            <a:off x="3383001" y="1513758"/>
            <a:ext cx="5486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475" rIns="60975" bIns="304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3A6B"/>
              </a:buClr>
              <a:buSzPts val="5100"/>
              <a:buFont typeface="Roboto"/>
              <a:buNone/>
              <a:defRPr sz="5100">
                <a:solidFill>
                  <a:srgbClr val="0B3A6B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g3f35d6cae6b_0_381"/>
          <p:cNvSpPr txBox="1">
            <a:spLocks noGrp="1"/>
          </p:cNvSpPr>
          <p:nvPr>
            <p:ph type="subTitle" idx="1"/>
          </p:nvPr>
        </p:nvSpPr>
        <p:spPr>
          <a:xfrm>
            <a:off x="4013200" y="2630421"/>
            <a:ext cx="4267200" cy="57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475" rIns="60975" bIns="3047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3E9CDC"/>
              </a:buClr>
              <a:buSzPts val="2400"/>
              <a:buNone/>
              <a:defRPr sz="2400">
                <a:solidFill>
                  <a:srgbClr val="3E9CDC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9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8" name="Google Shape;88;g3f35d6cae6b_0_381"/>
          <p:cNvSpPr txBox="1">
            <a:spLocks noGrp="1"/>
          </p:cNvSpPr>
          <p:nvPr>
            <p:ph type="body" idx="2"/>
          </p:nvPr>
        </p:nvSpPr>
        <p:spPr>
          <a:xfrm>
            <a:off x="4699000" y="3877353"/>
            <a:ext cx="2895600" cy="3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475" rIns="60975" bIns="3047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B3A6B"/>
              </a:buClr>
              <a:buSzPts val="1900"/>
              <a:buNone/>
              <a:defRPr sz="1900" i="1">
                <a:solidFill>
                  <a:srgbClr val="0B3A6B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0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/>
            </a:lvl2pPr>
            <a:lvl3pPr marL="1371600" lvl="2" indent="-30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/>
            </a:lvl3pPr>
            <a:lvl4pPr marL="1828800" lvl="3" indent="-30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/>
            </a:lvl4pPr>
            <a:lvl5pPr marL="2286000" lvl="4" indent="-30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»"/>
              <a:defRPr/>
            </a:lvl5pPr>
            <a:lvl6pPr marL="2743200" lvl="5" indent="-30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/>
            </a:lvl6pPr>
            <a:lvl7pPr marL="3200400" lvl="6" indent="-30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/>
            </a:lvl7pPr>
            <a:lvl8pPr marL="3657600" lvl="7" indent="-30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/>
            </a:lvl8pPr>
            <a:lvl9pPr marL="4114800" lvl="8" indent="-30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/>
            </a:lvl9pPr>
          </a:lstStyle>
          <a:p>
            <a:endParaRPr/>
          </a:p>
        </p:txBody>
      </p:sp>
      <p:sp>
        <p:nvSpPr>
          <p:cNvPr id="89" name="Google Shape;89;g3f35d6cae6b_0_381"/>
          <p:cNvSpPr txBox="1">
            <a:spLocks noGrp="1"/>
          </p:cNvSpPr>
          <p:nvPr>
            <p:ph type="body" idx="3"/>
          </p:nvPr>
        </p:nvSpPr>
        <p:spPr>
          <a:xfrm>
            <a:off x="7708832" y="6109607"/>
            <a:ext cx="4454700" cy="3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475" rIns="60975" bIns="3047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B3A6B"/>
              </a:buClr>
              <a:buSzPts val="1600"/>
              <a:buNone/>
              <a:defRPr sz="1600" i="1">
                <a:solidFill>
                  <a:srgbClr val="0B3A6B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0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/>
            </a:lvl2pPr>
            <a:lvl3pPr marL="1371600" lvl="2" indent="-30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/>
            </a:lvl3pPr>
            <a:lvl4pPr marL="1828800" lvl="3" indent="-30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/>
            </a:lvl4pPr>
            <a:lvl5pPr marL="2286000" lvl="4" indent="-30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»"/>
              <a:defRPr/>
            </a:lvl5pPr>
            <a:lvl6pPr marL="2743200" lvl="5" indent="-30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/>
            </a:lvl6pPr>
            <a:lvl7pPr marL="3200400" lvl="6" indent="-30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/>
            </a:lvl7pPr>
            <a:lvl8pPr marL="3657600" lvl="7" indent="-30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/>
            </a:lvl8pPr>
            <a:lvl9pPr marL="4114800" lvl="8" indent="-30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/>
            </a:lvl9pPr>
          </a:lstStyle>
          <a:p>
            <a:endParaRPr/>
          </a:p>
        </p:txBody>
      </p:sp>
      <p:pic>
        <p:nvPicPr>
          <p:cNvPr id="90" name="Google Shape;90;g3f35d6cae6b_0_38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10953" y="-501293"/>
            <a:ext cx="4570092" cy="22850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Page" type="title">
  <p:cSld name="TITL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10"/>
          <p:cNvSpPr txBox="1">
            <a:spLocks noGrp="1"/>
          </p:cNvSpPr>
          <p:nvPr>
            <p:ph type="ctrTitle"/>
          </p:nvPr>
        </p:nvSpPr>
        <p:spPr>
          <a:xfrm>
            <a:off x="423013" y="1600200"/>
            <a:ext cx="9144000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500"/>
              <a:buFont typeface="Roboto"/>
              <a:buNone/>
              <a:defRPr sz="6500" b="0" i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0"/>
          <p:cNvSpPr txBox="1">
            <a:spLocks noGrp="1"/>
          </p:cNvSpPr>
          <p:nvPr>
            <p:ph type="subTitle" idx="1"/>
          </p:nvPr>
        </p:nvSpPr>
        <p:spPr>
          <a:xfrm>
            <a:off x="423013" y="2825750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0" i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" name="Google Shape;25;p10"/>
          <p:cNvSpPr txBox="1">
            <a:spLocks noGrp="1"/>
          </p:cNvSpPr>
          <p:nvPr>
            <p:ph type="ftr" idx="11"/>
          </p:nvPr>
        </p:nvSpPr>
        <p:spPr>
          <a:xfrm>
            <a:off x="423013" y="6173787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+ Image Page 2">
  <p:cSld name="Text + Image Page 2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11"/>
          <p:cNvSpPr txBox="1">
            <a:spLocks noGrp="1"/>
          </p:cNvSpPr>
          <p:nvPr>
            <p:ph type="body" idx="1"/>
          </p:nvPr>
        </p:nvSpPr>
        <p:spPr>
          <a:xfrm>
            <a:off x="1721736" y="1570384"/>
            <a:ext cx="4658743" cy="4382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0" i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11"/>
          <p:cNvSpPr>
            <a:spLocks noGrp="1"/>
          </p:cNvSpPr>
          <p:nvPr>
            <p:ph type="pic" idx="2"/>
          </p:nvPr>
        </p:nvSpPr>
        <p:spPr>
          <a:xfrm>
            <a:off x="6624662" y="1570355"/>
            <a:ext cx="4927256" cy="4382570"/>
          </a:xfrm>
          <a:prstGeom prst="rect">
            <a:avLst/>
          </a:prstGeom>
          <a:noFill/>
          <a:ln>
            <a:noFill/>
          </a:ln>
        </p:spPr>
      </p:sp>
      <p:sp>
        <p:nvSpPr>
          <p:cNvPr id="30" name="Google Shape;30;p11"/>
          <p:cNvSpPr txBox="1">
            <a:spLocks noGrp="1"/>
          </p:cNvSpPr>
          <p:nvPr>
            <p:ph type="title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500"/>
              <a:buFont typeface="Roboto"/>
              <a:buNone/>
              <a:defRPr sz="3500" b="0" i="0">
                <a:solidFill>
                  <a:srgbClr val="00869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1"/>
          <p:cNvSpPr txBox="1">
            <a:spLocks noGrp="1"/>
          </p:cNvSpPr>
          <p:nvPr>
            <p:ph type="body" idx="3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900"/>
              <a:buNone/>
              <a:defRPr sz="1900" b="0" i="0">
                <a:solidFill>
                  <a:srgbClr val="0C0C0C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1"/>
          <p:cNvSpPr txBox="1">
            <a:spLocks noGrp="1"/>
          </p:cNvSpPr>
          <p:nvPr>
            <p:ph type="ftr" idx="11"/>
          </p:nvPr>
        </p:nvSpPr>
        <p:spPr>
          <a:xfrm>
            <a:off x="311426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00869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1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Page 2">
  <p:cSld name="Image Page 2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12"/>
          <p:cNvSpPr>
            <a:spLocks noGrp="1"/>
          </p:cNvSpPr>
          <p:nvPr>
            <p:ph type="pic" idx="2"/>
          </p:nvPr>
        </p:nvSpPr>
        <p:spPr>
          <a:xfrm>
            <a:off x="1721736" y="1570354"/>
            <a:ext cx="9830180" cy="4382570"/>
          </a:xfrm>
          <a:prstGeom prst="rect">
            <a:avLst/>
          </a:prstGeom>
          <a:noFill/>
          <a:ln>
            <a:noFill/>
          </a:ln>
        </p:spPr>
      </p:sp>
      <p:sp>
        <p:nvSpPr>
          <p:cNvPr id="37" name="Google Shape;37;p12"/>
          <p:cNvSpPr txBox="1">
            <a:spLocks noGrp="1"/>
          </p:cNvSpPr>
          <p:nvPr>
            <p:ph type="title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500"/>
              <a:buFont typeface="Roboto"/>
              <a:buNone/>
              <a:defRPr sz="3500" b="0" i="0">
                <a:solidFill>
                  <a:srgbClr val="00869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2"/>
          <p:cNvSpPr txBox="1">
            <a:spLocks noGrp="1"/>
          </p:cNvSpPr>
          <p:nvPr>
            <p:ph type="body" idx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C0C0C"/>
              </a:buClr>
              <a:buSzPts val="1900"/>
              <a:buNone/>
              <a:defRPr sz="1900" b="0" i="0">
                <a:solidFill>
                  <a:srgbClr val="0C0C0C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12"/>
          <p:cNvSpPr txBox="1">
            <a:spLocks noGrp="1"/>
          </p:cNvSpPr>
          <p:nvPr>
            <p:ph type="ftr" idx="11"/>
          </p:nvPr>
        </p:nvSpPr>
        <p:spPr>
          <a:xfrm>
            <a:off x="311426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00869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2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ull Page Image">
  <p:cSld name="Full Page Image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sp>
      <p:pic>
        <p:nvPicPr>
          <p:cNvPr id="43" name="Google Shape;43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58140" y="360654"/>
            <a:ext cx="1196340" cy="340893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13"/>
          <p:cNvSpPr txBox="1">
            <a:spLocks noGrp="1"/>
          </p:cNvSpPr>
          <p:nvPr>
            <p:ph type="body" idx="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00"/>
              <a:buFont typeface="Roboto Light"/>
              <a:buNone/>
              <a:defRPr sz="1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ftr" idx="11"/>
          </p:nvPr>
        </p:nvSpPr>
        <p:spPr>
          <a:xfrm>
            <a:off x="311426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00869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Page 1">
  <p:cSld name="Divider Page 1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oogle Shape;48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6096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14"/>
          <p:cNvSpPr>
            <a:spLocks noGrp="1"/>
          </p:cNvSpPr>
          <p:nvPr>
            <p:ph type="pic" idx="2"/>
          </p:nvPr>
        </p:nvSpPr>
        <p:spPr>
          <a:xfrm>
            <a:off x="6096000" y="0"/>
            <a:ext cx="6096000" cy="6857999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14"/>
          <p:cNvSpPr txBox="1">
            <a:spLocks noGrp="1"/>
          </p:cNvSpPr>
          <p:nvPr>
            <p:ph type="title"/>
          </p:nvPr>
        </p:nvSpPr>
        <p:spPr>
          <a:xfrm>
            <a:off x="668192" y="940672"/>
            <a:ext cx="5082367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"/>
              <a:buNone/>
              <a:defRPr sz="3500" b="0" i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body" idx="1"/>
          </p:nvPr>
        </p:nvSpPr>
        <p:spPr>
          <a:xfrm>
            <a:off x="668192" y="1650367"/>
            <a:ext cx="5082368" cy="364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0" i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body" idx="3"/>
          </p:nvPr>
        </p:nvSpPr>
        <p:spPr>
          <a:xfrm>
            <a:off x="668192" y="2270760"/>
            <a:ext cx="5082367" cy="3682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 b="0" i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ftr" idx="11"/>
          </p:nvPr>
        </p:nvSpPr>
        <p:spPr>
          <a:xfrm>
            <a:off x="311426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4"/>
          <p:cNvSpPr txBox="1">
            <a:spLocks noGrp="1"/>
          </p:cNvSpPr>
          <p:nvPr>
            <p:ph type="sldNum" idx="12"/>
          </p:nvPr>
        </p:nvSpPr>
        <p:spPr>
          <a:xfrm>
            <a:off x="4737652" y="6439477"/>
            <a:ext cx="1289222" cy="19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Page 2">
  <p:cSld name="Divider Page 2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096000" y="-1"/>
            <a:ext cx="6096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5"/>
          <p:cNvSpPr>
            <a:spLocks noGrp="1"/>
          </p:cNvSpPr>
          <p:nvPr>
            <p:ph type="pic" idx="2"/>
          </p:nvPr>
        </p:nvSpPr>
        <p:spPr>
          <a:xfrm>
            <a:off x="0" y="1"/>
            <a:ext cx="6096000" cy="6857999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5"/>
          <p:cNvSpPr txBox="1">
            <a:spLocks noGrp="1"/>
          </p:cNvSpPr>
          <p:nvPr>
            <p:ph type="title"/>
          </p:nvPr>
        </p:nvSpPr>
        <p:spPr>
          <a:xfrm>
            <a:off x="6787052" y="940672"/>
            <a:ext cx="5082367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"/>
              <a:buNone/>
              <a:defRPr sz="3500" b="0" i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body" idx="1"/>
          </p:nvPr>
        </p:nvSpPr>
        <p:spPr>
          <a:xfrm>
            <a:off x="6787052" y="1650367"/>
            <a:ext cx="5082368" cy="364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0" i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body" idx="3"/>
          </p:nvPr>
        </p:nvSpPr>
        <p:spPr>
          <a:xfrm>
            <a:off x="6787052" y="2270760"/>
            <a:ext cx="5082367" cy="3682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 b="0" i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Char char="•"/>
              <a:defRPr sz="1500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body" idx="4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00"/>
              <a:buFont typeface="Roboto Light"/>
              <a:buNone/>
              <a:defRPr sz="1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ftr" idx="11"/>
          </p:nvPr>
        </p:nvSpPr>
        <p:spPr>
          <a:xfrm>
            <a:off x="6225209" y="6363216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00869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ekop">
  <p:cSld name="Sectiekop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Page">
  <p:cSld name="Text Page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g3f35d6cae6b_0_152"/>
          <p:cNvPicPr preferRelativeResize="0"/>
          <p:nvPr/>
        </p:nvPicPr>
        <p:blipFill rotWithShape="1">
          <a:blip r:embed="rId2">
            <a:alphaModFix/>
          </a:blip>
          <a:srcRect t="12018"/>
          <a:stretch/>
        </p:blipFill>
        <p:spPr>
          <a:xfrm>
            <a:off x="0" y="824367"/>
            <a:ext cx="12192000" cy="6033633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g3f35d6cae6b_0_152"/>
          <p:cNvSpPr txBox="1">
            <a:spLocks noGrp="1"/>
          </p:cNvSpPr>
          <p:nvPr>
            <p:ph type="sldNum" idx="12"/>
          </p:nvPr>
        </p:nvSpPr>
        <p:spPr>
          <a:xfrm>
            <a:off x="9290221" y="6423497"/>
            <a:ext cx="27432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9" name="Google Shape;69;g3f35d6cae6b_0_152"/>
          <p:cNvSpPr txBox="1">
            <a:spLocks noGrp="1"/>
          </p:cNvSpPr>
          <p:nvPr>
            <p:ph type="body" idx="1"/>
          </p:nvPr>
        </p:nvSpPr>
        <p:spPr>
          <a:xfrm>
            <a:off x="668191" y="2342989"/>
            <a:ext cx="10883700" cy="37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7F7F7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A3838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3A383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Google Shape;70;g3f35d6cae6b_0_152"/>
          <p:cNvSpPr txBox="1">
            <a:spLocks noGrp="1"/>
          </p:cNvSpPr>
          <p:nvPr>
            <p:ph type="title"/>
          </p:nvPr>
        </p:nvSpPr>
        <p:spPr>
          <a:xfrm>
            <a:off x="668191" y="1007816"/>
            <a:ext cx="10883700" cy="60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500"/>
              <a:buFont typeface="Roboto Light"/>
              <a:buNone/>
              <a:defRPr sz="35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Google Shape;71;g3f35d6cae6b_0_152"/>
          <p:cNvSpPr txBox="1">
            <a:spLocks noGrp="1"/>
          </p:cNvSpPr>
          <p:nvPr>
            <p:ph type="body" idx="2"/>
          </p:nvPr>
        </p:nvSpPr>
        <p:spPr>
          <a:xfrm>
            <a:off x="668193" y="1717483"/>
            <a:ext cx="108837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26262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72" name="Google Shape;72;g3f35d6cae6b_0_152" title="EOSC-ARENA_Horizontal_Transparent_background.png"/>
          <p:cNvPicPr preferRelativeResize="0"/>
          <p:nvPr/>
        </p:nvPicPr>
        <p:blipFill rotWithShape="1">
          <a:blip r:embed="rId3">
            <a:alphaModFix/>
          </a:blip>
          <a:srcRect t="34804" b="33066"/>
          <a:stretch/>
        </p:blipFill>
        <p:spPr>
          <a:xfrm>
            <a:off x="254167" y="224267"/>
            <a:ext cx="2795733" cy="4491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Roboto Light"/>
              <a:buNone/>
              <a:defRPr sz="44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8"/>
          <p:cNvSpPr txBox="1">
            <a:spLocks noGrp="1"/>
          </p:cNvSpPr>
          <p:nvPr>
            <p:ph type="ftr" idx="11"/>
          </p:nvPr>
        </p:nvSpPr>
        <p:spPr>
          <a:xfrm>
            <a:off x="838200" y="6361596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29.png"/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3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hyperlink" Target="https://arena.ai4eosc.eu/" TargetMode="External"/><Relationship Id="rId10" Type="http://schemas.openxmlformats.org/officeDocument/2006/relationships/image" Target="../media/image39.png"/><Relationship Id="rId4" Type="http://schemas.openxmlformats.org/officeDocument/2006/relationships/hyperlink" Target="mailto:eosc-arena@pcss.pl" TargetMode="External"/><Relationship Id="rId9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f35d6cae6b_0_287"/>
          <p:cNvSpPr txBox="1">
            <a:spLocks noGrp="1"/>
          </p:cNvSpPr>
          <p:nvPr>
            <p:ph type="title"/>
          </p:nvPr>
        </p:nvSpPr>
        <p:spPr>
          <a:xfrm>
            <a:off x="2575300" y="1265486"/>
            <a:ext cx="7214400" cy="17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475" rIns="60975" bIns="3047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3A6B"/>
              </a:buClr>
              <a:buSzPts val="4500"/>
              <a:buFont typeface="Roboto"/>
              <a:buNone/>
            </a:pPr>
            <a:r>
              <a:rPr lang="en-GB" sz="3700" noProof="0" dirty="0"/>
              <a:t>A</a:t>
            </a:r>
            <a:r>
              <a:rPr lang="en-GB" sz="3700" noProof="0" dirty="0">
                <a:latin typeface="Roboto Light"/>
                <a:ea typeface="Roboto Light"/>
                <a:cs typeface="Roboto Light"/>
                <a:sym typeface="Roboto Light"/>
              </a:rPr>
              <a:t>I </a:t>
            </a:r>
            <a:r>
              <a:rPr lang="en-GB" sz="3700" noProof="0" dirty="0"/>
              <a:t>R</a:t>
            </a:r>
            <a:r>
              <a:rPr lang="en-GB" sz="3700" noProof="0" dirty="0">
                <a:latin typeface="Roboto Light"/>
                <a:ea typeface="Roboto Light"/>
                <a:cs typeface="Roboto Light"/>
                <a:sym typeface="Roboto Light"/>
              </a:rPr>
              <a:t>esearch </a:t>
            </a:r>
            <a:r>
              <a:rPr lang="en-GB" sz="3700" noProof="0" dirty="0"/>
              <a:t>E</a:t>
            </a:r>
            <a:r>
              <a:rPr lang="en-GB" sz="3700" noProof="0" dirty="0">
                <a:latin typeface="Roboto Light"/>
                <a:ea typeface="Roboto Light"/>
                <a:cs typeface="Roboto Light"/>
                <a:sym typeface="Roboto Light"/>
              </a:rPr>
              <a:t>nhancement through </a:t>
            </a:r>
            <a:r>
              <a:rPr lang="en-GB" sz="3700" noProof="0" dirty="0"/>
              <a:t>N</a:t>
            </a:r>
            <a:r>
              <a:rPr lang="en-GB" sz="3700" noProof="0" dirty="0">
                <a:latin typeface="Roboto Light"/>
                <a:ea typeface="Roboto Light"/>
                <a:cs typeface="Roboto Light"/>
                <a:sym typeface="Roboto Light"/>
              </a:rPr>
              <a:t>etworked </a:t>
            </a:r>
            <a:r>
              <a:rPr lang="en-GB" sz="3700" noProof="0" dirty="0"/>
              <a:t>A</a:t>
            </a:r>
            <a:r>
              <a:rPr lang="en-GB" sz="3700" noProof="0" dirty="0">
                <a:latin typeface="Roboto Light"/>
                <a:ea typeface="Roboto Light"/>
                <a:cs typeface="Roboto Light"/>
                <a:sym typeface="Roboto Light"/>
              </a:rPr>
              <a:t>gents</a:t>
            </a: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3A6B"/>
              </a:buClr>
              <a:buSzPts val="4500"/>
              <a:buFont typeface="Roboto"/>
              <a:buNone/>
            </a:pPr>
            <a:r>
              <a:rPr lang="en-GB" sz="3700" i="1" noProof="0" dirty="0">
                <a:latin typeface="Roboto Light"/>
                <a:ea typeface="Roboto Light"/>
                <a:cs typeface="Roboto Light"/>
                <a:sym typeface="Roboto Light"/>
              </a:rPr>
              <a:t>(EOSC ARENA project)</a:t>
            </a:r>
          </a:p>
        </p:txBody>
      </p:sp>
      <p:sp>
        <p:nvSpPr>
          <p:cNvPr id="114" name="Google Shape;114;g3f35d6cae6b_0_287"/>
          <p:cNvSpPr txBox="1">
            <a:spLocks noGrp="1"/>
          </p:cNvSpPr>
          <p:nvPr>
            <p:ph type="body" idx="2"/>
          </p:nvPr>
        </p:nvSpPr>
        <p:spPr>
          <a:xfrm>
            <a:off x="2418000" y="3227567"/>
            <a:ext cx="7356000" cy="98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475" rIns="60975" bIns="30475" anchor="t" anchorCtr="0">
            <a:noAutofit/>
          </a:bodyPr>
          <a:lstStyle/>
          <a:p>
            <a:pPr marL="241300" lvl="0" indent="-241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3A6B"/>
              </a:buClr>
              <a:buSzPts val="1900"/>
              <a:buNone/>
            </a:pPr>
            <a:r>
              <a:rPr lang="en-GB" noProof="0" dirty="0"/>
              <a:t>Marcin </a:t>
            </a:r>
            <a:r>
              <a:rPr lang="en-GB" noProof="0" dirty="0" err="1"/>
              <a:t>Płóciennik</a:t>
            </a:r>
            <a:r>
              <a:rPr lang="en-GB" noProof="0" dirty="0"/>
              <a:t>, Szymon Mueller, </a:t>
            </a:r>
          </a:p>
          <a:p>
            <a:pPr marL="241300" lvl="0" indent="-241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3A6B"/>
              </a:buClr>
              <a:buSzPts val="1900"/>
              <a:buNone/>
            </a:pPr>
            <a:r>
              <a:rPr lang="en-GB" noProof="0" dirty="0"/>
              <a:t>Álvaro López García, and Judith </a:t>
            </a:r>
            <a:r>
              <a:rPr lang="en-GB" noProof="0" dirty="0" err="1"/>
              <a:t>Sáinz</a:t>
            </a:r>
            <a:r>
              <a:rPr lang="en-GB" noProof="0" dirty="0"/>
              <a:t>-Pardo Díaz</a:t>
            </a:r>
          </a:p>
          <a:p>
            <a:pPr marL="241300" lvl="0" indent="-241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3A6B"/>
              </a:buClr>
              <a:buSzPts val="1900"/>
              <a:buNone/>
            </a:pPr>
            <a:r>
              <a:rPr lang="en-GB" i="0" noProof="0" dirty="0"/>
              <a:t>on behalf of the EOSC-ARENA consortium</a:t>
            </a:r>
          </a:p>
        </p:txBody>
      </p:sp>
      <p:sp>
        <p:nvSpPr>
          <p:cNvPr id="115" name="Google Shape;115;g3f35d6cae6b_0_287"/>
          <p:cNvSpPr txBox="1">
            <a:spLocks noGrp="1"/>
          </p:cNvSpPr>
          <p:nvPr>
            <p:ph type="body" idx="3"/>
          </p:nvPr>
        </p:nvSpPr>
        <p:spPr>
          <a:xfrm>
            <a:off x="6256933" y="6109600"/>
            <a:ext cx="5906700" cy="3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75" tIns="30475" rIns="60975" bIns="30475" anchor="t" anchorCtr="0">
            <a:noAutofit/>
          </a:bodyPr>
          <a:lstStyle/>
          <a:p>
            <a:pPr marL="241300" lvl="0" indent="-241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3A6B"/>
              </a:buClr>
              <a:buSzPts val="1600"/>
              <a:buNone/>
            </a:pPr>
            <a:r>
              <a:rPr lang="en-GB" noProof="0" dirty="0"/>
              <a:t>Coordination meeting of EOSC projects, Brussels, 8-9 July 2026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22943" y="136525"/>
            <a:ext cx="4373057" cy="2187229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"/>
          <p:cNvSpPr txBox="1">
            <a:spLocks noGrp="1"/>
          </p:cNvSpPr>
          <p:nvPr>
            <p:ph type="title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500"/>
              <a:buFont typeface="Roboto"/>
              <a:buNone/>
            </a:pPr>
            <a:r>
              <a:rPr lang="en-GB" noProof="0" dirty="0"/>
              <a:t>Project Info</a:t>
            </a:r>
          </a:p>
        </p:txBody>
      </p:sp>
      <p:sp>
        <p:nvSpPr>
          <p:cNvPr id="122" name="Google Shape;122;p1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2</a:t>
            </a:fld>
            <a:endParaRPr lang="en-GB" noProof="0" dirty="0"/>
          </a:p>
        </p:txBody>
      </p:sp>
      <p:sp>
        <p:nvSpPr>
          <p:cNvPr id="123" name="Google Shape;123;p1"/>
          <p:cNvSpPr txBox="1">
            <a:spLocks noGrp="1"/>
          </p:cNvSpPr>
          <p:nvPr>
            <p:ph type="ftr" idx="11"/>
          </p:nvPr>
        </p:nvSpPr>
        <p:spPr>
          <a:xfrm>
            <a:off x="311426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/>
              <a:t>9 | 07 | 2026 by Szymon Mueller (PSNC/PCSS)</a:t>
            </a:r>
          </a:p>
        </p:txBody>
      </p:sp>
      <p:sp>
        <p:nvSpPr>
          <p:cNvPr id="124" name="Google Shape;124;p1"/>
          <p:cNvSpPr txBox="1"/>
          <p:nvPr/>
        </p:nvSpPr>
        <p:spPr>
          <a:xfrm>
            <a:off x="1583740" y="1527715"/>
            <a:ext cx="7186166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i="0" u="none" strike="noStrike" cap="none" noProof="0" dirty="0">
                <a:solidFill>
                  <a:srgbClr val="2E5395"/>
                </a:solidFill>
                <a:latin typeface="Calibri"/>
                <a:ea typeface="Calibri"/>
                <a:cs typeface="Calibri"/>
                <a:sym typeface="Calibri"/>
              </a:rPr>
              <a:t>AI Research Enhancement through Networked Agents </a:t>
            </a:r>
            <a:endParaRPr lang="en-GB" b="1" noProof="0" dirty="0"/>
          </a:p>
        </p:txBody>
      </p:sp>
      <p:pic>
        <p:nvPicPr>
          <p:cNvPr id="125" name="Google Shape;125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46723" y="1989380"/>
            <a:ext cx="10698554" cy="4145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g3f35d6cae6b_0_200"/>
          <p:cNvPicPr preferRelativeResize="0"/>
          <p:nvPr/>
        </p:nvPicPr>
        <p:blipFill rotWithShape="1">
          <a:blip r:embed="rId3">
            <a:alphaModFix/>
          </a:blip>
          <a:srcRect t="33655" b="31837"/>
          <a:stretch/>
        </p:blipFill>
        <p:spPr>
          <a:xfrm>
            <a:off x="412650" y="806261"/>
            <a:ext cx="4160000" cy="717962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g3f35d6cae6b_0_200"/>
          <p:cNvSpPr txBox="1">
            <a:spLocks noGrp="1"/>
          </p:cNvSpPr>
          <p:nvPr>
            <p:ph type="title"/>
          </p:nvPr>
        </p:nvSpPr>
        <p:spPr>
          <a:xfrm>
            <a:off x="1721738" y="235633"/>
            <a:ext cx="9830100" cy="60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500"/>
              <a:buFont typeface="Roboto"/>
              <a:buNone/>
            </a:pPr>
            <a:r>
              <a:rPr lang="en-GB" noProof="0" dirty="0"/>
              <a:t>Project Info</a:t>
            </a:r>
          </a:p>
        </p:txBody>
      </p:sp>
      <p:sp>
        <p:nvSpPr>
          <p:cNvPr id="144" name="Google Shape;144;g3f35d6cae6b_0_200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100" cy="1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 noProof="0" smtClean="0"/>
              <a:t>3</a:t>
            </a:fld>
            <a:endParaRPr lang="en-GB" noProof="0" dirty="0"/>
          </a:p>
        </p:txBody>
      </p:sp>
      <p:sp>
        <p:nvSpPr>
          <p:cNvPr id="145" name="Google Shape;145;g3f35d6cae6b_0_200"/>
          <p:cNvSpPr txBox="1">
            <a:spLocks noGrp="1"/>
          </p:cNvSpPr>
          <p:nvPr>
            <p:ph type="ftr" idx="11"/>
          </p:nvPr>
        </p:nvSpPr>
        <p:spPr>
          <a:xfrm>
            <a:off x="311426" y="635390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/>
              <a:t>9 | 07 | 2026 by Szymon Mueller (PSNC/PCSS)</a:t>
            </a:r>
          </a:p>
        </p:txBody>
      </p:sp>
      <p:pic>
        <p:nvPicPr>
          <p:cNvPr id="146" name="Google Shape;146;g3f35d6cae6b_0_200"/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27892" y="1098755"/>
            <a:ext cx="4705408" cy="3784782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g3f35d6cae6b_0_200"/>
          <p:cNvSpPr txBox="1"/>
          <p:nvPr/>
        </p:nvSpPr>
        <p:spPr>
          <a:xfrm>
            <a:off x="537722" y="1524223"/>
            <a:ext cx="44787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noProof="0" dirty="0">
                <a:solidFill>
                  <a:srgbClr val="2E5395"/>
                </a:solidFill>
                <a:latin typeface="Calibri"/>
                <a:ea typeface="Calibri"/>
                <a:cs typeface="Calibri"/>
                <a:sym typeface="Calibri"/>
              </a:rPr>
              <a:t>In a nutshell </a:t>
            </a:r>
            <a:endParaRPr lang="en-GB" noProof="0" dirty="0"/>
          </a:p>
        </p:txBody>
      </p:sp>
      <p:sp>
        <p:nvSpPr>
          <p:cNvPr id="148" name="Google Shape;148;g3f35d6cae6b_0_200"/>
          <p:cNvSpPr txBox="1"/>
          <p:nvPr/>
        </p:nvSpPr>
        <p:spPr>
          <a:xfrm>
            <a:off x="537725" y="2059323"/>
            <a:ext cx="7186200" cy="21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33065" lvl="0" indent="-205433" algn="l" rtl="0">
              <a:spcBef>
                <a:spcPts val="0"/>
              </a:spcBef>
              <a:spcAft>
                <a:spcPts val="0"/>
              </a:spcAft>
              <a:buClr>
                <a:srgbClr val="0B3A6B"/>
              </a:buClr>
              <a:buSzPts val="1400"/>
              <a:buFont typeface="Noto Sans Symbols"/>
              <a:buChar char="●"/>
            </a:pPr>
            <a:r>
              <a:rPr lang="en-GB" noProof="0" dirty="0">
                <a:solidFill>
                  <a:srgbClr val="0B3A6B"/>
                </a:solidFill>
                <a:latin typeface="Roboto"/>
                <a:ea typeface="Roboto"/>
                <a:cs typeface="Roboto"/>
                <a:sym typeface="Roboto"/>
              </a:rPr>
              <a:t>Evolution of the production-mature AI4EOSC platform into the GenAI and agentic era  </a:t>
            </a:r>
          </a:p>
          <a:p>
            <a:pPr marL="233065" lvl="0" indent="-205433" algn="l" rtl="0">
              <a:spcBef>
                <a:spcPts val="0"/>
              </a:spcBef>
              <a:spcAft>
                <a:spcPts val="0"/>
              </a:spcAft>
              <a:buClr>
                <a:srgbClr val="0B3A6B"/>
              </a:buClr>
              <a:buSzPts val="1400"/>
              <a:buFont typeface="Roboto"/>
              <a:buChar char="●"/>
            </a:pPr>
            <a:r>
              <a:rPr lang="en-GB" noProof="0" dirty="0">
                <a:solidFill>
                  <a:srgbClr val="0B3A6B"/>
                </a:solidFill>
                <a:latin typeface="Roboto"/>
                <a:ea typeface="Roboto"/>
                <a:cs typeface="Roboto"/>
                <a:sym typeface="Roboto"/>
              </a:rPr>
              <a:t>Coordinator: PSNC/PCSS</a:t>
            </a:r>
          </a:p>
          <a:p>
            <a:pPr marL="233065" lvl="0" indent="-205433" algn="l" rtl="0">
              <a:spcBef>
                <a:spcPts val="0"/>
              </a:spcBef>
              <a:spcAft>
                <a:spcPts val="0"/>
              </a:spcAft>
              <a:buClr>
                <a:srgbClr val="0B3A6B"/>
              </a:buClr>
              <a:buSzPts val="1400"/>
              <a:buFont typeface="Noto Sans Symbols"/>
              <a:buChar char="●"/>
            </a:pPr>
            <a:r>
              <a:rPr lang="en-GB" noProof="0" dirty="0">
                <a:solidFill>
                  <a:srgbClr val="0B3A6B"/>
                </a:solidFill>
                <a:latin typeface="Roboto"/>
                <a:ea typeface="Roboto"/>
                <a:cs typeface="Roboto"/>
                <a:sym typeface="Roboto"/>
              </a:rPr>
              <a:t>Budget: EU contribution € 8 391 245,00</a:t>
            </a:r>
          </a:p>
          <a:p>
            <a:pPr marL="233065" lvl="0" indent="-205433" algn="l" rtl="0">
              <a:spcBef>
                <a:spcPts val="0"/>
              </a:spcBef>
              <a:spcAft>
                <a:spcPts val="0"/>
              </a:spcAft>
              <a:buClr>
                <a:srgbClr val="0B3A6B"/>
              </a:buClr>
              <a:buSzPts val="1400"/>
              <a:buFont typeface="Noto Sans Symbols"/>
              <a:buChar char="●"/>
            </a:pPr>
            <a:r>
              <a:rPr lang="en-GB" i="1" noProof="0" dirty="0">
                <a:solidFill>
                  <a:srgbClr val="0B3A6B"/>
                </a:solidFill>
                <a:latin typeface="Roboto"/>
                <a:ea typeface="Roboto"/>
                <a:cs typeface="Roboto"/>
                <a:sym typeface="Roboto"/>
              </a:rPr>
              <a:t>HORIZON-INFRA-2025-01-EOSC-05 call</a:t>
            </a:r>
            <a:r>
              <a:rPr lang="en-GB" noProof="0" dirty="0">
                <a:solidFill>
                  <a:srgbClr val="0B3A6B"/>
                </a:solidFill>
                <a:latin typeface="Roboto"/>
                <a:ea typeface="Roboto"/>
                <a:cs typeface="Roboto"/>
                <a:sym typeface="Roboto"/>
              </a:rPr>
              <a:t>: Using Generative AI (GenAI4EU) for Scientific Research via EOSC.</a:t>
            </a:r>
          </a:p>
          <a:p>
            <a:pPr marL="233065" lvl="0" indent="-205433" algn="l" rtl="0">
              <a:spcBef>
                <a:spcPts val="0"/>
              </a:spcBef>
              <a:spcAft>
                <a:spcPts val="0"/>
              </a:spcAft>
              <a:buClr>
                <a:srgbClr val="0B3A6B"/>
              </a:buClr>
              <a:buSzPts val="1400"/>
              <a:buFont typeface="Roboto"/>
              <a:buChar char="●"/>
            </a:pPr>
            <a:r>
              <a:rPr lang="en-GB" noProof="0" dirty="0">
                <a:solidFill>
                  <a:srgbClr val="0B3A6B"/>
                </a:solidFill>
                <a:latin typeface="Roboto"/>
                <a:ea typeface="Roboto"/>
                <a:cs typeface="Roboto"/>
                <a:sym typeface="Roboto"/>
              </a:rPr>
              <a:t>Runs June 1st 2026 -&gt; May 2029 (36 months)</a:t>
            </a:r>
          </a:p>
          <a:p>
            <a:pPr marL="233065" lvl="0" indent="-205433" algn="l" rtl="0">
              <a:spcBef>
                <a:spcPts val="0"/>
              </a:spcBef>
              <a:spcAft>
                <a:spcPts val="0"/>
              </a:spcAft>
              <a:buClr>
                <a:srgbClr val="0B3A6B"/>
              </a:buClr>
              <a:buSzPts val="1400"/>
              <a:buFont typeface="Roboto"/>
              <a:buChar char="●"/>
            </a:pPr>
            <a:r>
              <a:rPr lang="en-GB" noProof="0" dirty="0">
                <a:solidFill>
                  <a:srgbClr val="0B3A6B"/>
                </a:solidFill>
                <a:latin typeface="Roboto"/>
                <a:ea typeface="Roboto"/>
                <a:cs typeface="Roboto"/>
                <a:sym typeface="Roboto"/>
              </a:rPr>
              <a:t>18 partners:</a:t>
            </a:r>
          </a:p>
          <a:p>
            <a:pPr marL="466131" lvl="1" indent="-205433" algn="l" rtl="0">
              <a:spcBef>
                <a:spcPts val="0"/>
              </a:spcBef>
              <a:spcAft>
                <a:spcPts val="0"/>
              </a:spcAft>
              <a:buClr>
                <a:srgbClr val="0B3A6B"/>
              </a:buClr>
              <a:buSzPts val="1400"/>
              <a:buFont typeface="Roboto"/>
              <a:buChar char="○"/>
            </a:pPr>
            <a:r>
              <a:rPr lang="en-GB" noProof="0" dirty="0">
                <a:solidFill>
                  <a:srgbClr val="0B3A6B"/>
                </a:solidFill>
                <a:latin typeface="Roboto"/>
                <a:ea typeface="Roboto"/>
                <a:cs typeface="Roboto"/>
                <a:sym typeface="Roboto"/>
              </a:rPr>
              <a:t>15 research institutions</a:t>
            </a:r>
          </a:p>
          <a:p>
            <a:pPr marL="466131" lvl="1" indent="-205433" algn="l" rtl="0">
              <a:spcBef>
                <a:spcPts val="0"/>
              </a:spcBef>
              <a:spcAft>
                <a:spcPts val="0"/>
              </a:spcAft>
              <a:buClr>
                <a:srgbClr val="0B3A6B"/>
              </a:buClr>
              <a:buSzPts val="1400"/>
              <a:buFont typeface="Roboto"/>
              <a:buChar char="○"/>
            </a:pPr>
            <a:r>
              <a:rPr lang="en-GB" noProof="0" dirty="0">
                <a:solidFill>
                  <a:srgbClr val="0B3A6B"/>
                </a:solidFill>
                <a:latin typeface="Roboto"/>
                <a:ea typeface="Roboto"/>
                <a:cs typeface="Roboto"/>
                <a:sym typeface="Roboto"/>
              </a:rPr>
              <a:t>3 industrial partners</a:t>
            </a:r>
          </a:p>
        </p:txBody>
      </p:sp>
      <p:pic>
        <p:nvPicPr>
          <p:cNvPr id="149" name="Google Shape;149;g3f35d6cae6b_0_20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7725" y="4366812"/>
            <a:ext cx="1429121" cy="5049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g3f35d6cae6b_0_20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17463" y="4366815"/>
            <a:ext cx="1706831" cy="426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g3f35d6cae6b_0_20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7725" y="5095129"/>
            <a:ext cx="2417864" cy="378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g3f35d6cae6b_0_20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174911" y="4366814"/>
            <a:ext cx="933657" cy="466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g3f35d6cae6b_0_20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599906" y="4939542"/>
            <a:ext cx="602464" cy="789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g3f35d6cae6b_0_20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37725" y="5697275"/>
            <a:ext cx="1559339" cy="207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g3f35d6cae6b_0_20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713813" y="5034631"/>
            <a:ext cx="1306574" cy="461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g3f35d6cae6b_0_200"/>
          <p:cNvPicPr preferRelativeResize="0"/>
          <p:nvPr/>
        </p:nvPicPr>
        <p:blipFill rotWithShape="1">
          <a:blip r:embed="rId12">
            <a:alphaModFix/>
          </a:blip>
          <a:srcRect t="25090" b="24810"/>
          <a:stretch/>
        </p:blipFill>
        <p:spPr>
          <a:xfrm>
            <a:off x="5667579" y="5558877"/>
            <a:ext cx="781016" cy="553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g3f35d6cae6b_0_200"/>
          <p:cNvPicPr preferRelativeResize="0"/>
          <p:nvPr/>
        </p:nvPicPr>
        <p:blipFill rotWithShape="1">
          <a:blip r:embed="rId13">
            <a:alphaModFix/>
          </a:blip>
          <a:srcRect l="17385" t="16808" r="26188" b="20571"/>
          <a:stretch/>
        </p:blipFill>
        <p:spPr>
          <a:xfrm>
            <a:off x="2890643" y="4939524"/>
            <a:ext cx="689082" cy="61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g3f35d6cae6b_0_200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5108567" y="5076062"/>
            <a:ext cx="1033120" cy="378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g3f35d6cae6b_0_200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307005" y="4388662"/>
            <a:ext cx="1822450" cy="3830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g3f35d6cae6b_0_200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4259574" y="5678101"/>
            <a:ext cx="1205846" cy="2974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g3f35d6cae6b_0_200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2257656" y="5561393"/>
            <a:ext cx="867458" cy="572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g3f35d6cae6b_0_200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3245214" y="5697275"/>
            <a:ext cx="731619" cy="611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64341" y="608231"/>
            <a:ext cx="2263316" cy="1132021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3"/>
          <p:cNvSpPr txBox="1">
            <a:spLocks noGrp="1"/>
          </p:cNvSpPr>
          <p:nvPr>
            <p:ph type="title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500"/>
              <a:buFont typeface="Roboto"/>
              <a:buNone/>
            </a:pPr>
            <a:r>
              <a:rPr lang="en-GB" noProof="0" dirty="0"/>
              <a:t>Project objectives &amp; Key contributions to EOSC</a:t>
            </a:r>
            <a:endParaRPr lang="en-GB" sz="2700" noProof="0" dirty="0"/>
          </a:p>
        </p:txBody>
      </p:sp>
      <p:sp>
        <p:nvSpPr>
          <p:cNvPr id="169" name="Google Shape;169;p3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4</a:t>
            </a:fld>
            <a:endParaRPr lang="en-GB" noProof="0" dirty="0"/>
          </a:p>
        </p:txBody>
      </p:sp>
      <p:sp>
        <p:nvSpPr>
          <p:cNvPr id="171" name="Google Shape;171;p3"/>
          <p:cNvSpPr txBox="1"/>
          <p:nvPr/>
        </p:nvSpPr>
        <p:spPr>
          <a:xfrm>
            <a:off x="748075" y="1511375"/>
            <a:ext cx="10844700" cy="158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noProof="0" dirty="0">
                <a:solidFill>
                  <a:srgbClr val="2E5395"/>
                </a:solidFill>
                <a:latin typeface="Roboto Light"/>
                <a:ea typeface="Roboto Light"/>
                <a:cs typeface="Roboto Light"/>
                <a:sym typeface="Roboto Light"/>
              </a:rPr>
              <a:t>The </a:t>
            </a:r>
            <a:r>
              <a:rPr lang="en-GB" sz="1600" i="1" noProof="0" dirty="0">
                <a:solidFill>
                  <a:srgbClr val="2E5395"/>
                </a:solidFill>
                <a:latin typeface="Roboto Light"/>
                <a:ea typeface="Roboto Light"/>
                <a:cs typeface="Roboto Light"/>
                <a:sym typeface="Roboto Light"/>
              </a:rPr>
              <a:t>overarching goal </a:t>
            </a:r>
            <a:r>
              <a:rPr lang="en-GB" sz="1600" noProof="0" dirty="0">
                <a:solidFill>
                  <a:srgbClr val="2E5395"/>
                </a:solidFill>
                <a:latin typeface="Roboto Light"/>
                <a:ea typeface="Roboto Light"/>
                <a:cs typeface="Roboto Light"/>
                <a:sym typeface="Roboto Light"/>
              </a:rPr>
              <a:t>of the EOSC-ARENA project is to develop a </a:t>
            </a:r>
            <a:r>
              <a:rPr lang="en-GB" sz="1600" b="1" noProof="0" dirty="0">
                <a:solidFill>
                  <a:srgbClr val="2E5395"/>
                </a:solidFill>
                <a:latin typeface="Roboto"/>
                <a:ea typeface="Roboto"/>
                <a:cs typeface="Roboto"/>
                <a:sym typeface="Roboto"/>
              </a:rPr>
              <a:t>multi-agent GenAI system as a virtual scientific collaborator</a:t>
            </a:r>
            <a:r>
              <a:rPr lang="en-GB" sz="1600" noProof="0" dirty="0">
                <a:solidFill>
                  <a:srgbClr val="2E5395"/>
                </a:solidFill>
                <a:latin typeface="Roboto Light"/>
                <a:ea typeface="Roboto Light"/>
                <a:cs typeface="Roboto Light"/>
                <a:sym typeface="Roboto Light"/>
              </a:rPr>
              <a:t>, </a:t>
            </a:r>
            <a:r>
              <a:rPr lang="en-GB" sz="1600" b="1" noProof="0" dirty="0">
                <a:solidFill>
                  <a:srgbClr val="2E5395"/>
                </a:solidFill>
                <a:latin typeface="Roboto"/>
                <a:ea typeface="Roboto"/>
                <a:cs typeface="Roboto"/>
                <a:sym typeface="Roboto"/>
              </a:rPr>
              <a:t>covering the entire end-to-end research-data lifecycle</a:t>
            </a:r>
            <a:r>
              <a:rPr lang="en-GB" sz="1600" noProof="0" dirty="0">
                <a:solidFill>
                  <a:srgbClr val="2E5395"/>
                </a:solidFill>
                <a:latin typeface="Roboto Light"/>
                <a:ea typeface="Roboto Light"/>
                <a:cs typeface="Roboto Light"/>
                <a:sym typeface="Roboto Light"/>
              </a:rPr>
              <a:t>. </a:t>
            </a:r>
            <a:endParaRPr lang="en-GB" sz="1500" noProof="0" dirty="0">
              <a:solidFill>
                <a:srgbClr val="2E5395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600" noProof="0" dirty="0">
              <a:solidFill>
                <a:srgbClr val="2E5395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noProof="0" dirty="0">
                <a:solidFill>
                  <a:srgbClr val="2E5395"/>
                </a:solidFill>
                <a:latin typeface="Roboto Light"/>
                <a:ea typeface="Roboto Light"/>
                <a:cs typeface="Roboto Light"/>
                <a:sym typeface="Roboto Light"/>
              </a:rPr>
              <a:t>This system will utilize </a:t>
            </a:r>
            <a:r>
              <a:rPr lang="en-GB" sz="1600" b="1" noProof="0" dirty="0">
                <a:solidFill>
                  <a:srgbClr val="2E5395"/>
                </a:solidFill>
                <a:latin typeface="Roboto"/>
                <a:ea typeface="Roboto"/>
                <a:cs typeface="Roboto"/>
                <a:sym typeface="Roboto"/>
              </a:rPr>
              <a:t>LLMs</a:t>
            </a:r>
            <a:r>
              <a:rPr lang="en-GB" sz="1600" noProof="0" dirty="0">
                <a:solidFill>
                  <a:srgbClr val="2E5395"/>
                </a:solidFill>
                <a:latin typeface="Roboto Light"/>
                <a:ea typeface="Roboto Light"/>
                <a:cs typeface="Roboto Light"/>
                <a:sym typeface="Roboto Light"/>
              </a:rPr>
              <a:t> and other </a:t>
            </a:r>
            <a:r>
              <a:rPr lang="en-GB" sz="1600" b="1" noProof="0" dirty="0">
                <a:solidFill>
                  <a:srgbClr val="2E5395"/>
                </a:solidFill>
                <a:latin typeface="Roboto"/>
                <a:ea typeface="Roboto"/>
                <a:cs typeface="Roboto"/>
                <a:sym typeface="Roboto"/>
              </a:rPr>
              <a:t>GenAI models</a:t>
            </a:r>
            <a:r>
              <a:rPr lang="en-GB" sz="1600" noProof="0" dirty="0">
                <a:solidFill>
                  <a:srgbClr val="2E5395"/>
                </a:solidFill>
                <a:latin typeface="Roboto Light"/>
                <a:ea typeface="Roboto Light"/>
                <a:cs typeface="Roboto Light"/>
                <a:sym typeface="Roboto Light"/>
              </a:rPr>
              <a:t> as research assistants, with a focus on </a:t>
            </a:r>
            <a:r>
              <a:rPr lang="en-GB" sz="1600" b="1" noProof="0" dirty="0">
                <a:solidFill>
                  <a:srgbClr val="2E5395"/>
                </a:solidFill>
                <a:latin typeface="Roboto"/>
                <a:ea typeface="Roboto"/>
                <a:cs typeface="Roboto"/>
                <a:sym typeface="Roboto"/>
              </a:rPr>
              <a:t>model and data sovereignty</a:t>
            </a:r>
            <a:r>
              <a:rPr lang="en-GB" sz="1600" noProof="0" dirty="0">
                <a:solidFill>
                  <a:srgbClr val="2E5395"/>
                </a:solidFill>
                <a:latin typeface="Roboto Light"/>
                <a:ea typeface="Roboto Light"/>
                <a:cs typeface="Roboto Light"/>
                <a:sym typeface="Roboto Light"/>
              </a:rPr>
              <a:t>, emphasizing </a:t>
            </a:r>
            <a:r>
              <a:rPr lang="en-GB" sz="1600" b="1" noProof="0" dirty="0">
                <a:solidFill>
                  <a:srgbClr val="2E5395"/>
                </a:solidFill>
                <a:latin typeface="Roboto"/>
                <a:ea typeface="Roboto"/>
                <a:cs typeface="Roboto"/>
                <a:sym typeface="Roboto"/>
              </a:rPr>
              <a:t>human-</a:t>
            </a:r>
            <a:r>
              <a:rPr lang="en-GB" sz="1600" b="1" noProof="0" dirty="0" err="1">
                <a:solidFill>
                  <a:srgbClr val="2E5395"/>
                </a:solidFill>
                <a:latin typeface="Roboto"/>
                <a:ea typeface="Roboto"/>
                <a:cs typeface="Roboto"/>
                <a:sym typeface="Roboto"/>
              </a:rPr>
              <a:t>centered</a:t>
            </a:r>
            <a:r>
              <a:rPr lang="en-GB" sz="1600" b="1" noProof="0" dirty="0">
                <a:solidFill>
                  <a:srgbClr val="2E5395"/>
                </a:solidFill>
                <a:latin typeface="Roboto"/>
                <a:ea typeface="Roboto"/>
                <a:cs typeface="Roboto"/>
                <a:sym typeface="Roboto"/>
              </a:rPr>
              <a:t> AI</a:t>
            </a:r>
            <a:r>
              <a:rPr lang="en-GB" sz="1600" noProof="0" dirty="0">
                <a:solidFill>
                  <a:srgbClr val="2E5395"/>
                </a:solidFill>
                <a:latin typeface="Roboto Light"/>
                <a:ea typeface="Roboto Light"/>
                <a:cs typeface="Roboto Light"/>
                <a:sym typeface="Roboto Light"/>
              </a:rPr>
              <a:t>, </a:t>
            </a:r>
            <a:r>
              <a:rPr lang="en-GB" sz="1600" b="1" noProof="0" dirty="0">
                <a:solidFill>
                  <a:srgbClr val="2E5395"/>
                </a:solidFill>
                <a:latin typeface="Roboto"/>
                <a:ea typeface="Roboto"/>
                <a:cs typeface="Roboto"/>
                <a:sym typeface="Roboto"/>
              </a:rPr>
              <a:t>responsible usage</a:t>
            </a:r>
            <a:r>
              <a:rPr lang="en-GB" sz="1600" noProof="0" dirty="0">
                <a:solidFill>
                  <a:srgbClr val="2E5395"/>
                </a:solidFill>
                <a:latin typeface="Roboto Light"/>
                <a:ea typeface="Roboto Light"/>
                <a:cs typeface="Roboto Light"/>
                <a:sym typeface="Roboto Light"/>
              </a:rPr>
              <a:t>, </a:t>
            </a:r>
            <a:r>
              <a:rPr lang="en-GB" sz="1600" b="1" noProof="0" dirty="0">
                <a:solidFill>
                  <a:srgbClr val="2E5395"/>
                </a:solidFill>
                <a:latin typeface="Roboto"/>
                <a:ea typeface="Roboto"/>
                <a:cs typeface="Roboto"/>
                <a:sym typeface="Roboto"/>
              </a:rPr>
              <a:t>research integrity</a:t>
            </a:r>
            <a:r>
              <a:rPr lang="en-GB" sz="1600" noProof="0" dirty="0">
                <a:solidFill>
                  <a:srgbClr val="2E5395"/>
                </a:solidFill>
                <a:latin typeface="Roboto Light"/>
                <a:ea typeface="Roboto Light"/>
                <a:cs typeface="Roboto Light"/>
                <a:sym typeface="Roboto Light"/>
              </a:rPr>
              <a:t>, </a:t>
            </a:r>
            <a:r>
              <a:rPr lang="en-GB" sz="1600" b="1" noProof="0" dirty="0">
                <a:solidFill>
                  <a:srgbClr val="2E5395"/>
                </a:solidFill>
                <a:latin typeface="Roboto"/>
                <a:ea typeface="Roboto"/>
                <a:cs typeface="Roboto"/>
                <a:sym typeface="Roboto"/>
              </a:rPr>
              <a:t>transparency</a:t>
            </a:r>
            <a:r>
              <a:rPr lang="en-GB" sz="1600" noProof="0" dirty="0">
                <a:solidFill>
                  <a:srgbClr val="2E5395"/>
                </a:solidFill>
                <a:latin typeface="Roboto Light"/>
                <a:ea typeface="Roboto Light"/>
                <a:cs typeface="Roboto Light"/>
                <a:sym typeface="Roboto Light"/>
              </a:rPr>
              <a:t>, </a:t>
            </a:r>
            <a:r>
              <a:rPr lang="en-GB" sz="1600" b="1" noProof="0" dirty="0">
                <a:solidFill>
                  <a:srgbClr val="2E5395"/>
                </a:solidFill>
                <a:latin typeface="Roboto"/>
                <a:ea typeface="Roboto"/>
                <a:cs typeface="Roboto"/>
                <a:sym typeface="Roboto"/>
              </a:rPr>
              <a:t>trustworthiness</a:t>
            </a:r>
            <a:r>
              <a:rPr lang="en-GB" sz="1600" noProof="0" dirty="0">
                <a:solidFill>
                  <a:srgbClr val="2E5395"/>
                </a:solidFill>
                <a:latin typeface="Roboto Light"/>
                <a:ea typeface="Roboto Light"/>
                <a:cs typeface="Roboto Light"/>
                <a:sym typeface="Roboto Light"/>
              </a:rPr>
              <a:t>, </a:t>
            </a:r>
            <a:r>
              <a:rPr lang="en-GB" sz="1600" b="1" noProof="0" dirty="0">
                <a:solidFill>
                  <a:srgbClr val="2E5395"/>
                </a:solidFill>
                <a:latin typeface="Roboto"/>
                <a:ea typeface="Roboto"/>
                <a:cs typeface="Roboto"/>
                <a:sym typeface="Roboto"/>
              </a:rPr>
              <a:t>quality</a:t>
            </a:r>
            <a:r>
              <a:rPr lang="en-GB" sz="1600" noProof="0" dirty="0">
                <a:solidFill>
                  <a:srgbClr val="2E5395"/>
                </a:solidFill>
                <a:latin typeface="Roboto Light"/>
                <a:ea typeface="Roboto Light"/>
                <a:cs typeface="Roboto Light"/>
                <a:sym typeface="Roboto Light"/>
              </a:rPr>
              <a:t>, and </a:t>
            </a:r>
            <a:r>
              <a:rPr lang="en-GB" sz="1600" b="1" noProof="0" dirty="0">
                <a:solidFill>
                  <a:srgbClr val="2E5395"/>
                </a:solidFill>
                <a:latin typeface="Roboto"/>
                <a:ea typeface="Roboto"/>
                <a:cs typeface="Roboto"/>
                <a:sym typeface="Roboto"/>
              </a:rPr>
              <a:t>provenance</a:t>
            </a:r>
            <a:r>
              <a:rPr lang="en-GB" sz="1600" noProof="0" dirty="0">
                <a:solidFill>
                  <a:srgbClr val="2E5395"/>
                </a:solidFill>
                <a:latin typeface="Roboto Light"/>
                <a:ea typeface="Roboto Light"/>
                <a:cs typeface="Roboto Light"/>
                <a:sym typeface="Roboto Light"/>
              </a:rPr>
              <a:t>.</a:t>
            </a:r>
            <a:endParaRPr lang="en-GB" sz="1500" noProof="0" dirty="0">
              <a:solidFill>
                <a:srgbClr val="000000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72" name="Google Shape;172;p3"/>
          <p:cNvSpPr txBox="1">
            <a:spLocks noGrp="1"/>
          </p:cNvSpPr>
          <p:nvPr>
            <p:ph type="ftr" idx="11"/>
          </p:nvPr>
        </p:nvSpPr>
        <p:spPr>
          <a:xfrm>
            <a:off x="311426" y="635390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/>
              <a:t>9 | 07 | 2026 by Szymon Mueller (PSNC/PCSS)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40A78C-2953-6F85-313C-6DE9214436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501" y="2689508"/>
            <a:ext cx="10264588" cy="416849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64341" y="608231"/>
            <a:ext cx="2263316" cy="1132021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4"/>
          <p:cNvSpPr txBox="1">
            <a:spLocks noGrp="1"/>
          </p:cNvSpPr>
          <p:nvPr>
            <p:ph type="title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500"/>
              <a:buFont typeface="Roboto"/>
              <a:buNone/>
            </a:pPr>
            <a:r>
              <a:rPr lang="en-GB" noProof="0" dirty="0"/>
              <a:t>Project objectives &amp; Key contributions to EOSC</a:t>
            </a:r>
            <a:endParaRPr lang="en-GB" sz="2700" noProof="0" dirty="0"/>
          </a:p>
        </p:txBody>
      </p:sp>
      <p:sp>
        <p:nvSpPr>
          <p:cNvPr id="179" name="Google Shape;179;p4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5</a:t>
            </a:fld>
            <a:endParaRPr lang="en-GB" noProof="0" dirty="0"/>
          </a:p>
        </p:txBody>
      </p:sp>
      <p:pic>
        <p:nvPicPr>
          <p:cNvPr id="180" name="Google Shape;180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93949" y="1511652"/>
            <a:ext cx="9357968" cy="4844698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81" name="Google Shape;181;p4"/>
          <p:cNvSpPr txBox="1"/>
          <p:nvPr/>
        </p:nvSpPr>
        <p:spPr>
          <a:xfrm>
            <a:off x="126049" y="2240511"/>
            <a:ext cx="18018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noProof="0" dirty="0">
                <a:solidFill>
                  <a:srgbClr val="2F5496"/>
                </a:solidFill>
                <a:latin typeface="Roboto"/>
                <a:ea typeface="Roboto"/>
                <a:cs typeface="Roboto"/>
                <a:sym typeface="Roboto"/>
              </a:rPr>
              <a:t>Extending AI4EOSC with</a:t>
            </a:r>
            <a:endParaRPr lang="en-GB" sz="1500" noProof="0" dirty="0">
              <a:solidFill>
                <a:srgbClr val="2F549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2" name="Google Shape;182;p4"/>
          <p:cNvSpPr/>
          <p:nvPr/>
        </p:nvSpPr>
        <p:spPr>
          <a:xfrm>
            <a:off x="483504" y="3140808"/>
            <a:ext cx="1088700" cy="317100"/>
          </a:xfrm>
          <a:prstGeom prst="roundRect">
            <a:avLst>
              <a:gd name="adj" fmla="val 16667"/>
            </a:avLst>
          </a:prstGeom>
          <a:solidFill>
            <a:srgbClr val="8DA9DB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1800"/>
              <a:buFont typeface="Calibri"/>
              <a:buNone/>
            </a:pPr>
            <a:r>
              <a:rPr lang="en-GB" sz="1800" b="1" i="0" u="none" strike="noStrike" cap="none" noProof="0" dirty="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GenAI</a:t>
            </a:r>
            <a:endParaRPr lang="en-GB" noProof="0" dirty="0"/>
          </a:p>
        </p:txBody>
      </p:sp>
      <p:sp>
        <p:nvSpPr>
          <p:cNvPr id="183" name="Google Shape;183;p4"/>
          <p:cNvSpPr/>
          <p:nvPr/>
        </p:nvSpPr>
        <p:spPr>
          <a:xfrm>
            <a:off x="482599" y="3626200"/>
            <a:ext cx="1088700" cy="317100"/>
          </a:xfrm>
          <a:prstGeom prst="roundRect">
            <a:avLst>
              <a:gd name="adj" fmla="val 16667"/>
            </a:avLst>
          </a:prstGeom>
          <a:solidFill>
            <a:srgbClr val="8DA9DB"/>
          </a:solidFill>
          <a:ln w="254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1800"/>
              <a:buFont typeface="Calibri"/>
              <a:buNone/>
            </a:pPr>
            <a:r>
              <a:rPr lang="en-GB" sz="1800" b="1" i="0" u="none" strike="noStrike" cap="none" noProof="0" dirty="0">
                <a:solidFill>
                  <a:srgbClr val="F2F2F2"/>
                </a:solidFill>
                <a:latin typeface="Calibri"/>
                <a:ea typeface="Calibri"/>
                <a:cs typeface="Calibri"/>
                <a:sym typeface="Calibri"/>
              </a:rPr>
              <a:t>Agents</a:t>
            </a:r>
            <a:endParaRPr lang="en-GB" noProof="0" dirty="0"/>
          </a:p>
        </p:txBody>
      </p:sp>
      <p:cxnSp>
        <p:nvCxnSpPr>
          <p:cNvPr id="184" name="Google Shape;184;p4"/>
          <p:cNvCxnSpPr>
            <a:stCxn id="182" idx="3"/>
          </p:cNvCxnSpPr>
          <p:nvPr/>
        </p:nvCxnSpPr>
        <p:spPr>
          <a:xfrm>
            <a:off x="1572204" y="3299358"/>
            <a:ext cx="824400" cy="327000"/>
          </a:xfrm>
          <a:prstGeom prst="straightConnector1">
            <a:avLst/>
          </a:prstGeom>
          <a:noFill/>
          <a:ln w="28575" cap="flat" cmpd="sng">
            <a:solidFill>
              <a:srgbClr val="8DA9DB"/>
            </a:solidFill>
            <a:prstDash val="solid"/>
            <a:miter lim="8000"/>
            <a:headEnd type="none" w="sm" len="sm"/>
            <a:tailEnd type="triangle" w="med" len="med"/>
          </a:ln>
        </p:spPr>
      </p:cxnSp>
      <p:cxnSp>
        <p:nvCxnSpPr>
          <p:cNvPr id="185" name="Google Shape;185;p4"/>
          <p:cNvCxnSpPr>
            <a:stCxn id="183" idx="3"/>
          </p:cNvCxnSpPr>
          <p:nvPr/>
        </p:nvCxnSpPr>
        <p:spPr>
          <a:xfrm rot="10800000" flipH="1">
            <a:off x="1571299" y="3710050"/>
            <a:ext cx="825300" cy="74700"/>
          </a:xfrm>
          <a:prstGeom prst="straightConnector1">
            <a:avLst/>
          </a:prstGeom>
          <a:noFill/>
          <a:ln w="28575" cap="flat" cmpd="sng">
            <a:solidFill>
              <a:srgbClr val="8DA9DB"/>
            </a:solidFill>
            <a:prstDash val="solid"/>
            <a:miter lim="8000"/>
            <a:headEnd type="none" w="sm" len="sm"/>
            <a:tailEnd type="triangle" w="med" len="med"/>
          </a:ln>
        </p:spPr>
      </p:cxnSp>
      <p:sp>
        <p:nvSpPr>
          <p:cNvPr id="186" name="Google Shape;186;p4"/>
          <p:cNvSpPr txBox="1">
            <a:spLocks noGrp="1"/>
          </p:cNvSpPr>
          <p:nvPr>
            <p:ph type="ftr" idx="11"/>
          </p:nvPr>
        </p:nvSpPr>
        <p:spPr>
          <a:xfrm>
            <a:off x="311426" y="635390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/>
              <a:t>9 | 07 | 2026 by Szymon Mueller (PSNC/PCSS)</a:t>
            </a:r>
          </a:p>
        </p:txBody>
      </p:sp>
      <p:sp>
        <p:nvSpPr>
          <p:cNvPr id="2" name="Google Shape;181;p4">
            <a:extLst>
              <a:ext uri="{FF2B5EF4-FFF2-40B4-BE49-F238E27FC236}">
                <a16:creationId xmlns:a16="http://schemas.microsoft.com/office/drawing/2014/main" id="{D03E1232-B988-AA99-5754-C9E1DB091918}"/>
              </a:ext>
            </a:extLst>
          </p:cNvPr>
          <p:cNvSpPr txBox="1"/>
          <p:nvPr/>
        </p:nvSpPr>
        <p:spPr>
          <a:xfrm>
            <a:off x="126049" y="4202786"/>
            <a:ext cx="18018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noProof="0" dirty="0">
                <a:solidFill>
                  <a:srgbClr val="2F5496"/>
                </a:solidFill>
                <a:latin typeface="Roboto"/>
                <a:ea typeface="Roboto"/>
                <a:cs typeface="Roboto"/>
                <a:sym typeface="Roboto"/>
              </a:rPr>
              <a:t>... among other tasks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64341" y="608231"/>
            <a:ext cx="2263316" cy="1132021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5"/>
          <p:cNvSpPr txBox="1">
            <a:spLocks noGrp="1"/>
          </p:cNvSpPr>
          <p:nvPr>
            <p:ph type="title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500"/>
              <a:buFont typeface="Roboto"/>
              <a:buNone/>
            </a:pPr>
            <a:r>
              <a:rPr lang="en-GB" noProof="0" dirty="0"/>
              <a:t>Collaborations and dependencies</a:t>
            </a:r>
          </a:p>
        </p:txBody>
      </p:sp>
      <p:sp>
        <p:nvSpPr>
          <p:cNvPr id="193" name="Google Shape;193;p5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6</a:t>
            </a:fld>
            <a:endParaRPr lang="en-GB" noProof="0" dirty="0"/>
          </a:p>
        </p:txBody>
      </p:sp>
      <p:pic>
        <p:nvPicPr>
          <p:cNvPr id="194" name="Google Shape;194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3846" y="3034400"/>
            <a:ext cx="1577892" cy="789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5" descr="AI4EOSC - EOSC Association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70862" y="2345379"/>
            <a:ext cx="3976255" cy="1416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5" descr="FLUID-AI logo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93535" y="3485250"/>
            <a:ext cx="2239990" cy="4781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5" descr="GenAI4Earth logo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784570" y="4072134"/>
            <a:ext cx="2339398" cy="297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0" y="1583347"/>
            <a:ext cx="12192000" cy="4633913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5"/>
          <p:cNvSpPr txBox="1">
            <a:spLocks noGrp="1"/>
          </p:cNvSpPr>
          <p:nvPr>
            <p:ph type="ftr" idx="11"/>
          </p:nvPr>
        </p:nvSpPr>
        <p:spPr>
          <a:xfrm>
            <a:off x="311426" y="635390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/>
              <a:t>9 | 07 | 2026 by Szymon Mueller (PSNC/PCSS)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6"/>
          <p:cNvSpPr txBox="1">
            <a:spLocks noGrp="1"/>
          </p:cNvSpPr>
          <p:nvPr>
            <p:ph type="title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500"/>
              <a:buFont typeface="Roboto"/>
              <a:buNone/>
            </a:pPr>
            <a:r>
              <a:rPr lang="en-GB" noProof="0" dirty="0"/>
              <a:t>Our vision</a:t>
            </a:r>
          </a:p>
        </p:txBody>
      </p:sp>
      <p:sp>
        <p:nvSpPr>
          <p:cNvPr id="205" name="Google Shape;205;p6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7</a:t>
            </a:fld>
            <a:endParaRPr lang="en-GB" noProof="0" dirty="0"/>
          </a:p>
        </p:txBody>
      </p:sp>
      <p:pic>
        <p:nvPicPr>
          <p:cNvPr id="206" name="Google Shape;206;p6"/>
          <p:cNvPicPr preferRelativeResize="0"/>
          <p:nvPr/>
        </p:nvPicPr>
        <p:blipFill rotWithShape="1">
          <a:blip r:embed="rId3">
            <a:alphaModFix/>
          </a:blip>
          <a:srcRect t="29378" b="25577"/>
          <a:stretch/>
        </p:blipFill>
        <p:spPr>
          <a:xfrm>
            <a:off x="2087620" y="714224"/>
            <a:ext cx="3435702" cy="77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6"/>
          <p:cNvSpPr txBox="1"/>
          <p:nvPr/>
        </p:nvSpPr>
        <p:spPr>
          <a:xfrm>
            <a:off x="541624" y="1318112"/>
            <a:ext cx="5734425" cy="4985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14300" lvl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1800"/>
            </a:pPr>
            <a:r>
              <a:rPr lang="en-GB" sz="1800" b="1" noProof="0" dirty="0">
                <a:solidFill>
                  <a:srgbClr val="2F5496"/>
                </a:solidFill>
                <a:latin typeface="Roboto Light"/>
                <a:ea typeface="Roboto Light"/>
                <a:cs typeface="Roboto Light"/>
                <a:sym typeface="Roboto Light"/>
              </a:rPr>
              <a:t>Technical development</a:t>
            </a:r>
            <a:r>
              <a:rPr lang="en-GB" sz="1800" noProof="0" dirty="0">
                <a:solidFill>
                  <a:srgbClr val="2F5496"/>
                </a:solidFill>
                <a:latin typeface="Roboto Light"/>
                <a:ea typeface="Roboto Light"/>
                <a:cs typeface="Roboto Light"/>
                <a:sym typeface="Roboto Light"/>
              </a:rPr>
              <a:t> extending AI4EOSC</a:t>
            </a:r>
            <a:r>
              <a:rPr lang="en-GB" sz="1800" b="1" noProof="0" dirty="0">
                <a:solidFill>
                  <a:srgbClr val="2F5496"/>
                </a:solidFill>
                <a:latin typeface="Roboto Light"/>
                <a:ea typeface="Roboto Light"/>
                <a:cs typeface="Roboto Light"/>
                <a:sym typeface="Roboto Light"/>
              </a:rPr>
              <a:t>:</a:t>
            </a:r>
          </a:p>
          <a:p>
            <a:pPr marL="457200" lvl="5" indent="-342900">
              <a:lnSpc>
                <a:spcPct val="130000"/>
              </a:lnSpc>
              <a:buClr>
                <a:srgbClr val="2F5496"/>
              </a:buClr>
              <a:buSzPts val="1800"/>
              <a:buFont typeface="Roboto Light"/>
              <a:buChar char="●"/>
            </a:pPr>
            <a:r>
              <a:rPr lang="en-GB" sz="1800" noProof="0" dirty="0">
                <a:solidFill>
                  <a:srgbClr val="2F5496"/>
                </a:solidFill>
                <a:latin typeface="Roboto Light"/>
                <a:ea typeface="Roboto Light"/>
                <a:cs typeface="Roboto Light"/>
                <a:sym typeface="Roboto Light"/>
              </a:rPr>
              <a:t>agentic GenAI framework, </a:t>
            </a:r>
          </a:p>
          <a:p>
            <a:pPr marL="457200" lvl="5" indent="-342900">
              <a:lnSpc>
                <a:spcPct val="130000"/>
              </a:lnSpc>
              <a:buClr>
                <a:srgbClr val="2F5496"/>
              </a:buClr>
              <a:buSzPts val="1800"/>
              <a:buFont typeface="Roboto Light"/>
              <a:buChar char="●"/>
            </a:pPr>
            <a:r>
              <a:rPr lang="en-GB" sz="1800" noProof="0" dirty="0">
                <a:solidFill>
                  <a:srgbClr val="2F5496"/>
                </a:solidFill>
                <a:latin typeface="Roboto Light"/>
                <a:ea typeface="Roboto Light"/>
                <a:cs typeface="Roboto Light"/>
                <a:sym typeface="Roboto Light"/>
              </a:rPr>
              <a:t>secure data management and augmentation tools,</a:t>
            </a:r>
          </a:p>
          <a:p>
            <a:pPr marL="457200" lvl="5" indent="-342900">
              <a:lnSpc>
                <a:spcPct val="130000"/>
              </a:lnSpc>
              <a:buClr>
                <a:srgbClr val="2F5496"/>
              </a:buClr>
              <a:buSzPts val="1800"/>
              <a:buFont typeface="Roboto Light"/>
              <a:buChar char="●"/>
            </a:pPr>
            <a:r>
              <a:rPr lang="en-GB" sz="1800" noProof="0" dirty="0" err="1">
                <a:solidFill>
                  <a:srgbClr val="2F5496"/>
                </a:solidFill>
                <a:latin typeface="Roboto Light"/>
                <a:ea typeface="Roboto Light"/>
                <a:cs typeface="Roboto Light"/>
                <a:sym typeface="Roboto Light"/>
              </a:rPr>
              <a:t>FAIRification</a:t>
            </a:r>
            <a:r>
              <a:rPr lang="pl-PL" sz="1800" noProof="0" dirty="0">
                <a:solidFill>
                  <a:srgbClr val="2F5496"/>
                </a:solidFill>
                <a:latin typeface="Roboto Light"/>
                <a:ea typeface="Roboto Light"/>
                <a:cs typeface="Roboto Light"/>
                <a:sym typeface="Roboto Light"/>
              </a:rPr>
              <a:t> of data</a:t>
            </a:r>
            <a:r>
              <a:rPr lang="en-GB" sz="1800" noProof="0" dirty="0">
                <a:solidFill>
                  <a:srgbClr val="2F5496"/>
                </a:solidFill>
                <a:latin typeface="Roboto Light"/>
                <a:ea typeface="Roboto Light"/>
                <a:cs typeface="Roboto Light"/>
                <a:sym typeface="Roboto Light"/>
              </a:rPr>
              <a:t>, </a:t>
            </a:r>
            <a:endParaRPr lang="pl-PL" sz="1800" noProof="0" dirty="0">
              <a:solidFill>
                <a:srgbClr val="2F549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lvl="5" indent="-342900">
              <a:lnSpc>
                <a:spcPct val="130000"/>
              </a:lnSpc>
              <a:buClr>
                <a:srgbClr val="2F5496"/>
              </a:buClr>
              <a:buSzPts val="1800"/>
              <a:buFont typeface="Roboto Light"/>
              <a:buChar char="●"/>
            </a:pPr>
            <a:r>
              <a:rPr lang="en-GB" sz="1800" noProof="0" dirty="0">
                <a:solidFill>
                  <a:srgbClr val="2F5496"/>
                </a:solidFill>
                <a:latin typeface="Roboto Light"/>
                <a:ea typeface="Roboto Light"/>
                <a:cs typeface="Roboto Light"/>
                <a:sym typeface="Roboto Light"/>
              </a:rPr>
              <a:t>model traceability and provenance</a:t>
            </a:r>
            <a:r>
              <a:rPr lang="pl-PL" sz="1800" noProof="0" dirty="0">
                <a:solidFill>
                  <a:srgbClr val="2F5496"/>
                </a:solidFill>
                <a:latin typeface="Roboto Light"/>
                <a:ea typeface="Roboto Light"/>
                <a:cs typeface="Roboto Light"/>
                <a:sym typeface="Roboto Light"/>
              </a:rPr>
              <a:t>,</a:t>
            </a:r>
          </a:p>
          <a:p>
            <a:pPr marL="457200" lvl="5" indent="-342900">
              <a:lnSpc>
                <a:spcPct val="130000"/>
              </a:lnSpc>
              <a:buClr>
                <a:srgbClr val="2F5496"/>
              </a:buClr>
              <a:buSzPts val="1800"/>
              <a:buFont typeface="Roboto Light"/>
              <a:buChar char="●"/>
            </a:pPr>
            <a:r>
              <a:rPr lang="en-GB" sz="1800" noProof="0" dirty="0">
                <a:solidFill>
                  <a:srgbClr val="2F5496"/>
                </a:solidFill>
                <a:latin typeface="Roboto Light"/>
                <a:ea typeface="Roboto Light"/>
                <a:cs typeface="Roboto Light"/>
                <a:sym typeface="Roboto Light"/>
              </a:rPr>
              <a:t>small and fit-for-purpose models.</a:t>
            </a:r>
            <a:endParaRPr lang="pl-PL" sz="1800" noProof="0" dirty="0">
              <a:solidFill>
                <a:srgbClr val="2F549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lvl="5" indent="-342900">
              <a:lnSpc>
                <a:spcPct val="130000"/>
              </a:lnSpc>
              <a:buClr>
                <a:srgbClr val="2F5496"/>
              </a:buClr>
              <a:buSzPts val="1800"/>
              <a:buFont typeface="Roboto Light"/>
              <a:buChar char="●"/>
            </a:pPr>
            <a:endParaRPr lang="en-GB" sz="1800" noProof="0" dirty="0">
              <a:solidFill>
                <a:srgbClr val="2F549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114300" lvl="5">
              <a:lnSpc>
                <a:spcPct val="130000"/>
              </a:lnSpc>
              <a:buClr>
                <a:srgbClr val="2F5496"/>
              </a:buClr>
              <a:buSzPts val="1800"/>
            </a:pPr>
            <a:r>
              <a:rPr lang="en-GB" sz="1800" b="1" noProof="0" dirty="0">
                <a:solidFill>
                  <a:srgbClr val="2F5496"/>
                </a:solidFill>
                <a:latin typeface="Roboto Light"/>
                <a:ea typeface="Roboto Light"/>
                <a:cs typeface="Roboto Light"/>
                <a:sym typeface="Roboto Light"/>
              </a:rPr>
              <a:t>Guidelines and best practices:</a:t>
            </a:r>
          </a:p>
          <a:p>
            <a:pPr marL="4572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1800"/>
              <a:buFont typeface="Roboto Light"/>
              <a:buChar char="●"/>
            </a:pPr>
            <a:r>
              <a:rPr lang="en-GB" sz="1800" noProof="0" dirty="0">
                <a:solidFill>
                  <a:srgbClr val="2F5496"/>
                </a:solidFill>
                <a:latin typeface="Roboto Light"/>
                <a:ea typeface="Roboto Light"/>
                <a:cs typeface="Roboto Light"/>
                <a:sym typeface="Roboto Light"/>
              </a:rPr>
              <a:t>responsible AI usage</a:t>
            </a:r>
            <a:r>
              <a:rPr lang="pl-PL" sz="1800" noProof="0" dirty="0">
                <a:solidFill>
                  <a:srgbClr val="2F5496"/>
                </a:solidFill>
                <a:latin typeface="Roboto Light"/>
                <a:ea typeface="Roboto Light"/>
                <a:cs typeface="Roboto Light"/>
                <a:sym typeface="Roboto Light"/>
              </a:rPr>
              <a:t>,</a:t>
            </a:r>
            <a:endParaRPr lang="en-GB" sz="1500" noProof="0" dirty="0">
              <a:solidFill>
                <a:srgbClr val="2F549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1800"/>
              <a:buFont typeface="Roboto Light"/>
              <a:buChar char="●"/>
            </a:pPr>
            <a:r>
              <a:rPr lang="en-GB" sz="1800" noProof="0" dirty="0">
                <a:solidFill>
                  <a:srgbClr val="2F5496"/>
                </a:solidFill>
                <a:latin typeface="Roboto Light"/>
                <a:ea typeface="Roboto Light"/>
                <a:cs typeface="Roboto Light"/>
                <a:sym typeface="Roboto Light"/>
              </a:rPr>
              <a:t>scientific research transparency</a:t>
            </a:r>
            <a:r>
              <a:rPr lang="pl-PL" sz="1800" noProof="0" dirty="0">
                <a:solidFill>
                  <a:srgbClr val="2F5496"/>
                </a:solidFill>
                <a:latin typeface="Roboto Light"/>
                <a:ea typeface="Roboto Light"/>
                <a:cs typeface="Roboto Light"/>
                <a:sym typeface="Roboto Light"/>
              </a:rPr>
              <a:t>,</a:t>
            </a:r>
            <a:endParaRPr lang="en-GB" sz="1800" noProof="0" dirty="0">
              <a:solidFill>
                <a:srgbClr val="2F5496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1800"/>
              <a:buFont typeface="Roboto Light"/>
              <a:buChar char="●"/>
            </a:pPr>
            <a:r>
              <a:rPr lang="en-GB" sz="1800" noProof="0" dirty="0">
                <a:solidFill>
                  <a:srgbClr val="2F5496"/>
                </a:solidFill>
                <a:latin typeface="Roboto Light"/>
                <a:ea typeface="Roboto Light"/>
                <a:cs typeface="Roboto Light"/>
                <a:sym typeface="Roboto Light"/>
              </a:rPr>
              <a:t>AI skills and competences</a:t>
            </a:r>
            <a:r>
              <a:rPr lang="pl-PL" sz="1800" noProof="0" dirty="0">
                <a:solidFill>
                  <a:srgbClr val="2F5496"/>
                </a:solidFill>
                <a:latin typeface="Roboto Light"/>
                <a:ea typeface="Roboto Light"/>
                <a:cs typeface="Roboto Light"/>
                <a:sym typeface="Roboto Light"/>
              </a:rPr>
              <a:t>,</a:t>
            </a:r>
          </a:p>
          <a:p>
            <a:pPr marL="457200" lvl="0" indent="-34290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1800"/>
              <a:buFont typeface="Roboto Light"/>
              <a:buChar char="●"/>
            </a:pPr>
            <a:r>
              <a:rPr lang="en-US" sz="1800" noProof="0" dirty="0">
                <a:solidFill>
                  <a:srgbClr val="2F5496"/>
                </a:solidFill>
                <a:latin typeface="Roboto Light"/>
                <a:ea typeface="Roboto Light"/>
                <a:cs typeface="Roboto Light"/>
                <a:sym typeface="Roboto Light"/>
              </a:rPr>
              <a:t>contribute to FLUID-AI (EOSC-03) Competence Center</a:t>
            </a:r>
            <a:endParaRPr lang="en-GB" sz="1800" noProof="0" dirty="0">
              <a:solidFill>
                <a:srgbClr val="2F549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08" name="Google Shape;208;p6"/>
          <p:cNvPicPr preferRelativeResize="0"/>
          <p:nvPr/>
        </p:nvPicPr>
        <p:blipFill rotWithShape="1">
          <a:blip r:embed="rId4">
            <a:alphaModFix/>
          </a:blip>
          <a:srcRect l="3582" r="3628" b="2143"/>
          <a:stretch/>
        </p:blipFill>
        <p:spPr>
          <a:xfrm>
            <a:off x="6182900" y="978250"/>
            <a:ext cx="5734426" cy="4985324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6"/>
          <p:cNvSpPr txBox="1"/>
          <p:nvPr/>
        </p:nvSpPr>
        <p:spPr>
          <a:xfrm>
            <a:off x="7970263" y="6019700"/>
            <a:ext cx="2159700" cy="4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i="1" noProof="0" dirty="0">
                <a:solidFill>
                  <a:srgbClr val="2F5496"/>
                </a:solidFill>
                <a:latin typeface="Roboto Light"/>
                <a:ea typeface="Roboto Light"/>
                <a:cs typeface="Roboto Light"/>
                <a:sym typeface="Roboto Light"/>
              </a:rPr>
              <a:t>EOSC ARENA use cases.</a:t>
            </a:r>
            <a:endParaRPr lang="en-GB" i="1" noProof="0" dirty="0"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ctr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lang="en-GB" sz="1800" noProof="0" dirty="0">
              <a:solidFill>
                <a:srgbClr val="000000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10" name="Google Shape;210;p6"/>
          <p:cNvSpPr txBox="1">
            <a:spLocks noGrp="1"/>
          </p:cNvSpPr>
          <p:nvPr>
            <p:ph type="ftr" idx="11"/>
          </p:nvPr>
        </p:nvSpPr>
        <p:spPr>
          <a:xfrm>
            <a:off x="311426" y="635390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/>
              <a:t>9 | 07 | 2026 by Szymon Mueller (PSNC/PCSS)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7"/>
          <p:cNvSpPr txBox="1">
            <a:spLocks noGrp="1"/>
          </p:cNvSpPr>
          <p:nvPr>
            <p:ph type="title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8691"/>
              </a:buClr>
              <a:buSzPts val="3500"/>
              <a:buFont typeface="Roboto"/>
              <a:buNone/>
            </a:pPr>
            <a:r>
              <a:rPr lang="en-GB" noProof="0" dirty="0"/>
              <a:t>Our vision</a:t>
            </a:r>
          </a:p>
        </p:txBody>
      </p:sp>
      <p:sp>
        <p:nvSpPr>
          <p:cNvPr id="216" name="Google Shape;216;p7"/>
          <p:cNvSpPr txBox="1">
            <a:spLocks noGrp="1"/>
          </p:cNvSpPr>
          <p:nvPr>
            <p:ph type="sldNum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8</a:t>
            </a:fld>
            <a:endParaRPr lang="en-GB" noProof="0" dirty="0"/>
          </a:p>
        </p:txBody>
      </p:sp>
      <p:pic>
        <p:nvPicPr>
          <p:cNvPr id="217" name="Google Shape;217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64341" y="608231"/>
            <a:ext cx="2263314" cy="1132021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7"/>
          <p:cNvSpPr txBox="1"/>
          <p:nvPr/>
        </p:nvSpPr>
        <p:spPr>
          <a:xfrm>
            <a:off x="1829288" y="6001653"/>
            <a:ext cx="14793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GB" sz="1600" i="1" u="none" strike="noStrike" cap="none" noProof="0" dirty="0">
                <a:solidFill>
                  <a:srgbClr val="0B3A6B"/>
                </a:solidFill>
                <a:latin typeface="Roboto"/>
                <a:ea typeface="Roboto"/>
                <a:cs typeface="Roboto"/>
                <a:sym typeface="Roboto"/>
              </a:rPr>
              <a:t>… and others</a:t>
            </a:r>
            <a:endParaRPr lang="en-GB" sz="1600" i="1" noProof="0" dirty="0">
              <a:solidFill>
                <a:srgbClr val="0B3A6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219" name="Google Shape;219;p7"/>
          <p:cNvGraphicFramePr/>
          <p:nvPr>
            <p:extLst>
              <p:ext uri="{D42A27DB-BD31-4B8C-83A1-F6EECF244321}">
                <p14:modId xmlns:p14="http://schemas.microsoft.com/office/powerpoint/2010/main" val="2166707241"/>
              </p:ext>
            </p:extLst>
          </p:nvPr>
        </p:nvGraphicFramePr>
        <p:xfrm>
          <a:off x="229992" y="1903158"/>
          <a:ext cx="11732000" cy="296400"/>
        </p:xfrm>
        <a:graphic>
          <a:graphicData uri="http://schemas.openxmlformats.org/drawingml/2006/table">
            <a:tbl>
              <a:tblPr>
                <a:noFill/>
                <a:tableStyleId>{CED9C36B-3AA5-4641-8B16-95E80A273622}</a:tableStyleId>
              </a:tblPr>
              <a:tblGrid>
                <a:gridCol w="437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9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6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6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6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6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26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262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262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262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6262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6262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6262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62620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62620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62620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000" u="none" strike="noStrike" cap="none" noProof="0" dirty="0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Start</a:t>
                      </a:r>
                    </a:p>
                  </a:txBody>
                  <a:tcPr marL="72000" marR="72000" marT="72000" marB="72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A9F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lang="en-GB" sz="1000" u="none" strike="noStrike" cap="none" noProof="0" dirty="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L="72000" marR="72000" marT="72000" marB="72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A9F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lang="en-GB" sz="1000" u="none" strike="noStrike" cap="none" noProof="0" dirty="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L="72000" marR="72000" marT="72000" marB="72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A9F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000" u="none" strike="noStrike" cap="none" noProof="0" dirty="0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M6</a:t>
                      </a:r>
                    </a:p>
                  </a:txBody>
                  <a:tcPr marL="72000" marR="72000" marT="72000" marB="72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A9F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lang="en-GB" sz="1000" u="none" strike="noStrike" cap="none" noProof="0" dirty="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L="72000" marR="72000" marT="72000" marB="72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A9F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lang="en-GB" sz="1000" u="none" strike="noStrike" cap="none" noProof="0" dirty="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L="72000" marR="72000" marT="72000" marB="72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A9F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000" u="none" strike="noStrike" cap="none" noProof="0" dirty="0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M12</a:t>
                      </a:r>
                    </a:p>
                  </a:txBody>
                  <a:tcPr marL="72000" marR="72000" marT="72000" marB="72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A9F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lang="en-GB" sz="1000" u="none" strike="noStrike" cap="none" noProof="0" dirty="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L="72000" marR="72000" marT="72000" marB="72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A9F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lang="en-GB" sz="1000" u="none" strike="noStrike" cap="none" noProof="0" dirty="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L="72000" marR="72000" marT="72000" marB="72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A9F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000" u="none" strike="noStrike" cap="none" noProof="0" dirty="0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M18</a:t>
                      </a:r>
                    </a:p>
                  </a:txBody>
                  <a:tcPr marL="72000" marR="72000" marT="72000" marB="72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A9F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lang="en-GB" sz="1000" u="none" strike="noStrike" cap="none" noProof="0" dirty="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L="72000" marR="72000" marT="72000" marB="72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A9F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lang="en-GB" sz="1000" u="none" strike="noStrike" cap="none" noProof="0" dirty="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L="72000" marR="72000" marT="72000" marB="72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A9F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000" u="none" strike="noStrike" cap="none" noProof="0" dirty="0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M24</a:t>
                      </a:r>
                    </a:p>
                  </a:txBody>
                  <a:tcPr marL="72000" marR="72000" marT="72000" marB="72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A9F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lang="en-GB" sz="1000" u="none" strike="noStrike" cap="none" noProof="0" dirty="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L="72000" marR="72000" marT="72000" marB="72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A9F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lang="en-GB" sz="1000" u="none" strike="noStrike" cap="none" noProof="0" dirty="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L="72000" marR="72000" marT="72000" marB="72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A9F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000" u="none" strike="noStrike" cap="none" noProof="0" dirty="0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M30</a:t>
                      </a:r>
                    </a:p>
                  </a:txBody>
                  <a:tcPr marL="72000" marR="72000" marT="72000" marB="72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A9F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lang="en-GB" sz="1000" u="none" strike="noStrike" cap="none" noProof="0" dirty="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L="72000" marR="72000" marT="72000" marB="72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A9F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lang="en-GB" sz="1000" u="none" strike="noStrike" cap="none" noProof="0" dirty="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L="72000" marR="72000" marT="72000" marB="72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A9F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900" u="none" strike="noStrike" cap="none" noProof="0" dirty="0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M36</a:t>
                      </a:r>
                    </a:p>
                  </a:txBody>
                  <a:tcPr marL="72000" marR="72000" marT="72000" marB="72000" anchor="ctr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A9FD4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0" name="Google Shape;220;p7"/>
          <p:cNvSpPr/>
          <p:nvPr/>
        </p:nvSpPr>
        <p:spPr>
          <a:xfrm>
            <a:off x="317358" y="1483558"/>
            <a:ext cx="681900" cy="419700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0B3A6B"/>
          </a:solidFill>
          <a:ln w="12700" cap="flat" cmpd="sng">
            <a:solidFill>
              <a:srgbClr val="44546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GB" sz="1500" b="0" i="0" u="none" strike="noStrike" cap="none" noProof="0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now</a:t>
            </a:r>
          </a:p>
        </p:txBody>
      </p:sp>
      <p:grpSp>
        <p:nvGrpSpPr>
          <p:cNvPr id="221" name="Google Shape;221;p7"/>
          <p:cNvGrpSpPr/>
          <p:nvPr/>
        </p:nvGrpSpPr>
        <p:grpSpPr>
          <a:xfrm>
            <a:off x="5663992" y="2209695"/>
            <a:ext cx="1650300" cy="1474800"/>
            <a:chOff x="3762748" y="2062300"/>
            <a:chExt cx="1650300" cy="1474800"/>
          </a:xfrm>
        </p:grpSpPr>
        <p:sp>
          <p:nvSpPr>
            <p:cNvPr id="222" name="Google Shape;222;p7"/>
            <p:cNvSpPr txBox="1"/>
            <p:nvPr/>
          </p:nvSpPr>
          <p:spPr>
            <a:xfrm>
              <a:off x="3762748" y="3065184"/>
              <a:ext cx="16503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GB" sz="900" noProof="0" dirty="0">
                  <a:latin typeface="Roboto Light"/>
                  <a:ea typeface="Roboto Light"/>
                  <a:cs typeface="Roboto Light"/>
                  <a:sym typeface="Roboto Light"/>
                </a:rPr>
                <a:t>First release of the EOSC-ARENA platform</a:t>
              </a:r>
              <a:endParaRPr lang="en-GB" sz="900" b="0" i="0" u="none" strike="noStrike" cap="none" noProof="0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223" name="Google Shape;223;p7"/>
            <p:cNvCxnSpPr/>
            <p:nvPr/>
          </p:nvCxnSpPr>
          <p:spPr>
            <a:xfrm flipH="1">
              <a:off x="5406650" y="2062300"/>
              <a:ext cx="6300" cy="1474800"/>
            </a:xfrm>
            <a:prstGeom prst="straightConnector1">
              <a:avLst/>
            </a:prstGeom>
            <a:noFill/>
            <a:ln w="9525" cap="flat" cmpd="sng">
              <a:solidFill>
                <a:srgbClr val="0B3A6B"/>
              </a:solidFill>
              <a:prstDash val="solid"/>
              <a:round/>
              <a:headEnd type="diamond" w="med" len="med"/>
              <a:tailEnd type="none" w="sm" len="sm"/>
            </a:ln>
          </p:spPr>
        </p:cxnSp>
      </p:grpSp>
      <p:cxnSp>
        <p:nvCxnSpPr>
          <p:cNvPr id="224" name="Google Shape;224;p7"/>
          <p:cNvCxnSpPr/>
          <p:nvPr/>
        </p:nvCxnSpPr>
        <p:spPr>
          <a:xfrm flipH="1">
            <a:off x="255742" y="2209705"/>
            <a:ext cx="8400" cy="878100"/>
          </a:xfrm>
          <a:prstGeom prst="straightConnector1">
            <a:avLst/>
          </a:prstGeom>
          <a:noFill/>
          <a:ln w="9525" cap="flat" cmpd="sng">
            <a:solidFill>
              <a:srgbClr val="2A628E"/>
            </a:solidFill>
            <a:prstDash val="solid"/>
            <a:round/>
            <a:headEnd type="diamond" w="med" len="med"/>
            <a:tailEnd type="none" w="sm" len="sm"/>
          </a:ln>
        </p:spPr>
      </p:cxnSp>
      <p:sp>
        <p:nvSpPr>
          <p:cNvPr id="225" name="Google Shape;225;p7"/>
          <p:cNvSpPr txBox="1"/>
          <p:nvPr/>
        </p:nvSpPr>
        <p:spPr>
          <a:xfrm>
            <a:off x="229992" y="2514325"/>
            <a:ext cx="17964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900" noProof="0" dirty="0">
                <a:latin typeface="Roboto Light"/>
                <a:ea typeface="Roboto Light"/>
                <a:cs typeface="Roboto Light"/>
                <a:sym typeface="Roboto Light"/>
              </a:rPr>
              <a:t>Kick of meeting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900" noProof="0" dirty="0">
                <a:latin typeface="Roboto Light"/>
                <a:ea typeface="Roboto Light"/>
                <a:cs typeface="Roboto Light"/>
                <a:sym typeface="Roboto Light"/>
              </a:rPr>
              <a:t>Project website and social channels created</a:t>
            </a:r>
          </a:p>
        </p:txBody>
      </p:sp>
      <p:grpSp>
        <p:nvGrpSpPr>
          <p:cNvPr id="226" name="Google Shape;226;p7"/>
          <p:cNvGrpSpPr/>
          <p:nvPr/>
        </p:nvGrpSpPr>
        <p:grpSpPr>
          <a:xfrm>
            <a:off x="10133406" y="2209695"/>
            <a:ext cx="1801402" cy="2135100"/>
            <a:chOff x="3624748" y="2062300"/>
            <a:chExt cx="1801402" cy="2135100"/>
          </a:xfrm>
        </p:grpSpPr>
        <p:sp>
          <p:nvSpPr>
            <p:cNvPr id="227" name="Google Shape;227;p7"/>
            <p:cNvSpPr txBox="1"/>
            <p:nvPr/>
          </p:nvSpPr>
          <p:spPr>
            <a:xfrm>
              <a:off x="3624748" y="3438110"/>
              <a:ext cx="1796400" cy="738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GB" sz="900" noProof="0" dirty="0">
                  <a:latin typeface="Roboto Light"/>
                  <a:ea typeface="Roboto Light"/>
                  <a:cs typeface="Roboto Light"/>
                  <a:sym typeface="Roboto Light"/>
                </a:rPr>
                <a:t>Final release of the EOSC-ARENA platform</a:t>
              </a:r>
            </a:p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GB" sz="900" noProof="0" dirty="0">
                  <a:latin typeface="Roboto Light"/>
                  <a:ea typeface="Roboto Light"/>
                  <a:cs typeface="Roboto Light"/>
                  <a:sym typeface="Roboto Light"/>
                </a:rPr>
                <a:t>Inference Platform release</a:t>
              </a:r>
            </a:p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GB" sz="900" noProof="0" dirty="0">
                  <a:latin typeface="Roboto Light"/>
                  <a:ea typeface="Roboto Light"/>
                  <a:cs typeface="Roboto Light"/>
                  <a:sym typeface="Roboto Light"/>
                </a:rPr>
                <a:t>Final demonstrator</a:t>
              </a:r>
            </a:p>
          </p:txBody>
        </p:sp>
        <p:cxnSp>
          <p:nvCxnSpPr>
            <p:cNvPr id="228" name="Google Shape;228;p7"/>
            <p:cNvCxnSpPr/>
            <p:nvPr/>
          </p:nvCxnSpPr>
          <p:spPr>
            <a:xfrm>
              <a:off x="5412950" y="2062300"/>
              <a:ext cx="13200" cy="2135100"/>
            </a:xfrm>
            <a:prstGeom prst="straightConnector1">
              <a:avLst/>
            </a:prstGeom>
            <a:noFill/>
            <a:ln w="9525" cap="flat" cmpd="sng">
              <a:solidFill>
                <a:srgbClr val="0B3A6B"/>
              </a:solidFill>
              <a:prstDash val="solid"/>
              <a:round/>
              <a:headEnd type="diamond" w="med" len="med"/>
              <a:tailEnd type="none" w="sm" len="sm"/>
            </a:ln>
          </p:spPr>
        </p:cxnSp>
      </p:grpSp>
      <p:grpSp>
        <p:nvGrpSpPr>
          <p:cNvPr id="229" name="Google Shape;229;p7"/>
          <p:cNvGrpSpPr/>
          <p:nvPr/>
        </p:nvGrpSpPr>
        <p:grpSpPr>
          <a:xfrm>
            <a:off x="6280225" y="2187125"/>
            <a:ext cx="1164300" cy="877200"/>
            <a:chOff x="5386981" y="2039733"/>
            <a:chExt cx="1164300" cy="877200"/>
          </a:xfrm>
        </p:grpSpPr>
        <p:sp>
          <p:nvSpPr>
            <p:cNvPr id="230" name="Google Shape;230;p7"/>
            <p:cNvSpPr txBox="1"/>
            <p:nvPr/>
          </p:nvSpPr>
          <p:spPr>
            <a:xfrm>
              <a:off x="5386981" y="2039733"/>
              <a:ext cx="1164300" cy="87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GB" sz="900" noProof="0" dirty="0">
                  <a:latin typeface="Roboto Light"/>
                  <a:ea typeface="Roboto Light"/>
                  <a:cs typeface="Roboto Light"/>
                  <a:sym typeface="Roboto Light"/>
                </a:rPr>
                <a:t>Use cases report</a:t>
              </a: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GB" sz="900" noProof="0" dirty="0">
                  <a:latin typeface="Roboto Light"/>
                  <a:ea typeface="Roboto Light"/>
                  <a:cs typeface="Roboto Light"/>
                  <a:sym typeface="Roboto Light"/>
                </a:rPr>
                <a:t>Federated fine-tuning demo</a:t>
              </a: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GB" sz="900" noProof="0" dirty="0">
                  <a:latin typeface="Roboto Light"/>
                  <a:ea typeface="Roboto Light"/>
                  <a:cs typeface="Roboto Light"/>
                  <a:sym typeface="Roboto Light"/>
                </a:rPr>
                <a:t>First training curricula</a:t>
              </a:r>
            </a:p>
          </p:txBody>
        </p:sp>
        <p:cxnSp>
          <p:nvCxnSpPr>
            <p:cNvPr id="231" name="Google Shape;231;p7"/>
            <p:cNvCxnSpPr/>
            <p:nvPr/>
          </p:nvCxnSpPr>
          <p:spPr>
            <a:xfrm flipH="1">
              <a:off x="5410948" y="2062297"/>
              <a:ext cx="2100" cy="814500"/>
            </a:xfrm>
            <a:prstGeom prst="straightConnector1">
              <a:avLst/>
            </a:prstGeom>
            <a:noFill/>
            <a:ln w="9525" cap="flat" cmpd="sng">
              <a:solidFill>
                <a:srgbClr val="0B3A6B"/>
              </a:solidFill>
              <a:prstDash val="solid"/>
              <a:round/>
              <a:headEnd type="diamond" w="med" len="med"/>
              <a:tailEnd type="none" w="sm" len="sm"/>
            </a:ln>
          </p:spPr>
        </p:cxnSp>
      </p:grpSp>
      <p:grpSp>
        <p:nvGrpSpPr>
          <p:cNvPr id="232" name="Google Shape;232;p7"/>
          <p:cNvGrpSpPr/>
          <p:nvPr/>
        </p:nvGrpSpPr>
        <p:grpSpPr>
          <a:xfrm>
            <a:off x="1942980" y="2209686"/>
            <a:ext cx="1252083" cy="1149793"/>
            <a:chOff x="3762748" y="2062300"/>
            <a:chExt cx="1650300" cy="1149793"/>
          </a:xfrm>
        </p:grpSpPr>
        <p:sp>
          <p:nvSpPr>
            <p:cNvPr id="233" name="Google Shape;233;p7"/>
            <p:cNvSpPr txBox="1"/>
            <p:nvPr/>
          </p:nvSpPr>
          <p:spPr>
            <a:xfrm>
              <a:off x="3762748" y="2611793"/>
              <a:ext cx="1650300" cy="600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GB" sz="900" noProof="0" dirty="0">
                  <a:latin typeface="Roboto Light"/>
                  <a:ea typeface="Roboto Light"/>
                  <a:cs typeface="Roboto Light"/>
                  <a:sym typeface="Roboto Light"/>
                </a:rPr>
                <a:t>Initial definition of the architecture</a:t>
              </a:r>
            </a:p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GB" sz="900" noProof="0" dirty="0">
                  <a:latin typeface="Roboto Light"/>
                  <a:ea typeface="Roboto Light"/>
                  <a:cs typeface="Roboto Light"/>
                  <a:sym typeface="Roboto Light"/>
                </a:rPr>
                <a:t>Initial requirements</a:t>
              </a:r>
            </a:p>
          </p:txBody>
        </p:sp>
        <p:cxnSp>
          <p:nvCxnSpPr>
            <p:cNvPr id="234" name="Google Shape;234;p7"/>
            <p:cNvCxnSpPr/>
            <p:nvPr/>
          </p:nvCxnSpPr>
          <p:spPr>
            <a:xfrm>
              <a:off x="5412950" y="2062300"/>
              <a:ext cx="0" cy="1104000"/>
            </a:xfrm>
            <a:prstGeom prst="straightConnector1">
              <a:avLst/>
            </a:prstGeom>
            <a:noFill/>
            <a:ln w="9525" cap="flat" cmpd="sng">
              <a:solidFill>
                <a:srgbClr val="0B3A6B"/>
              </a:solidFill>
              <a:prstDash val="solid"/>
              <a:round/>
              <a:headEnd type="diamond" w="med" len="med"/>
              <a:tailEnd type="none" w="sm" len="sm"/>
            </a:ln>
          </p:spPr>
        </p:cxnSp>
      </p:grpSp>
      <p:grpSp>
        <p:nvGrpSpPr>
          <p:cNvPr id="235" name="Google Shape;235;p7"/>
          <p:cNvGrpSpPr/>
          <p:nvPr/>
        </p:nvGrpSpPr>
        <p:grpSpPr>
          <a:xfrm>
            <a:off x="7272692" y="2209695"/>
            <a:ext cx="1558202" cy="1104000"/>
            <a:chOff x="3854748" y="2062300"/>
            <a:chExt cx="1558202" cy="1104000"/>
          </a:xfrm>
        </p:grpSpPr>
        <p:sp>
          <p:nvSpPr>
            <p:cNvPr id="236" name="Google Shape;236;p7"/>
            <p:cNvSpPr txBox="1"/>
            <p:nvPr/>
          </p:nvSpPr>
          <p:spPr>
            <a:xfrm>
              <a:off x="3854748" y="2325880"/>
              <a:ext cx="1558200" cy="738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GB" sz="900" noProof="0" dirty="0">
                  <a:latin typeface="Roboto Light"/>
                  <a:ea typeface="Roboto Light"/>
                  <a:cs typeface="Roboto Light"/>
                  <a:sym typeface="Roboto Light"/>
                </a:rPr>
                <a:t>Catalogue of synthetic data, benchmarks, foundational models and fine-tuned versions</a:t>
              </a:r>
            </a:p>
          </p:txBody>
        </p:sp>
        <p:cxnSp>
          <p:nvCxnSpPr>
            <p:cNvPr id="237" name="Google Shape;237;p7"/>
            <p:cNvCxnSpPr/>
            <p:nvPr/>
          </p:nvCxnSpPr>
          <p:spPr>
            <a:xfrm>
              <a:off x="5412950" y="2062300"/>
              <a:ext cx="0" cy="1104000"/>
            </a:xfrm>
            <a:prstGeom prst="straightConnector1">
              <a:avLst/>
            </a:prstGeom>
            <a:noFill/>
            <a:ln w="9525" cap="flat" cmpd="sng">
              <a:solidFill>
                <a:srgbClr val="0B3A6B"/>
              </a:solidFill>
              <a:prstDash val="solid"/>
              <a:round/>
              <a:headEnd type="diamond" w="med" len="med"/>
              <a:tailEnd type="none" w="sm" len="sm"/>
            </a:ln>
          </p:spPr>
        </p:cxnSp>
      </p:grpSp>
      <p:grpSp>
        <p:nvGrpSpPr>
          <p:cNvPr id="238" name="Google Shape;238;p7"/>
          <p:cNvGrpSpPr/>
          <p:nvPr/>
        </p:nvGrpSpPr>
        <p:grpSpPr>
          <a:xfrm>
            <a:off x="8905792" y="2187125"/>
            <a:ext cx="1825200" cy="600300"/>
            <a:chOff x="3605915" y="2039734"/>
            <a:chExt cx="1825200" cy="600300"/>
          </a:xfrm>
        </p:grpSpPr>
        <p:sp>
          <p:nvSpPr>
            <p:cNvPr id="239" name="Google Shape;239;p7"/>
            <p:cNvSpPr txBox="1"/>
            <p:nvPr/>
          </p:nvSpPr>
          <p:spPr>
            <a:xfrm>
              <a:off x="3605915" y="2039734"/>
              <a:ext cx="1825200" cy="600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GB" sz="900" noProof="0" dirty="0">
                  <a:latin typeface="Roboto Light"/>
                  <a:ea typeface="Roboto Light"/>
                  <a:cs typeface="Roboto Light"/>
                  <a:sym typeface="Roboto Light"/>
                </a:rPr>
                <a:t>Initial integration of the catalogues to the ARENA marketplace</a:t>
              </a:r>
            </a:p>
          </p:txBody>
        </p:sp>
        <p:cxnSp>
          <p:nvCxnSpPr>
            <p:cNvPr id="240" name="Google Shape;240;p7"/>
            <p:cNvCxnSpPr/>
            <p:nvPr/>
          </p:nvCxnSpPr>
          <p:spPr>
            <a:xfrm flipH="1">
              <a:off x="5412748" y="2062297"/>
              <a:ext cx="300" cy="462900"/>
            </a:xfrm>
            <a:prstGeom prst="straightConnector1">
              <a:avLst/>
            </a:prstGeom>
            <a:noFill/>
            <a:ln w="9525" cap="flat" cmpd="sng">
              <a:solidFill>
                <a:srgbClr val="0B3A6B"/>
              </a:solidFill>
              <a:prstDash val="solid"/>
              <a:round/>
              <a:headEnd type="diamond" w="med" len="med"/>
              <a:tailEnd type="none" w="sm" len="sm"/>
            </a:ln>
          </p:spPr>
        </p:cxnSp>
      </p:grpSp>
      <p:grpSp>
        <p:nvGrpSpPr>
          <p:cNvPr id="241" name="Google Shape;241;p7"/>
          <p:cNvGrpSpPr/>
          <p:nvPr/>
        </p:nvGrpSpPr>
        <p:grpSpPr>
          <a:xfrm>
            <a:off x="3821530" y="2209686"/>
            <a:ext cx="1252083" cy="1191297"/>
            <a:chOff x="3762748" y="2062300"/>
            <a:chExt cx="1650300" cy="1191297"/>
          </a:xfrm>
        </p:grpSpPr>
        <p:sp>
          <p:nvSpPr>
            <p:cNvPr id="242" name="Google Shape;242;p7"/>
            <p:cNvSpPr txBox="1"/>
            <p:nvPr/>
          </p:nvSpPr>
          <p:spPr>
            <a:xfrm>
              <a:off x="3762748" y="2653297"/>
              <a:ext cx="1650300" cy="600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GB" sz="900" noProof="0" dirty="0">
                  <a:latin typeface="Roboto Light"/>
                  <a:ea typeface="Roboto Light"/>
                  <a:cs typeface="Roboto Light"/>
                  <a:sym typeface="Roboto Light"/>
                </a:rPr>
                <a:t>White paper on responsible and ethical AI</a:t>
              </a:r>
              <a:endParaRPr lang="en-GB" sz="900" b="0" i="0" u="none" strike="noStrike" cap="none" noProof="0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243" name="Google Shape;243;p7"/>
            <p:cNvCxnSpPr/>
            <p:nvPr/>
          </p:nvCxnSpPr>
          <p:spPr>
            <a:xfrm>
              <a:off x="5412950" y="2062300"/>
              <a:ext cx="0" cy="1104000"/>
            </a:xfrm>
            <a:prstGeom prst="straightConnector1">
              <a:avLst/>
            </a:prstGeom>
            <a:noFill/>
            <a:ln w="9525" cap="flat" cmpd="sng">
              <a:solidFill>
                <a:srgbClr val="0B3A6B"/>
              </a:solidFill>
              <a:prstDash val="solid"/>
              <a:round/>
              <a:headEnd type="diamond" w="med" len="med"/>
              <a:tailEnd type="none" w="sm" len="sm"/>
            </a:ln>
          </p:spPr>
        </p:cxnSp>
      </p:grpSp>
      <p:cxnSp>
        <p:nvCxnSpPr>
          <p:cNvPr id="244" name="Google Shape;244;p7"/>
          <p:cNvCxnSpPr/>
          <p:nvPr/>
        </p:nvCxnSpPr>
        <p:spPr>
          <a:xfrm>
            <a:off x="11336192" y="2209688"/>
            <a:ext cx="2400" cy="1123200"/>
          </a:xfrm>
          <a:prstGeom prst="straightConnector1">
            <a:avLst/>
          </a:prstGeom>
          <a:noFill/>
          <a:ln w="9525" cap="flat" cmpd="sng">
            <a:solidFill>
              <a:srgbClr val="0B3A6B"/>
            </a:solidFill>
            <a:prstDash val="solid"/>
            <a:round/>
            <a:headEnd type="diamond" w="med" len="med"/>
            <a:tailEnd type="none" w="sm" len="sm"/>
          </a:ln>
        </p:spPr>
      </p:cxnSp>
      <p:sp>
        <p:nvSpPr>
          <p:cNvPr id="245" name="Google Shape;245;p7"/>
          <p:cNvSpPr txBox="1"/>
          <p:nvPr/>
        </p:nvSpPr>
        <p:spPr>
          <a:xfrm>
            <a:off x="9564692" y="2902805"/>
            <a:ext cx="1796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900" noProof="0" dirty="0">
                <a:latin typeface="Roboto Light"/>
                <a:ea typeface="Roboto Light"/>
                <a:cs typeface="Roboto Light"/>
                <a:sym typeface="Roboto Light"/>
              </a:rPr>
              <a:t>Blueprint/Guidelines for GenAI assisted workflows</a:t>
            </a:r>
          </a:p>
        </p:txBody>
      </p:sp>
      <p:grpSp>
        <p:nvGrpSpPr>
          <p:cNvPr id="246" name="Google Shape;246;p7"/>
          <p:cNvGrpSpPr/>
          <p:nvPr/>
        </p:nvGrpSpPr>
        <p:grpSpPr>
          <a:xfrm>
            <a:off x="743792" y="2187125"/>
            <a:ext cx="1825200" cy="485463"/>
            <a:chOff x="3605915" y="2039734"/>
            <a:chExt cx="1825200" cy="485463"/>
          </a:xfrm>
        </p:grpSpPr>
        <p:sp>
          <p:nvSpPr>
            <p:cNvPr id="247" name="Google Shape;247;p7"/>
            <p:cNvSpPr txBox="1"/>
            <p:nvPr/>
          </p:nvSpPr>
          <p:spPr>
            <a:xfrm>
              <a:off x="3605915" y="2039734"/>
              <a:ext cx="18252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-GB" sz="900" noProof="0" dirty="0">
                  <a:latin typeface="Roboto Light"/>
                  <a:ea typeface="Roboto Light"/>
                  <a:cs typeface="Roboto Light"/>
                  <a:sym typeface="Roboto Light"/>
                </a:rPr>
                <a:t>Data management plan</a:t>
              </a:r>
            </a:p>
          </p:txBody>
        </p:sp>
        <p:cxnSp>
          <p:nvCxnSpPr>
            <p:cNvPr id="248" name="Google Shape;248;p7"/>
            <p:cNvCxnSpPr/>
            <p:nvPr/>
          </p:nvCxnSpPr>
          <p:spPr>
            <a:xfrm flipH="1">
              <a:off x="5412748" y="2062297"/>
              <a:ext cx="300" cy="462900"/>
            </a:xfrm>
            <a:prstGeom prst="straightConnector1">
              <a:avLst/>
            </a:prstGeom>
            <a:noFill/>
            <a:ln w="9525" cap="flat" cmpd="sng">
              <a:solidFill>
                <a:srgbClr val="0B3A6B"/>
              </a:solidFill>
              <a:prstDash val="solid"/>
              <a:round/>
              <a:headEnd type="diamond" w="med" len="med"/>
              <a:tailEnd type="none" w="sm" len="sm"/>
            </a:ln>
          </p:spPr>
        </p:cxnSp>
      </p:grpSp>
      <p:sp>
        <p:nvSpPr>
          <p:cNvPr id="249" name="Google Shape;249;p7"/>
          <p:cNvSpPr txBox="1"/>
          <p:nvPr/>
        </p:nvSpPr>
        <p:spPr>
          <a:xfrm>
            <a:off x="7348000" y="4546100"/>
            <a:ext cx="4282800" cy="16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i="1" noProof="0" dirty="0">
                <a:solidFill>
                  <a:srgbClr val="2F5496"/>
                </a:solidFill>
                <a:latin typeface="Roboto"/>
                <a:ea typeface="Roboto"/>
                <a:cs typeface="Roboto"/>
                <a:sym typeface="Roboto"/>
              </a:rPr>
              <a:t>Contact us for collaboration with EOSC-03, 05 and others, interested in usage of Generative and Agentic AI in scientific research</a:t>
            </a:r>
            <a:endParaRPr lang="en-GB" sz="1500" i="1" noProof="0" dirty="0">
              <a:solidFill>
                <a:srgbClr val="2F549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u="sng" noProof="0" dirty="0">
                <a:solidFill>
                  <a:srgbClr val="0563C1"/>
                </a:solid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eosc-arena@pcss.pl</a:t>
            </a:r>
            <a:endParaRPr lang="en-GB" sz="1500" noProof="0" dirty="0">
              <a:solidFill>
                <a:srgbClr val="2F549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u="sng" noProof="0" dirty="0">
                <a:solidFill>
                  <a:srgbClr val="0563C1"/>
                </a:solidFill>
                <a:latin typeface="Roboto"/>
                <a:ea typeface="Roboto"/>
                <a:cs typeface="Roboto"/>
                <a:sym typeface="Robot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https://arena.ai4eosc.eu/</a:t>
            </a:r>
            <a:endParaRPr lang="en-GB" sz="1600" noProof="0" dirty="0">
              <a:solidFill>
                <a:srgbClr val="2F549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600" noProof="0" dirty="0">
              <a:solidFill>
                <a:srgbClr val="2F549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lang="en-GB" sz="1600" noProof="0" dirty="0">
              <a:solidFill>
                <a:srgbClr val="2F549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lang="en-GB" sz="1600" noProof="0" dirty="0">
              <a:solidFill>
                <a:srgbClr val="2F549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50" name="Google Shape;250;p7" descr="FLUID-AI logo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255515" y="4971397"/>
            <a:ext cx="2239991" cy="4781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7" descr="GenAI4Earth logo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156109" y="5428515"/>
            <a:ext cx="2339397" cy="297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265508" y="4946381"/>
            <a:ext cx="875531" cy="875531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7"/>
          <p:cNvSpPr txBox="1"/>
          <p:nvPr/>
        </p:nvSpPr>
        <p:spPr>
          <a:xfrm>
            <a:off x="743799" y="4606300"/>
            <a:ext cx="3761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00" i="1" u="none" strike="noStrike" cap="none" noProof="0" dirty="0">
                <a:solidFill>
                  <a:srgbClr val="2F5496"/>
                </a:solidFill>
                <a:latin typeface="Roboto"/>
                <a:ea typeface="Roboto"/>
                <a:cs typeface="Roboto"/>
                <a:sym typeface="Roboto"/>
              </a:rPr>
              <a:t>Collaboration already established with:</a:t>
            </a:r>
            <a:endParaRPr lang="en-GB" sz="1600" i="1" noProof="0" dirty="0">
              <a:solidFill>
                <a:srgbClr val="2F549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54" name="Google Shape;254;p7" title="logo_ai4eosc.png"/>
          <p:cNvPicPr preferRelativeResize="0"/>
          <p:nvPr/>
        </p:nvPicPr>
        <p:blipFill rotWithShape="1">
          <a:blip r:embed="rId9">
            <a:alphaModFix/>
          </a:blip>
          <a:srcRect l="7970" t="26515" b="15159"/>
          <a:stretch/>
        </p:blipFill>
        <p:spPr>
          <a:xfrm>
            <a:off x="264142" y="5145085"/>
            <a:ext cx="2110003" cy="478125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7"/>
          <p:cNvSpPr txBox="1">
            <a:spLocks noGrp="1"/>
          </p:cNvSpPr>
          <p:nvPr>
            <p:ph type="ftr" idx="11"/>
          </p:nvPr>
        </p:nvSpPr>
        <p:spPr>
          <a:xfrm>
            <a:off x="311426" y="635390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/>
              <a:t>9 | 07 | 2026 by Szymon Mueller (PSNC/PCSS)</a:t>
            </a:r>
          </a:p>
        </p:txBody>
      </p:sp>
      <p:pic>
        <p:nvPicPr>
          <p:cNvPr id="256" name="Google Shape;256;p7" title="qr-code.png"/>
          <p:cNvPicPr preferRelativeResize="0">
            <a:picLocks noChangeAspect="1"/>
          </p:cNvPicPr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609982" y="4546100"/>
            <a:ext cx="1569287" cy="1569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4a6ae-13a5-4397-80f3-aea8e9f411f0" xsi:nil="true"/>
    <lcf76f155ced4ddcb4097134ff3c332f xmlns="496d62f4-75b2-40d8-99f4-e416e0428c04">
      <Terms xmlns="http://schemas.microsoft.com/office/infopath/2007/PartnerControls"/>
    </lcf76f155ced4ddcb4097134ff3c332f>
    <Permanentlink xmlns="496d62f4-75b2-40d8-99f4-e416e0428c04" xsi:nil="true"/>
    <_dlc_DocId xmlns="f0f4a6ae-13a5-4397-80f3-aea8e9f411f0">EOSC-167323429-153751</_dlc_DocId>
    <_dlc_DocIdUrl xmlns="f0f4a6ae-13a5-4397-80f3-aea8e9f411f0">
      <Url>https://europeanopensciencecloud.sharepoint.com/sites/Data/_layouts/15/DocIdRedir.aspx?ID=EOSC-167323429-153751</Url>
      <Description>EOSC-167323429-153751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F41C2238-C9CF-4E1B-9913-5B5E4F0E0458}"/>
</file>

<file path=customXml/itemProps2.xml><?xml version="1.0" encoding="utf-8"?>
<ds:datastoreItem xmlns:ds="http://schemas.openxmlformats.org/officeDocument/2006/customXml" ds:itemID="{B6ABAFF4-AD21-48AE-A820-F2D61941AE29}"/>
</file>

<file path=customXml/itemProps3.xml><?xml version="1.0" encoding="utf-8"?>
<ds:datastoreItem xmlns:ds="http://schemas.openxmlformats.org/officeDocument/2006/customXml" ds:itemID="{5D9EFA32-531C-4B3D-900A-9FB0A8DD6053}"/>
</file>

<file path=customXml/itemProps4.xml><?xml version="1.0" encoding="utf-8"?>
<ds:datastoreItem xmlns:ds="http://schemas.openxmlformats.org/officeDocument/2006/customXml" ds:itemID="{5107A3CD-31B6-4D17-90B7-A1A88824B606}"/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503</Words>
  <Application>Microsoft Office PowerPoint</Application>
  <PresentationFormat>Widescreen</PresentationFormat>
  <Paragraphs>87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Calibri</vt:lpstr>
      <vt:lpstr>Play</vt:lpstr>
      <vt:lpstr>Arial</vt:lpstr>
      <vt:lpstr>Roboto Light</vt:lpstr>
      <vt:lpstr>Roboto</vt:lpstr>
      <vt:lpstr>Noto Sans Symbols</vt:lpstr>
      <vt:lpstr>Kantoorthema</vt:lpstr>
      <vt:lpstr>AI Research Enhancement through Networked Agents (EOSC ARENA project)</vt:lpstr>
      <vt:lpstr>Project Info</vt:lpstr>
      <vt:lpstr>Project Info</vt:lpstr>
      <vt:lpstr>Project objectives &amp; Key contributions to EOSC</vt:lpstr>
      <vt:lpstr>Project objectives &amp; Key contributions to EOSC</vt:lpstr>
      <vt:lpstr>Collaborations and dependencies</vt:lpstr>
      <vt:lpstr>Our vision</vt:lpstr>
      <vt:lpstr>Our vision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Ute Gusenheimer</dc:creator>
  <cp:lastModifiedBy>Szymon Mueller</cp:lastModifiedBy>
  <cp:revision>23</cp:revision>
  <dcterms:created xsi:type="dcterms:W3CDTF">2023-06-05T12:30:30Z</dcterms:created>
  <dcterms:modified xsi:type="dcterms:W3CDTF">2026-07-08T15:38:18Z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d9ddd1-4d20-43f6-abfa-fc3c07406f94_Enabled">
    <vt:lpwstr>true</vt:lpwstr>
  </property>
  <property fmtid="{D5CDD505-2E9C-101B-9397-08002B2CF9AE}" pid="3" name="MSIP_Label_6bd9ddd1-4d20-43f6-abfa-fc3c07406f94_SetDate">
    <vt:lpwstr>2023-06-09T10:04:54Z</vt:lpwstr>
  </property>
  <property fmtid="{D5CDD505-2E9C-101B-9397-08002B2CF9AE}" pid="4" name="MSIP_Label_6bd9ddd1-4d20-43f6-abfa-fc3c07406f94_Method">
    <vt:lpwstr>Standard</vt:lpwstr>
  </property>
  <property fmtid="{D5CDD505-2E9C-101B-9397-08002B2CF9AE}" pid="5" name="MSIP_Label_6bd9ddd1-4d20-43f6-abfa-fc3c07406f94_Name">
    <vt:lpwstr>Commission Use</vt:lpwstr>
  </property>
  <property fmtid="{D5CDD505-2E9C-101B-9397-08002B2CF9AE}" pid="6" name="MSIP_Label_6bd9ddd1-4d20-43f6-abfa-fc3c07406f94_SiteId">
    <vt:lpwstr>b24c8b06-522c-46fe-9080-70926f8dddb1</vt:lpwstr>
  </property>
  <property fmtid="{D5CDD505-2E9C-101B-9397-08002B2CF9AE}" pid="7" name="MSIP_Label_6bd9ddd1-4d20-43f6-abfa-fc3c07406f94_ActionId">
    <vt:lpwstr>26090116-f8b9-4873-bd6a-93203bebac80</vt:lpwstr>
  </property>
  <property fmtid="{D5CDD505-2E9C-101B-9397-08002B2CF9AE}" pid="8" name="MSIP_Label_6bd9ddd1-4d20-43f6-abfa-fc3c07406f94_ContentBits">
    <vt:lpwstr>0</vt:lpwstr>
  </property>
  <property fmtid="{D5CDD505-2E9C-101B-9397-08002B2CF9AE}" pid="9" name="ContentTypeId">
    <vt:lpwstr>0x01010011BA2657F33C78458957214F412992C5</vt:lpwstr>
  </property>
  <property fmtid="{D5CDD505-2E9C-101B-9397-08002B2CF9AE}" pid="10" name="Order">
    <vt:r8>1255600</vt:r8>
  </property>
  <property fmtid="{D5CDD505-2E9C-101B-9397-08002B2CF9AE}" pid="11" name="_dlc_DocIdItemGuid">
    <vt:lpwstr>4aaba692-5860-423a-a10c-606466479a34</vt:lpwstr>
  </property>
  <property fmtid="{D5CDD505-2E9C-101B-9397-08002B2CF9AE}" pid="12" name="MediaServiceImageTags">
    <vt:lpwstr/>
  </property>
</Properties>
</file>