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1"/>
  </p:notesMasterIdLst>
  <p:sldIdLst>
    <p:sldId id="266" r:id="rId5"/>
    <p:sldId id="263" r:id="rId6"/>
    <p:sldId id="261" r:id="rId7"/>
    <p:sldId id="262" r:id="rId8"/>
    <p:sldId id="264" r:id="rId9"/>
    <p:sldId id="265" r:id="rId10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6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47"/>
    <p:restoredTop sz="96405"/>
  </p:normalViewPr>
  <p:slideViewPr>
    <p:cSldViewPr snapToGrid="0" snapToObjects="1">
      <p:cViewPr varScale="1">
        <p:scale>
          <a:sx n="128" d="100"/>
          <a:sy n="128" d="100"/>
        </p:scale>
        <p:origin x="244" y="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4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23BD50-DF1B-D14C-AFDA-9B3167AD3A48}" type="datetimeFigureOut">
              <a:rPr lang="nl-NL" smtClean="0"/>
              <a:t>8-7-2026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425721-C4BE-9640-9AC3-0C6434FE0F76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303894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BF34CEF8-D5AF-1EB2-8A65-D95E98FCB8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41CD3A17-2FD3-A6E8-AE64-84E688E6421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23013" y="1600200"/>
            <a:ext cx="9144000" cy="10064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6500" b="0" i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noProof="0" dirty="0"/>
              <a:t>Here goes the title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6AA24123-D2B8-3C6F-4F69-0B7797E8554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23013" y="2825750"/>
            <a:ext cx="9144000" cy="16557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3000" b="0" i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 dirty="0"/>
              <a:t>Here goes the subtitle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80ED38-AA7E-DCBC-3FF9-C229D96AE53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23013" y="6173787"/>
            <a:ext cx="4114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RENAI | Manolis Terrovitis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539299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EFEEE7FD-AC98-618B-4B33-B4CE3DC4C1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ijdelijke aanduiding voor inhoud 3">
            <a:extLst>
              <a:ext uri="{FF2B5EF4-FFF2-40B4-BE49-F238E27FC236}">
                <a16:creationId xmlns:a16="http://schemas.microsoft.com/office/drawing/2014/main" id="{674B7DB3-B3E5-0FD2-089E-D9FBE9467714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1721738" y="1570383"/>
            <a:ext cx="9830179" cy="438254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buNone/>
              <a:defRPr sz="1500" b="0" i="0" kern="1500" spc="0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2pPr>
            <a:lvl3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3pPr>
            <a:lvl4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4pPr>
            <a:lvl5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5pPr>
          </a:lstStyle>
          <a:p>
            <a:pPr lvl="0"/>
            <a:r>
              <a:rPr lang="en-GB" noProof="0" dirty="0"/>
              <a:t>Click here to insert text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9864CCA-ABA8-8CE0-F93C-570DFB1CB0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1738" y="235633"/>
            <a:ext cx="9830179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rgbClr val="00869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noProof="0" dirty="0"/>
              <a:t>Here goes a headline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FC53E47-0E6A-DE16-0730-64C755DD7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44200" y="6423497"/>
            <a:ext cx="1289222" cy="19887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008691"/>
                </a:solidFill>
              </a:defRPr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FAD285AC-4CA3-AE2B-DFBA-B3882314216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21741" y="895137"/>
            <a:ext cx="9830176" cy="36476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900" b="0" i="0" baseline="0">
                <a:solidFill>
                  <a:schemeClr val="tx1">
                    <a:lumMod val="95000"/>
                    <a:lumOff val="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GB" noProof="0" dirty="0"/>
              <a:t>Here goes a sub-headline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45CFA3A-C5C8-38C4-26A8-5C0668FF6C1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311426" y="6356350"/>
            <a:ext cx="4114800" cy="365125"/>
          </a:xfrm>
        </p:spPr>
        <p:txBody>
          <a:bodyPr/>
          <a:lstStyle>
            <a:lvl1pPr>
              <a:defRPr sz="1200">
                <a:solidFill>
                  <a:srgbClr val="008691"/>
                </a:solidFill>
              </a:defRPr>
            </a:lvl1pPr>
          </a:lstStyle>
          <a:p>
            <a:r>
              <a:rPr lang="nl-NL"/>
              <a:t>RENAI | Manolis Terrovitis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309982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Image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38A8059C-26F4-E946-A41E-D6E31EB5FA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ijdelijke aanduiding voor inhoud 3">
            <a:extLst>
              <a:ext uri="{FF2B5EF4-FFF2-40B4-BE49-F238E27FC236}">
                <a16:creationId xmlns:a16="http://schemas.microsoft.com/office/drawing/2014/main" id="{674B7DB3-B3E5-0FD2-089E-D9FBE9467714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1721736" y="1570384"/>
            <a:ext cx="4658743" cy="438257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buNone/>
              <a:defRPr sz="1500" b="0" i="0" kern="1500" spc="0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2pPr>
            <a:lvl3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3pPr>
            <a:lvl4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4pPr>
            <a:lvl5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5pPr>
          </a:lstStyle>
          <a:p>
            <a:pPr lvl="0"/>
            <a:r>
              <a:rPr lang="en-GB" noProof="0" dirty="0"/>
              <a:t>Click here to insert text</a:t>
            </a:r>
          </a:p>
          <a:p>
            <a:pPr lvl="0"/>
            <a:endParaRPr lang="nl-NL" dirty="0"/>
          </a:p>
        </p:txBody>
      </p:sp>
      <p:sp>
        <p:nvSpPr>
          <p:cNvPr id="12" name="Tijdelijke aanduiding voor afbeelding 2">
            <a:extLst>
              <a:ext uri="{FF2B5EF4-FFF2-40B4-BE49-F238E27FC236}">
                <a16:creationId xmlns:a16="http://schemas.microsoft.com/office/drawing/2014/main" id="{566BBDF6-7171-730B-A0C1-3D354D1F277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624662" y="1570355"/>
            <a:ext cx="4927256" cy="438257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rgbClr val="00869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GB" noProof="0" dirty="0"/>
              <a:t>Insert Image 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0B5C96C-9F63-7043-62F1-6FFE70846A7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1738" y="235633"/>
            <a:ext cx="9830179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rgbClr val="00869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noProof="0" dirty="0"/>
              <a:t>Here goes a headline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8C914087-1964-533C-A64A-45AABF8F83B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21741" y="895137"/>
            <a:ext cx="9830176" cy="36476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900" b="0" i="0" baseline="0">
                <a:solidFill>
                  <a:schemeClr val="tx1">
                    <a:lumMod val="95000"/>
                    <a:lumOff val="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GB" noProof="0" dirty="0"/>
              <a:t>Here goes a sub-headline</a:t>
            </a:r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6954A490-193E-E7E7-692B-771ED26045AC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311426" y="6356350"/>
            <a:ext cx="4114800" cy="365125"/>
          </a:xfrm>
        </p:spPr>
        <p:txBody>
          <a:bodyPr/>
          <a:lstStyle>
            <a:lvl1pPr>
              <a:defRPr sz="1200">
                <a:solidFill>
                  <a:srgbClr val="008691"/>
                </a:solidFill>
              </a:defRPr>
            </a:lvl1pPr>
          </a:lstStyle>
          <a:p>
            <a:r>
              <a:rPr lang="nl-NL"/>
              <a:t>RENAI | Manolis Terrovitis</a:t>
            </a:r>
            <a:endParaRPr lang="nl-NL" dirty="0"/>
          </a:p>
        </p:txBody>
      </p:sp>
      <p:sp>
        <p:nvSpPr>
          <p:cNvPr id="7" name="Tijdelijke aanduiding voor dianummer 5">
            <a:extLst>
              <a:ext uri="{FF2B5EF4-FFF2-40B4-BE49-F238E27FC236}">
                <a16:creationId xmlns:a16="http://schemas.microsoft.com/office/drawing/2014/main" id="{31FF53C9-60B4-F295-1222-39E0717E00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44200" y="6423497"/>
            <a:ext cx="1289222" cy="19887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008691"/>
                </a:solidFill>
              </a:defRPr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869815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E007D1EB-30D1-0020-72FE-E993026AFB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Tijdelijke aanduiding voor afbeelding 2">
            <a:extLst>
              <a:ext uri="{FF2B5EF4-FFF2-40B4-BE49-F238E27FC236}">
                <a16:creationId xmlns:a16="http://schemas.microsoft.com/office/drawing/2014/main" id="{566BBDF6-7171-730B-A0C1-3D354D1F277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721736" y="1570354"/>
            <a:ext cx="9830180" cy="438257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rgbClr val="00869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GB" noProof="0"/>
              <a:t>Insert Image 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0B80E89-3DFC-FEDF-2D5A-74F3DB6409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1738" y="235633"/>
            <a:ext cx="9830179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rgbClr val="00869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noProof="0" dirty="0"/>
              <a:t>Here goes a headline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C46BE4D2-1F34-08DC-1FCF-6FD82EBB633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21741" y="895137"/>
            <a:ext cx="9830176" cy="36476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900" b="0" i="0" baseline="0">
                <a:solidFill>
                  <a:schemeClr val="tx1">
                    <a:lumMod val="95000"/>
                    <a:lumOff val="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GB" noProof="0" dirty="0"/>
              <a:t>Here goes a sub-headline</a:t>
            </a:r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9A53DB0E-862A-409E-ECA4-584E5036E5D6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311426" y="6356350"/>
            <a:ext cx="4114800" cy="365125"/>
          </a:xfrm>
        </p:spPr>
        <p:txBody>
          <a:bodyPr/>
          <a:lstStyle>
            <a:lvl1pPr>
              <a:defRPr sz="1200">
                <a:solidFill>
                  <a:srgbClr val="008691"/>
                </a:solidFill>
              </a:defRPr>
            </a:lvl1pPr>
          </a:lstStyle>
          <a:p>
            <a:r>
              <a:rPr lang="nl-NL"/>
              <a:t>RENAI | Manolis Terrovitis</a:t>
            </a:r>
            <a:endParaRPr lang="nl-NL" dirty="0"/>
          </a:p>
        </p:txBody>
      </p:sp>
      <p:sp>
        <p:nvSpPr>
          <p:cNvPr id="7" name="Tijdelijke aanduiding voor dianummer 5">
            <a:extLst>
              <a:ext uri="{FF2B5EF4-FFF2-40B4-BE49-F238E27FC236}">
                <a16:creationId xmlns:a16="http://schemas.microsoft.com/office/drawing/2014/main" id="{5C1272FE-4131-48EB-6E8E-368644F522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44200" y="6423497"/>
            <a:ext cx="1289222" cy="19887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008691"/>
                </a:solidFill>
              </a:defRPr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980840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A0A1AAEF-E0DD-FCD8-E2C6-D903DBA12B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nl-NL"/>
          </a:p>
        </p:txBody>
      </p:sp>
      <p:pic>
        <p:nvPicPr>
          <p:cNvPr id="20" name="Afbeelding 19">
            <a:extLst>
              <a:ext uri="{FF2B5EF4-FFF2-40B4-BE49-F238E27FC236}">
                <a16:creationId xmlns:a16="http://schemas.microsoft.com/office/drawing/2014/main" id="{3493BA1C-54ED-085E-FE9B-4B19B2663F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8140" y="360654"/>
            <a:ext cx="1196340" cy="340893"/>
          </a:xfrm>
          <a:prstGeom prst="rect">
            <a:avLst/>
          </a:prstGeom>
        </p:spPr>
      </p:pic>
      <p:sp>
        <p:nvSpPr>
          <p:cNvPr id="2" name="Platshållare för text 8">
            <a:extLst>
              <a:ext uri="{FF2B5EF4-FFF2-40B4-BE49-F238E27FC236}">
                <a16:creationId xmlns:a16="http://schemas.microsoft.com/office/drawing/2014/main" id="{84E629F0-B24B-DF29-FA55-A4534D397726}"/>
              </a:ext>
            </a:extLst>
          </p:cNvPr>
          <p:cNvSpPr>
            <a:spLocks noGrp="1" noChangeAspect="1"/>
          </p:cNvSpPr>
          <p:nvPr>
            <p:ph type="body" sz="quarter" idx="11"/>
          </p:nvPr>
        </p:nvSpPr>
        <p:spPr>
          <a:xfrm>
            <a:off x="311150" y="418955"/>
            <a:ext cx="1289043" cy="29003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FontTx/>
              <a:buNone/>
              <a:defRPr sz="100">
                <a:noFill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54BB8B0B-76AF-DF95-7D44-C993B219FA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311426" y="6356350"/>
            <a:ext cx="4114800" cy="365125"/>
          </a:xfrm>
        </p:spPr>
        <p:txBody>
          <a:bodyPr/>
          <a:lstStyle>
            <a:lvl1pPr>
              <a:defRPr sz="1200">
                <a:solidFill>
                  <a:srgbClr val="008691"/>
                </a:solidFill>
              </a:defRPr>
            </a:lvl1pPr>
          </a:lstStyle>
          <a:p>
            <a:r>
              <a:rPr lang="nl-NL"/>
              <a:t>RENAI | Manolis Terrovitis</a:t>
            </a:r>
            <a:endParaRPr lang="nl-NL" dirty="0"/>
          </a:p>
        </p:txBody>
      </p:sp>
      <p:sp>
        <p:nvSpPr>
          <p:cNvPr id="7" name="Tijdelijke aanduiding voor dianummer 5">
            <a:extLst>
              <a:ext uri="{FF2B5EF4-FFF2-40B4-BE49-F238E27FC236}">
                <a16:creationId xmlns:a16="http://schemas.microsoft.com/office/drawing/2014/main" id="{FBF33EF8-2365-726E-1E6B-3294A3254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44200" y="6423497"/>
            <a:ext cx="1289222" cy="19887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008691"/>
                </a:solidFill>
              </a:defRPr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1852469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9A920F16-67B9-4B13-F015-E953919C3F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A0A1AAEF-E0DD-FCD8-E2C6-D903DBA12B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0" y="0"/>
            <a:ext cx="609600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nl-NL"/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4EEF53FE-8D73-F338-C7BC-3BD523CBF7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8192" y="940672"/>
            <a:ext cx="5082367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noProof="0" dirty="0"/>
              <a:t>Here goes a headline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F957915A-F087-78A5-3BC0-0FE86D78E5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8192" y="1650367"/>
            <a:ext cx="5082368" cy="36476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GB" noProof="0" dirty="0"/>
              <a:t>Here goes a sub-headline</a:t>
            </a:r>
          </a:p>
        </p:txBody>
      </p:sp>
      <p:sp>
        <p:nvSpPr>
          <p:cNvPr id="8" name="Tijdelijke aanduiding voor inhoud 3">
            <a:extLst>
              <a:ext uri="{FF2B5EF4-FFF2-40B4-BE49-F238E27FC236}">
                <a16:creationId xmlns:a16="http://schemas.microsoft.com/office/drawing/2014/main" id="{9452988D-DD8F-6942-0798-DC58681C28BB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668192" y="2270760"/>
            <a:ext cx="5082367" cy="36821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buNone/>
              <a:defRPr sz="1500" b="0" i="0" kern="1500" spc="0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2pPr>
            <a:lvl3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3pPr>
            <a:lvl4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4pPr>
            <a:lvl5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5pPr>
          </a:lstStyle>
          <a:p>
            <a:pPr lvl="0"/>
            <a:r>
              <a:rPr lang="en-GB" noProof="0" dirty="0"/>
              <a:t>Click here to insert text</a:t>
            </a:r>
          </a:p>
        </p:txBody>
      </p:sp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76FE2DB8-521E-FDC5-730D-F627D33FC08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311426" y="6356350"/>
            <a:ext cx="41148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r>
              <a:rPr lang="nl-NL"/>
              <a:t>RENAI | Manolis Terrovitis</a:t>
            </a:r>
            <a:endParaRPr lang="nl-NL" dirty="0"/>
          </a:p>
        </p:txBody>
      </p:sp>
      <p:sp>
        <p:nvSpPr>
          <p:cNvPr id="4" name="Tijdelijke aanduiding voor dianummer 5">
            <a:extLst>
              <a:ext uri="{FF2B5EF4-FFF2-40B4-BE49-F238E27FC236}">
                <a16:creationId xmlns:a16="http://schemas.microsoft.com/office/drawing/2014/main" id="{EF0CB116-1CCE-93D4-0267-1AD8CF48D1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737652" y="6439477"/>
            <a:ext cx="1289222" cy="19887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008691"/>
                </a:solidFill>
              </a:defRPr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478307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1D656E32-FFC6-4D84-D523-2D3E36344E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6000" y="-1"/>
            <a:ext cx="6096000" cy="6858000"/>
          </a:xfrm>
          <a:prstGeom prst="rect">
            <a:avLst/>
          </a:prstGeom>
        </p:spPr>
      </p:pic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A0A1AAEF-E0DD-FCD8-E2C6-D903DBA12B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609600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nl-NL"/>
          </a:p>
        </p:txBody>
      </p:sp>
      <p:sp>
        <p:nvSpPr>
          <p:cNvPr id="12" name="Titel 1">
            <a:extLst>
              <a:ext uri="{FF2B5EF4-FFF2-40B4-BE49-F238E27FC236}">
                <a16:creationId xmlns:a16="http://schemas.microsoft.com/office/drawing/2014/main" id="{72EB6A9A-0309-B84E-508E-B227E0731B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87052" y="940672"/>
            <a:ext cx="5082367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noProof="0" dirty="0"/>
              <a:t>Here goes a headline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63CDDC73-2434-B276-FA2C-D1B633A27A4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787052" y="1650367"/>
            <a:ext cx="5082368" cy="36476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GB" noProof="0" dirty="0"/>
              <a:t>Here goes a sub-headline</a:t>
            </a:r>
          </a:p>
        </p:txBody>
      </p:sp>
      <p:sp>
        <p:nvSpPr>
          <p:cNvPr id="14" name="Tijdelijke aanduiding voor inhoud 3">
            <a:extLst>
              <a:ext uri="{FF2B5EF4-FFF2-40B4-BE49-F238E27FC236}">
                <a16:creationId xmlns:a16="http://schemas.microsoft.com/office/drawing/2014/main" id="{B6650B74-A9C0-63E3-4272-0EE83B5EE3E1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6787052" y="2270760"/>
            <a:ext cx="5082367" cy="36821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buNone/>
              <a:defRPr sz="1500" b="0" i="0" kern="1500" spc="0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2pPr>
            <a:lvl3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3pPr>
            <a:lvl4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4pPr>
            <a:lvl5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5pPr>
          </a:lstStyle>
          <a:p>
            <a:pPr lvl="0"/>
            <a:r>
              <a:rPr lang="en-GB" noProof="0" dirty="0"/>
              <a:t>Click here to insert text</a:t>
            </a:r>
          </a:p>
        </p:txBody>
      </p:sp>
      <p:sp>
        <p:nvSpPr>
          <p:cNvPr id="2" name="Platshållare för text 8">
            <a:extLst>
              <a:ext uri="{FF2B5EF4-FFF2-40B4-BE49-F238E27FC236}">
                <a16:creationId xmlns:a16="http://schemas.microsoft.com/office/drawing/2014/main" id="{E1CDA03E-2B8A-F194-817F-29C4D2BF19E2}"/>
              </a:ext>
            </a:extLst>
          </p:cNvPr>
          <p:cNvSpPr>
            <a:spLocks noGrp="1" noChangeAspect="1"/>
          </p:cNvSpPr>
          <p:nvPr>
            <p:ph type="body" sz="quarter" idx="11"/>
          </p:nvPr>
        </p:nvSpPr>
        <p:spPr>
          <a:xfrm>
            <a:off x="311150" y="418955"/>
            <a:ext cx="1289043" cy="29003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FontTx/>
              <a:buNone/>
              <a:defRPr sz="100">
                <a:noFill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EFF69F1B-2023-5CA3-335D-E4DE0B6D59D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6225209" y="6363216"/>
            <a:ext cx="41148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r>
              <a:rPr lang="nl-NL"/>
              <a:t>RENAI | Manolis Terrovitis</a:t>
            </a:r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9C461C2-EB7D-0C90-DDF2-1919EE8E97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44200" y="6423497"/>
            <a:ext cx="1289222" cy="19887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008691"/>
                </a:solidFill>
              </a:defRPr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967035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B8C57D3-0CDD-55FA-1F7B-B6D5F5C123C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15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AD40A129-CB28-2478-0535-8A79294E95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C1D7175-A070-FC1F-C253-34FEB28F34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5021F74-1CF2-CCDE-A252-6E87D5349E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8200" y="636159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00" b="0" i="0">
                <a:solidFill>
                  <a:schemeClr val="tx1">
                    <a:tint val="75000"/>
                  </a:schemeClr>
                </a:solidFill>
                <a:latin typeface="Roboto Light" panose="02000000000000000000" pitchFamily="2" charset="0"/>
              </a:defRPr>
            </a:lvl1pPr>
          </a:lstStyle>
          <a:p>
            <a:r>
              <a:rPr lang="nl-NL"/>
              <a:t>RENAI | Manolis Terrovitis</a:t>
            </a:r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EA960BA-AE18-7043-11DF-A104719335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Roboto Light" panose="02000000000000000000" pitchFamily="2" charset="0"/>
              </a:defRPr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21988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2" r:id="rId3"/>
    <p:sldLayoutId id="2147483665" r:id="rId4"/>
    <p:sldLayoutId id="2147483657" r:id="rId5"/>
    <p:sldLayoutId id="2147483666" r:id="rId6"/>
    <p:sldLayoutId id="2147483667" r:id="rId7"/>
    <p:sldLayoutId id="2147483651" r:id="rId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Roboto Light" panose="02000000000000000000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Roboto Light" panose="02000000000000000000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Roboto Light" panose="02000000000000000000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Roboto Light" panose="02000000000000000000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Roboto Light" panose="02000000000000000000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Roboto Light" panose="02000000000000000000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4B99C9E-96AB-9200-77C9-2A6EB53FDB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6507D1-52EE-AD4F-7702-D0A5A103F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t>1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6FDA65-DC8E-8387-B0D4-EC3F3B8C4E40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dirty="0"/>
              <a:t>RENAI | Manolis Terrovitis</a:t>
            </a:r>
            <a:endParaRPr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02112C4-ADAD-A389-F0C9-5529E7E36BD8}"/>
              </a:ext>
            </a:extLst>
          </p:cNvPr>
          <p:cNvSpPr txBox="1"/>
          <p:nvPr/>
        </p:nvSpPr>
        <p:spPr>
          <a:xfrm>
            <a:off x="1828800" y="274320"/>
            <a:ext cx="923544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800">
                <a:solidFill>
                  <a:srgbClr val="00848F"/>
                </a:solidFill>
                <a:latin typeface="Aptos Display"/>
              </a:rPr>
              <a:t>Project Info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666AED3-BC8C-1EA1-3362-1D42ED10A136}"/>
              </a:ext>
            </a:extLst>
          </p:cNvPr>
          <p:cNvSpPr txBox="1"/>
          <p:nvPr/>
        </p:nvSpPr>
        <p:spPr>
          <a:xfrm>
            <a:off x="1828800" y="822960"/>
            <a:ext cx="5348965" cy="7848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500" dirty="0" err="1">
                <a:solidFill>
                  <a:srgbClr val="1E1E1E"/>
                </a:solidFill>
                <a:latin typeface="Aptos"/>
              </a:rPr>
              <a:t>RenAI</a:t>
            </a:r>
            <a:r>
              <a:rPr sz="1500" dirty="0">
                <a:solidFill>
                  <a:srgbClr val="1E1E1E"/>
                </a:solidFill>
                <a:latin typeface="Aptos"/>
              </a:rPr>
              <a:t> – Responsible AI Infrastructures for Scientific Excellence</a:t>
            </a:r>
            <a:endParaRPr lang="en-US" sz="1500" dirty="0">
              <a:solidFill>
                <a:srgbClr val="1E1E1E"/>
              </a:solidFill>
              <a:latin typeface="Aptos"/>
            </a:endParaRPr>
          </a:p>
          <a:p>
            <a:endParaRPr lang="en-US" sz="1500" dirty="0">
              <a:solidFill>
                <a:srgbClr val="1E1E1E"/>
              </a:solidFill>
              <a:latin typeface="Aptos"/>
            </a:endParaRPr>
          </a:p>
          <a:p>
            <a:endParaRPr sz="1500" dirty="0">
              <a:solidFill>
                <a:srgbClr val="1E1E1E"/>
              </a:solidFill>
              <a:latin typeface="Apto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48619F5-CF41-7081-6855-EEF8681887A4}"/>
              </a:ext>
            </a:extLst>
          </p:cNvPr>
          <p:cNvSpPr txBox="1"/>
          <p:nvPr/>
        </p:nvSpPr>
        <p:spPr>
          <a:xfrm>
            <a:off x="1828800" y="1143000"/>
            <a:ext cx="3657600" cy="320040"/>
          </a:xfrm>
          <a:prstGeom prst="rect">
            <a:avLst/>
          </a:prstGeom>
          <a:noFill/>
        </p:spPr>
        <p:txBody>
          <a:bodyPr wrap="square" lIns="27432" tIns="27432" rIns="27432" bIns="27432">
            <a:spAutoFit/>
          </a:bodyPr>
          <a:lstStyle/>
          <a:p>
            <a:pPr algn="l"/>
            <a:r>
              <a:rPr sz="1800" b="1">
                <a:solidFill>
                  <a:srgbClr val="1E1E1E"/>
                </a:solidFill>
                <a:latin typeface="Aptos"/>
              </a:rPr>
              <a:t>In a nutshell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26F124A-8DEF-941D-2642-F80F005C0B94}"/>
              </a:ext>
            </a:extLst>
          </p:cNvPr>
          <p:cNvSpPr/>
          <p:nvPr/>
        </p:nvSpPr>
        <p:spPr>
          <a:xfrm>
            <a:off x="1828800" y="4507992"/>
            <a:ext cx="6675120" cy="27432"/>
          </a:xfrm>
          <a:prstGeom prst="rect">
            <a:avLst/>
          </a:prstGeom>
          <a:solidFill>
            <a:srgbClr val="00848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91E3E21-767B-FA02-BE74-69D081BC4100}"/>
              </a:ext>
            </a:extLst>
          </p:cNvPr>
          <p:cNvSpPr txBox="1"/>
          <p:nvPr/>
        </p:nvSpPr>
        <p:spPr>
          <a:xfrm>
            <a:off x="1828800" y="4681728"/>
            <a:ext cx="8778240" cy="1477328"/>
          </a:xfrm>
          <a:prstGeom prst="rect">
            <a:avLst/>
          </a:prstGeom>
          <a:noFill/>
        </p:spPr>
        <p:txBody>
          <a:bodyPr wrap="square" lIns="45720" rIns="45720">
            <a:spAutoFit/>
          </a:bodyPr>
          <a:lstStyle/>
          <a:p>
            <a:pPr marL="400050" indent="-285750">
              <a:buFont typeface="Arial" panose="020B0604020202020204" pitchFamily="34" charset="0"/>
              <a:buChar char="•"/>
              <a:defRPr sz="1500">
                <a:solidFill>
                  <a:srgbClr val="1E1E1E"/>
                </a:solidFill>
                <a:latin typeface="Aptos"/>
              </a:defRPr>
            </a:pPr>
            <a:r>
              <a:rPr dirty="0"/>
              <a:t>End-to-end GenAI ecosystem for EOSC: AI-ready data, scientific foundation models, agents and coResearcher.</a:t>
            </a:r>
          </a:p>
          <a:p>
            <a:pPr marL="400050" indent="-285750">
              <a:buFont typeface="Arial" panose="020B0604020202020204" pitchFamily="34" charset="0"/>
              <a:buChar char="•"/>
              <a:defRPr sz="1500">
                <a:solidFill>
                  <a:srgbClr val="1E1E1E"/>
                </a:solidFill>
                <a:latin typeface="Aptos"/>
              </a:defRPr>
            </a:pPr>
            <a:r>
              <a:rPr dirty="0"/>
              <a:t>Domain-specific pretrained models co-designed with leading RIs in environmental and health sciences.</a:t>
            </a:r>
          </a:p>
          <a:p>
            <a:pPr marL="400050" indent="-285750">
              <a:buFont typeface="Arial" panose="020B0604020202020204" pitchFamily="34" charset="0"/>
              <a:buChar char="•"/>
              <a:defRPr sz="1500">
                <a:solidFill>
                  <a:srgbClr val="1E1E1E"/>
                </a:solidFill>
                <a:latin typeface="Aptos"/>
              </a:defRPr>
            </a:pPr>
            <a:r>
              <a:rPr dirty="0"/>
              <a:t>Trust-by-design approach: FAIR publishing, provenance, </a:t>
            </a:r>
            <a:r>
              <a:rPr dirty="0" err="1"/>
              <a:t>anonymisation</a:t>
            </a:r>
            <a:r>
              <a:rPr dirty="0"/>
              <a:t>, bias mitigation, GDPR/AI Act alignment.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83DD897C-42D6-9B0A-1597-B44EDA46C1C5}"/>
              </a:ext>
            </a:extLst>
          </p:cNvPr>
          <p:cNvSpPr/>
          <p:nvPr/>
        </p:nvSpPr>
        <p:spPr>
          <a:xfrm>
            <a:off x="1828799" y="1501170"/>
            <a:ext cx="1975104" cy="1417320"/>
          </a:xfrm>
          <a:prstGeom prst="roundRect">
            <a:avLst/>
          </a:prstGeom>
          <a:solidFill>
            <a:srgbClr val="F4F7F7"/>
          </a:solidFill>
          <a:ln w="8890">
            <a:solidFill>
              <a:srgbClr val="D2E1E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28229B8-92EA-A039-68C9-A4D9FF8AF91C}"/>
              </a:ext>
            </a:extLst>
          </p:cNvPr>
          <p:cNvSpPr txBox="1"/>
          <p:nvPr/>
        </p:nvSpPr>
        <p:spPr>
          <a:xfrm>
            <a:off x="1938527" y="1620042"/>
            <a:ext cx="1755648" cy="310896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algn="l"/>
            <a:r>
              <a:rPr sz="1400" b="1">
                <a:solidFill>
                  <a:srgbClr val="1F4E79"/>
                </a:solidFill>
                <a:latin typeface="Aptos Display"/>
              </a:rPr>
              <a:t>Call &amp; scope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6EB06F0-1993-F2CA-C45B-1CA9254BB2B3}"/>
              </a:ext>
            </a:extLst>
          </p:cNvPr>
          <p:cNvSpPr txBox="1"/>
          <p:nvPr/>
        </p:nvSpPr>
        <p:spPr>
          <a:xfrm>
            <a:off x="1938527" y="2031522"/>
            <a:ext cx="1755648" cy="75895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l">
              <a:spcAft>
                <a:spcPts val="200"/>
              </a:spcAft>
              <a:defRPr sz="1250">
                <a:solidFill>
                  <a:srgbClr val="1F1F1F"/>
                </a:solidFill>
                <a:latin typeface="Aptos"/>
              </a:defRPr>
            </a:pPr>
            <a:r>
              <a:t>HORIZON-INFRA-2025-01-EOSC-05</a:t>
            </a:r>
          </a:p>
          <a:p>
            <a:pPr algn="l">
              <a:spcAft>
                <a:spcPts val="200"/>
              </a:spcAft>
              <a:defRPr sz="1250">
                <a:solidFill>
                  <a:srgbClr val="1F1F1F"/>
                </a:solidFill>
                <a:latin typeface="Aptos"/>
              </a:defRPr>
            </a:pPr>
            <a:r>
              <a:t>GenAI for Scientific Research via EOSC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63663CEF-BC44-8089-28DB-84E1B4872075}"/>
              </a:ext>
            </a:extLst>
          </p:cNvPr>
          <p:cNvSpPr/>
          <p:nvPr/>
        </p:nvSpPr>
        <p:spPr>
          <a:xfrm>
            <a:off x="1828799" y="3062605"/>
            <a:ext cx="6775555" cy="1417320"/>
          </a:xfrm>
          <a:prstGeom prst="roundRect">
            <a:avLst/>
          </a:prstGeom>
          <a:solidFill>
            <a:srgbClr val="F4F7F7"/>
          </a:solidFill>
          <a:ln w="8890">
            <a:solidFill>
              <a:srgbClr val="D2E1E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D530808-FBDB-CD45-7FDC-1065B41DA623}"/>
              </a:ext>
            </a:extLst>
          </p:cNvPr>
          <p:cNvSpPr txBox="1"/>
          <p:nvPr/>
        </p:nvSpPr>
        <p:spPr>
          <a:xfrm>
            <a:off x="1938528" y="3173319"/>
            <a:ext cx="1755648" cy="310896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algn="l"/>
            <a:r>
              <a:rPr sz="1400" b="1" dirty="0">
                <a:solidFill>
                  <a:srgbClr val="1F4E79"/>
                </a:solidFill>
                <a:latin typeface="Aptos Display"/>
              </a:rPr>
              <a:t>Coordinator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63A427D-11A3-2509-3A1D-00330327F5A0}"/>
              </a:ext>
            </a:extLst>
          </p:cNvPr>
          <p:cNvSpPr txBox="1"/>
          <p:nvPr/>
        </p:nvSpPr>
        <p:spPr>
          <a:xfrm>
            <a:off x="1938528" y="3534831"/>
            <a:ext cx="3675288" cy="75895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l">
              <a:spcAft>
                <a:spcPts val="200"/>
              </a:spcAft>
              <a:defRPr sz="1250">
                <a:solidFill>
                  <a:srgbClr val="1F1F1F"/>
                </a:solidFill>
                <a:latin typeface="Aptos"/>
              </a:defRPr>
            </a:pPr>
            <a:r>
              <a:rPr dirty="0"/>
              <a:t>ATHENA R</a:t>
            </a:r>
            <a:r>
              <a:rPr lang="en-US" dirty="0"/>
              <a:t>esearch </a:t>
            </a:r>
            <a:r>
              <a:rPr dirty="0"/>
              <a:t>C</a:t>
            </a:r>
            <a:r>
              <a:rPr lang="en-US" dirty="0"/>
              <a:t>enter</a:t>
            </a:r>
            <a:r>
              <a:rPr dirty="0"/>
              <a:t> (Greece)</a:t>
            </a:r>
            <a:endParaRPr lang="en-US" dirty="0"/>
          </a:p>
          <a:p>
            <a:pPr algn="l">
              <a:spcAft>
                <a:spcPts val="200"/>
              </a:spcAft>
              <a:defRPr sz="1250">
                <a:solidFill>
                  <a:srgbClr val="1F1F1F"/>
                </a:solidFill>
                <a:latin typeface="Aptos"/>
              </a:defRPr>
            </a:pPr>
            <a:r>
              <a:rPr lang="en-US" dirty="0"/>
              <a:t>Information Management Systems Institute</a:t>
            </a:r>
          </a:p>
          <a:p>
            <a:pPr algn="l">
              <a:spcAft>
                <a:spcPts val="200"/>
              </a:spcAft>
              <a:defRPr sz="1250">
                <a:solidFill>
                  <a:srgbClr val="1F1F1F"/>
                </a:solidFill>
                <a:latin typeface="Aptos"/>
              </a:defRPr>
            </a:pPr>
            <a:r>
              <a:rPr lang="en-US" b="1" dirty="0"/>
              <a:t>Manolis Terrovitis – mter@athenarc.gr</a:t>
            </a:r>
          </a:p>
          <a:p>
            <a:pPr algn="l">
              <a:spcAft>
                <a:spcPts val="200"/>
              </a:spcAft>
              <a:defRPr sz="1250">
                <a:solidFill>
                  <a:srgbClr val="1F1F1F"/>
                </a:solidFill>
                <a:latin typeface="Aptos"/>
              </a:defRPr>
            </a:pPr>
            <a:endParaRPr dirty="0"/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0B14B7E3-295A-87D3-B342-6879D975F04D}"/>
              </a:ext>
            </a:extLst>
          </p:cNvPr>
          <p:cNvSpPr/>
          <p:nvPr/>
        </p:nvSpPr>
        <p:spPr>
          <a:xfrm>
            <a:off x="4291585" y="1523395"/>
            <a:ext cx="1975104" cy="1417320"/>
          </a:xfrm>
          <a:prstGeom prst="roundRect">
            <a:avLst/>
          </a:prstGeom>
          <a:solidFill>
            <a:srgbClr val="F4F7F7"/>
          </a:solidFill>
          <a:ln w="8890">
            <a:solidFill>
              <a:srgbClr val="D2E1E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1C67DAB-CBBC-CE3F-8DF3-8ECB9740424F}"/>
              </a:ext>
            </a:extLst>
          </p:cNvPr>
          <p:cNvSpPr txBox="1"/>
          <p:nvPr/>
        </p:nvSpPr>
        <p:spPr>
          <a:xfrm>
            <a:off x="4401313" y="1642267"/>
            <a:ext cx="1755648" cy="310896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algn="l"/>
            <a:r>
              <a:rPr sz="1400" b="1">
                <a:solidFill>
                  <a:srgbClr val="1F4E79"/>
                </a:solidFill>
                <a:latin typeface="Aptos Display"/>
              </a:rPr>
              <a:t>Consortium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C4DC4C-6783-49A8-0493-E81463FCF8FE}"/>
              </a:ext>
            </a:extLst>
          </p:cNvPr>
          <p:cNvSpPr txBox="1"/>
          <p:nvPr/>
        </p:nvSpPr>
        <p:spPr>
          <a:xfrm>
            <a:off x="4401313" y="2053747"/>
            <a:ext cx="1755648" cy="75895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l">
              <a:spcAft>
                <a:spcPts val="200"/>
              </a:spcAft>
              <a:defRPr sz="1250">
                <a:solidFill>
                  <a:srgbClr val="1F1F1F"/>
                </a:solidFill>
                <a:latin typeface="Aptos"/>
              </a:defRPr>
            </a:pPr>
            <a:r>
              <a:rPr dirty="0"/>
              <a:t>23 participants, incl. 2 affiliated entities</a:t>
            </a:r>
          </a:p>
          <a:p>
            <a:pPr algn="l">
              <a:spcAft>
                <a:spcPts val="200"/>
              </a:spcAft>
              <a:defRPr sz="1250">
                <a:solidFill>
                  <a:srgbClr val="1F1F1F"/>
                </a:solidFill>
                <a:latin typeface="Aptos"/>
              </a:defRPr>
            </a:pPr>
            <a:r>
              <a:rPr lang="en-US" dirty="0"/>
              <a:t>8 </a:t>
            </a:r>
            <a:r>
              <a:rPr dirty="0"/>
              <a:t>Research Infrastructures</a:t>
            </a:r>
          </a:p>
        </p:txBody>
      </p:sp>
      <p:sp>
        <p:nvSpPr>
          <p:cNvPr id="30" name="Rounded Rectangle 29">
            <a:extLst>
              <a:ext uri="{FF2B5EF4-FFF2-40B4-BE49-F238E27FC236}">
                <a16:creationId xmlns:a16="http://schemas.microsoft.com/office/drawing/2014/main" id="{672067C0-B42C-4A94-CF56-B9161258E212}"/>
              </a:ext>
            </a:extLst>
          </p:cNvPr>
          <p:cNvSpPr/>
          <p:nvPr/>
        </p:nvSpPr>
        <p:spPr>
          <a:xfrm>
            <a:off x="7042580" y="1459782"/>
            <a:ext cx="1975104" cy="1417320"/>
          </a:xfrm>
          <a:prstGeom prst="roundRect">
            <a:avLst/>
          </a:prstGeom>
          <a:solidFill>
            <a:srgbClr val="F4F7F7"/>
          </a:solidFill>
          <a:ln w="8890">
            <a:solidFill>
              <a:srgbClr val="D2E1E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43AEF06-4F5B-FC03-7DA2-EC0F7AA3EC8E}"/>
              </a:ext>
            </a:extLst>
          </p:cNvPr>
          <p:cNvSpPr txBox="1"/>
          <p:nvPr/>
        </p:nvSpPr>
        <p:spPr>
          <a:xfrm>
            <a:off x="7152308" y="1578654"/>
            <a:ext cx="1755648" cy="310896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algn="l"/>
            <a:r>
              <a:rPr sz="1400" b="1">
                <a:solidFill>
                  <a:srgbClr val="1F4E79"/>
                </a:solidFill>
                <a:latin typeface="Aptos Display"/>
              </a:rPr>
              <a:t>Dates &amp; duration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5788B25-5F97-0EA8-32E4-5D9CF52EB653}"/>
              </a:ext>
            </a:extLst>
          </p:cNvPr>
          <p:cNvSpPr txBox="1"/>
          <p:nvPr/>
        </p:nvSpPr>
        <p:spPr>
          <a:xfrm>
            <a:off x="7152308" y="1990134"/>
            <a:ext cx="1755648" cy="75895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l">
              <a:spcAft>
                <a:spcPts val="200"/>
              </a:spcAft>
              <a:defRPr sz="1250">
                <a:solidFill>
                  <a:srgbClr val="1F1F1F"/>
                </a:solidFill>
                <a:latin typeface="Aptos"/>
              </a:defRPr>
            </a:pPr>
            <a:r>
              <a:t>Start: 1/11/2026</a:t>
            </a:r>
          </a:p>
          <a:p>
            <a:pPr algn="l">
              <a:spcAft>
                <a:spcPts val="200"/>
              </a:spcAft>
              <a:defRPr sz="1250">
                <a:solidFill>
                  <a:srgbClr val="1F1F1F"/>
                </a:solidFill>
                <a:latin typeface="Aptos"/>
              </a:defRPr>
            </a:pPr>
            <a:r>
              <a:t>Duration: 3 years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503AC39-B528-4761-6F4C-FE78F4AF21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9137" y="3595574"/>
            <a:ext cx="2831159" cy="494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794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D84C33-BE9A-4452-D888-4E27E8B3E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t>2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733381-A6B7-DA75-6D65-FAC658CB128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RENAI | Manolis Terrovitis</a:t>
            </a:r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1828800" y="274320"/>
            <a:ext cx="923544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800">
                <a:solidFill>
                  <a:srgbClr val="00848F"/>
                </a:solidFill>
                <a:latin typeface="Aptos Display"/>
              </a:rPr>
              <a:t>Project objectives &amp; Key contributions to EOSC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828800" y="822960"/>
            <a:ext cx="93268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500">
                <a:solidFill>
                  <a:srgbClr val="1E1E1E"/>
                </a:solidFill>
                <a:latin typeface="Aptos"/>
              </a:rPr>
              <a:t>From research data to trustworthy GenAI workflows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1828800" y="1298448"/>
            <a:ext cx="2057400" cy="1371600"/>
          </a:xfrm>
          <a:prstGeom prst="roundRect">
            <a:avLst/>
          </a:prstGeom>
          <a:solidFill>
            <a:srgbClr val="F4F7F7"/>
          </a:solidFill>
          <a:ln w="8890">
            <a:solidFill>
              <a:srgbClr val="D2E1E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1965960" y="1408176"/>
            <a:ext cx="1783080" cy="384048"/>
          </a:xfrm>
          <a:prstGeom prst="rect">
            <a:avLst/>
          </a:prstGeom>
          <a:noFill/>
        </p:spPr>
        <p:txBody>
          <a:bodyPr wrap="square" lIns="27432" tIns="27432" rIns="27432" bIns="27432">
            <a:spAutoFit/>
          </a:bodyPr>
          <a:lstStyle/>
          <a:p>
            <a:pPr algn="l"/>
            <a:r>
              <a:rPr sz="1400" b="1">
                <a:solidFill>
                  <a:srgbClr val="00848F"/>
                </a:solidFill>
                <a:latin typeface="Aptos"/>
              </a:rPr>
              <a:t>1. AI-ready data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965960" y="1865376"/>
            <a:ext cx="1783080" cy="694944"/>
          </a:xfrm>
          <a:prstGeom prst="rect">
            <a:avLst/>
          </a:prstGeom>
          <a:noFill/>
        </p:spPr>
        <p:txBody>
          <a:bodyPr wrap="square" lIns="27432" tIns="27432" rIns="27432" bIns="27432">
            <a:spAutoFit/>
          </a:bodyPr>
          <a:lstStyle/>
          <a:p>
            <a:pPr algn="l"/>
            <a:r>
              <a:rPr sz="1250" b="0">
                <a:solidFill>
                  <a:srgbClr val="1E1E1E"/>
                </a:solidFill>
                <a:latin typeface="Aptos"/>
              </a:rPr>
              <a:t>Quality, metadata, FAIR publishing and compliance checks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160520" y="1298448"/>
            <a:ext cx="2057400" cy="1371600"/>
          </a:xfrm>
          <a:prstGeom prst="roundRect">
            <a:avLst/>
          </a:prstGeom>
          <a:solidFill>
            <a:srgbClr val="F4F7F7"/>
          </a:solidFill>
          <a:ln w="8890">
            <a:solidFill>
              <a:srgbClr val="D2E1E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4297680" y="1408176"/>
            <a:ext cx="1783080" cy="384048"/>
          </a:xfrm>
          <a:prstGeom prst="rect">
            <a:avLst/>
          </a:prstGeom>
          <a:noFill/>
        </p:spPr>
        <p:txBody>
          <a:bodyPr wrap="square" lIns="27432" tIns="27432" rIns="27432" bIns="27432">
            <a:spAutoFit/>
          </a:bodyPr>
          <a:lstStyle/>
          <a:p>
            <a:pPr algn="l"/>
            <a:r>
              <a:rPr sz="1400" b="1">
                <a:solidFill>
                  <a:srgbClr val="00848F"/>
                </a:solidFill>
                <a:latin typeface="Aptos"/>
              </a:rPr>
              <a:t>2. ScienceAI models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297680" y="1865376"/>
            <a:ext cx="1783080" cy="694944"/>
          </a:xfrm>
          <a:prstGeom prst="rect">
            <a:avLst/>
          </a:prstGeom>
          <a:noFill/>
        </p:spPr>
        <p:txBody>
          <a:bodyPr wrap="square" lIns="27432" tIns="27432" rIns="27432" bIns="27432">
            <a:spAutoFit/>
          </a:bodyPr>
          <a:lstStyle/>
          <a:p>
            <a:pPr algn="l"/>
            <a:r>
              <a:rPr sz="1250" b="0">
                <a:solidFill>
                  <a:srgbClr val="1E1E1E"/>
                </a:solidFill>
                <a:latin typeface="Aptos"/>
              </a:rPr>
              <a:t>Six domain-specific foundation models plus cross-domain backbone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6492240" y="1298448"/>
            <a:ext cx="2057400" cy="1371600"/>
          </a:xfrm>
          <a:prstGeom prst="roundRect">
            <a:avLst/>
          </a:prstGeom>
          <a:solidFill>
            <a:srgbClr val="F4F7F7"/>
          </a:solidFill>
          <a:ln w="8890">
            <a:solidFill>
              <a:srgbClr val="D2E1E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TextBox 15"/>
          <p:cNvSpPr txBox="1"/>
          <p:nvPr/>
        </p:nvSpPr>
        <p:spPr>
          <a:xfrm>
            <a:off x="6629400" y="1408176"/>
            <a:ext cx="1783080" cy="384048"/>
          </a:xfrm>
          <a:prstGeom prst="rect">
            <a:avLst/>
          </a:prstGeom>
          <a:noFill/>
        </p:spPr>
        <p:txBody>
          <a:bodyPr wrap="square" lIns="27432" tIns="27432" rIns="27432" bIns="27432">
            <a:spAutoFit/>
          </a:bodyPr>
          <a:lstStyle/>
          <a:p>
            <a:pPr algn="l"/>
            <a:r>
              <a:rPr sz="1400" b="1">
                <a:solidFill>
                  <a:srgbClr val="00848F"/>
                </a:solidFill>
                <a:latin typeface="Aptos"/>
              </a:rPr>
              <a:t>3. Agentic workflows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629400" y="1865376"/>
            <a:ext cx="1783080" cy="694944"/>
          </a:xfrm>
          <a:prstGeom prst="rect">
            <a:avLst/>
          </a:prstGeom>
          <a:noFill/>
        </p:spPr>
        <p:txBody>
          <a:bodyPr wrap="square" lIns="27432" tIns="27432" rIns="27432" bIns="27432">
            <a:spAutoFit/>
          </a:bodyPr>
          <a:lstStyle/>
          <a:p>
            <a:pPr algn="l"/>
            <a:r>
              <a:rPr sz="1250" b="0">
                <a:solidFill>
                  <a:srgbClr val="1E1E1E"/>
                </a:solidFill>
                <a:latin typeface="Aptos"/>
              </a:rPr>
              <a:t>Agents for discovery, synthesis, quality, compliance and finetuning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8823960" y="1298448"/>
            <a:ext cx="2057400" cy="1371600"/>
          </a:xfrm>
          <a:prstGeom prst="roundRect">
            <a:avLst/>
          </a:prstGeom>
          <a:solidFill>
            <a:srgbClr val="F4F7F7"/>
          </a:solidFill>
          <a:ln w="8890">
            <a:solidFill>
              <a:srgbClr val="D2E1E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TextBox 18"/>
          <p:cNvSpPr txBox="1"/>
          <p:nvPr/>
        </p:nvSpPr>
        <p:spPr>
          <a:xfrm>
            <a:off x="8961120" y="1408176"/>
            <a:ext cx="1783080" cy="384048"/>
          </a:xfrm>
          <a:prstGeom prst="rect">
            <a:avLst/>
          </a:prstGeom>
          <a:noFill/>
        </p:spPr>
        <p:txBody>
          <a:bodyPr wrap="square" lIns="27432" tIns="27432" rIns="27432" bIns="27432">
            <a:spAutoFit/>
          </a:bodyPr>
          <a:lstStyle/>
          <a:p>
            <a:pPr algn="l"/>
            <a:r>
              <a:rPr sz="1400" b="1">
                <a:solidFill>
                  <a:srgbClr val="00848F"/>
                </a:solidFill>
                <a:latin typeface="Aptos"/>
              </a:rPr>
              <a:t>4. coResearcher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961120" y="1865376"/>
            <a:ext cx="1783080" cy="694944"/>
          </a:xfrm>
          <a:prstGeom prst="rect">
            <a:avLst/>
          </a:prstGeom>
          <a:noFill/>
        </p:spPr>
        <p:txBody>
          <a:bodyPr wrap="square" lIns="27432" tIns="27432" rIns="27432" bIns="27432">
            <a:spAutoFit/>
          </a:bodyPr>
          <a:lstStyle/>
          <a:p>
            <a:pPr algn="l"/>
            <a:r>
              <a:rPr sz="1250" b="0">
                <a:solidFill>
                  <a:srgbClr val="1E1E1E"/>
                </a:solidFill>
                <a:latin typeface="Aptos"/>
              </a:rPr>
              <a:t>Natural-language assistant for EOSC scientific workflows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828800" y="2926080"/>
            <a:ext cx="9052560" cy="27432"/>
          </a:xfrm>
          <a:prstGeom prst="rect">
            <a:avLst/>
          </a:prstGeom>
          <a:solidFill>
            <a:srgbClr val="00848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TextBox 21"/>
          <p:cNvSpPr txBox="1"/>
          <p:nvPr/>
        </p:nvSpPr>
        <p:spPr>
          <a:xfrm>
            <a:off x="1828800" y="3154680"/>
            <a:ext cx="3200400" cy="320040"/>
          </a:xfrm>
          <a:prstGeom prst="rect">
            <a:avLst/>
          </a:prstGeom>
          <a:noFill/>
        </p:spPr>
        <p:txBody>
          <a:bodyPr wrap="square" lIns="27432" tIns="27432" rIns="27432" bIns="27432">
            <a:spAutoFit/>
          </a:bodyPr>
          <a:lstStyle/>
          <a:p>
            <a:pPr algn="l"/>
            <a:r>
              <a:rPr sz="1700" b="1">
                <a:solidFill>
                  <a:srgbClr val="1E1E1E"/>
                </a:solidFill>
                <a:latin typeface="Aptos"/>
              </a:rPr>
              <a:t>Key exploitable results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828800" y="3520440"/>
            <a:ext cx="4754880" cy="1508760"/>
          </a:xfrm>
          <a:prstGeom prst="rect">
            <a:avLst/>
          </a:prstGeom>
          <a:noFill/>
        </p:spPr>
        <p:txBody>
          <a:bodyPr wrap="square" lIns="45720" rIns="45720">
            <a:spAutoFit/>
          </a:bodyPr>
          <a:lstStyle/>
          <a:p>
            <a:pPr marL="228600" indent="-114300">
              <a:defRPr sz="1280">
                <a:solidFill>
                  <a:srgbClr val="1E1E1E"/>
                </a:solidFill>
                <a:latin typeface="Aptos"/>
              </a:defRPr>
            </a:pPr>
            <a:r>
              <a:t>R1: ScienceAI Models and synthetic/augmented datasets</a:t>
            </a:r>
          </a:p>
          <a:p>
            <a:pPr marL="228600" indent="-114300">
              <a:defRPr sz="1280">
                <a:solidFill>
                  <a:srgbClr val="1E1E1E"/>
                </a:solidFill>
                <a:latin typeface="Aptos"/>
              </a:defRPr>
            </a:pPr>
            <a:r>
              <a:t>R2: Data Quality, IntelliSearch/FAIR Publisher, Autotuner and Compliance Toolkits</a:t>
            </a:r>
          </a:p>
          <a:p>
            <a:pPr marL="228600" indent="-114300">
              <a:defRPr sz="1280">
                <a:solidFill>
                  <a:srgbClr val="1E1E1E"/>
                </a:solidFill>
                <a:latin typeface="Aptos"/>
              </a:defRPr>
            </a:pPr>
            <a:r>
              <a:t>R3: AgentMaster and reusable SpecialistAgents</a:t>
            </a:r>
          </a:p>
          <a:p>
            <a:pPr marL="228600" indent="-114300">
              <a:defRPr sz="1280">
                <a:solidFill>
                  <a:srgbClr val="1E1E1E"/>
                </a:solidFill>
                <a:latin typeface="Aptos"/>
              </a:defRPr>
            </a:pPr>
            <a:r>
              <a:t>R4: coResearcher LLM Core and fine-tuning corpora</a:t>
            </a:r>
          </a:p>
          <a:p>
            <a:pPr marL="228600" indent="-114300">
              <a:defRPr sz="1280">
                <a:solidFill>
                  <a:srgbClr val="1E1E1E"/>
                </a:solidFill>
                <a:latin typeface="Aptos"/>
              </a:defRPr>
            </a:pPr>
            <a:r>
              <a:t>R5–R6: deployment blueprint, ethical framework, Academy and sustainability pathway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949440" y="3154680"/>
            <a:ext cx="3383280" cy="320040"/>
          </a:xfrm>
          <a:prstGeom prst="rect">
            <a:avLst/>
          </a:prstGeom>
          <a:noFill/>
        </p:spPr>
        <p:txBody>
          <a:bodyPr wrap="square" lIns="27432" tIns="27432" rIns="27432" bIns="27432">
            <a:spAutoFit/>
          </a:bodyPr>
          <a:lstStyle/>
          <a:p>
            <a:pPr algn="l"/>
            <a:r>
              <a:rPr sz="1700" b="1">
                <a:solidFill>
                  <a:srgbClr val="1E1E1E"/>
                </a:solidFill>
                <a:latin typeface="Aptos"/>
              </a:rPr>
              <a:t>EOSC contribution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949440" y="3520440"/>
            <a:ext cx="3749039" cy="1865126"/>
          </a:xfrm>
          <a:prstGeom prst="rect">
            <a:avLst/>
          </a:prstGeom>
          <a:noFill/>
        </p:spPr>
        <p:txBody>
          <a:bodyPr wrap="square" lIns="45720" rIns="45720">
            <a:spAutoFit/>
          </a:bodyPr>
          <a:lstStyle/>
          <a:p>
            <a:pPr marL="400050" indent="-285750">
              <a:buFont typeface="Arial" panose="020B0604020202020204" pitchFamily="34" charset="0"/>
              <a:buChar char="•"/>
              <a:defRPr sz="1280">
                <a:solidFill>
                  <a:srgbClr val="1E1E1E"/>
                </a:solidFill>
                <a:latin typeface="Aptos"/>
              </a:defRPr>
            </a:pPr>
            <a:r>
              <a:rPr dirty="0"/>
              <a:t>Makes EOSC resources machine-actionable for GenAI.</a:t>
            </a:r>
            <a:endParaRPr lang="en-US" dirty="0"/>
          </a:p>
          <a:p>
            <a:pPr marL="400050" indent="-285750">
              <a:buFont typeface="Arial" panose="020B0604020202020204" pitchFamily="34" charset="0"/>
              <a:buChar char="•"/>
              <a:defRPr sz="1280">
                <a:solidFill>
                  <a:srgbClr val="1E1E1E"/>
                </a:solidFill>
                <a:latin typeface="Aptos"/>
              </a:defRPr>
            </a:pPr>
            <a:r>
              <a:rPr lang="en-US" dirty="0"/>
              <a:t>Equipes EOSC and RIs with powerful scientific foundation models.</a:t>
            </a:r>
          </a:p>
          <a:p>
            <a:pPr marL="400050" indent="-285750">
              <a:buFont typeface="Arial" panose="020B0604020202020204" pitchFamily="34" charset="0"/>
              <a:buChar char="•"/>
              <a:defRPr sz="1280">
                <a:solidFill>
                  <a:srgbClr val="1E1E1E"/>
                </a:solidFill>
                <a:latin typeface="Aptos"/>
              </a:defRPr>
            </a:pPr>
            <a:r>
              <a:rPr lang="en-US" dirty="0"/>
              <a:t>Simplifies the usage of EOSC resources, including  data curating tools and foundation models through he coResearcher</a:t>
            </a:r>
          </a:p>
          <a:p>
            <a:pPr marL="400050" indent="-285750">
              <a:buFont typeface="Arial" panose="020B0604020202020204" pitchFamily="34" charset="0"/>
              <a:buChar char="•"/>
              <a:defRPr sz="1280">
                <a:solidFill>
                  <a:srgbClr val="1E1E1E"/>
                </a:solidFill>
                <a:latin typeface="Aptos"/>
              </a:defRPr>
            </a:pPr>
            <a:r>
              <a:rPr lang="en-US" dirty="0"/>
              <a:t>Assists Ris in their effort of becoming EOSC nodes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941131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E33610-ECF1-D75D-D2A8-4F40BDF264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t>3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0C05E5-DBE8-7782-1A13-563D509EBF5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RENAI | Manolis Terrovitis</a:t>
            </a:r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1828800" y="274320"/>
            <a:ext cx="923544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800">
                <a:solidFill>
                  <a:srgbClr val="00848F"/>
                </a:solidFill>
                <a:latin typeface="Aptos Display"/>
              </a:rPr>
              <a:t>Pilots and foundation models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828800" y="822960"/>
            <a:ext cx="93268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500">
                <a:solidFill>
                  <a:srgbClr val="1E1E1E"/>
                </a:solidFill>
                <a:latin typeface="Aptos"/>
              </a:rPr>
              <a:t>Six domain pilots and one cross-domain scientific time-series backbone</a:t>
            </a:r>
          </a:p>
        </p:txBody>
      </p:sp>
      <p:sp>
        <p:nvSpPr>
          <p:cNvPr id="9" name="Rectangle 8"/>
          <p:cNvSpPr/>
          <p:nvPr/>
        </p:nvSpPr>
        <p:spPr>
          <a:xfrm>
            <a:off x="1828800" y="1417320"/>
            <a:ext cx="1874519" cy="347472"/>
          </a:xfrm>
          <a:prstGeom prst="rect">
            <a:avLst/>
          </a:prstGeom>
          <a:solidFill>
            <a:srgbClr val="00848F"/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1883664" y="1472184"/>
            <a:ext cx="1764791" cy="270843"/>
          </a:xfrm>
          <a:prstGeom prst="rect">
            <a:avLst/>
          </a:prstGeom>
          <a:noFill/>
        </p:spPr>
        <p:txBody>
          <a:bodyPr wrap="square" lIns="27432" tIns="27432" rIns="27432" bIns="27432">
            <a:spAutoFit/>
          </a:bodyPr>
          <a:lstStyle/>
          <a:p>
            <a:pPr algn="l"/>
            <a:r>
              <a:rPr sz="1400" b="1" dirty="0">
                <a:solidFill>
                  <a:srgbClr val="FFFFFF"/>
                </a:solidFill>
                <a:latin typeface="Aptos"/>
              </a:rPr>
              <a:t>Foundation model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703320" y="1417320"/>
            <a:ext cx="1874519" cy="347472"/>
          </a:xfrm>
          <a:prstGeom prst="rect">
            <a:avLst/>
          </a:prstGeom>
          <a:solidFill>
            <a:srgbClr val="00848F"/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3758183" y="1472184"/>
            <a:ext cx="1764791" cy="270843"/>
          </a:xfrm>
          <a:prstGeom prst="rect">
            <a:avLst/>
          </a:prstGeom>
          <a:noFill/>
        </p:spPr>
        <p:txBody>
          <a:bodyPr wrap="square" lIns="27432" tIns="27432" rIns="27432" bIns="27432">
            <a:spAutoFit/>
          </a:bodyPr>
          <a:lstStyle/>
          <a:p>
            <a:pPr algn="l"/>
            <a:r>
              <a:rPr sz="1400" b="1">
                <a:solidFill>
                  <a:srgbClr val="FFFFFF"/>
                </a:solidFill>
                <a:latin typeface="Aptos"/>
              </a:rPr>
              <a:t>Pilot / RI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577840" y="1417320"/>
            <a:ext cx="5257800" cy="347472"/>
          </a:xfrm>
          <a:prstGeom prst="rect">
            <a:avLst/>
          </a:prstGeom>
          <a:solidFill>
            <a:srgbClr val="00848F"/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5632703" y="1472184"/>
            <a:ext cx="5148072" cy="301621"/>
          </a:xfrm>
          <a:prstGeom prst="rect">
            <a:avLst/>
          </a:prstGeom>
          <a:noFill/>
        </p:spPr>
        <p:txBody>
          <a:bodyPr wrap="square" lIns="27432" tIns="27432" rIns="27432" bIns="27432">
            <a:spAutoFit/>
          </a:bodyPr>
          <a:lstStyle/>
          <a:p>
            <a:pPr algn="l"/>
            <a:r>
              <a:rPr sz="1600" b="1">
                <a:solidFill>
                  <a:srgbClr val="FFFFFF"/>
                </a:solidFill>
                <a:latin typeface="Aptos"/>
              </a:rPr>
              <a:t>What it demonstrates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828800" y="1764792"/>
            <a:ext cx="1874519" cy="493776"/>
          </a:xfrm>
          <a:prstGeom prst="rect">
            <a:avLst/>
          </a:prstGeom>
          <a:solidFill>
            <a:srgbClr val="FAFCFC"/>
          </a:solidFill>
          <a:ln w="6350">
            <a:solidFill>
              <a:srgbClr val="D7E4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TextBox 15"/>
          <p:cNvSpPr txBox="1"/>
          <p:nvPr/>
        </p:nvSpPr>
        <p:spPr>
          <a:xfrm>
            <a:off x="1883664" y="1819656"/>
            <a:ext cx="1764791" cy="270843"/>
          </a:xfrm>
          <a:prstGeom prst="rect">
            <a:avLst/>
          </a:prstGeom>
          <a:noFill/>
        </p:spPr>
        <p:txBody>
          <a:bodyPr wrap="square" lIns="27432" tIns="27432" rIns="27432" bIns="27432">
            <a:spAutoFit/>
          </a:bodyPr>
          <a:lstStyle/>
          <a:p>
            <a:pPr algn="l"/>
            <a:r>
              <a:rPr sz="1400" b="1">
                <a:solidFill>
                  <a:srgbClr val="1E1E1E"/>
                </a:solidFill>
                <a:latin typeface="Aptos"/>
              </a:rPr>
              <a:t>EAQ-Act</a:t>
            </a:r>
          </a:p>
        </p:txBody>
      </p:sp>
      <p:sp>
        <p:nvSpPr>
          <p:cNvPr id="17" name="Rectangle 16"/>
          <p:cNvSpPr/>
          <p:nvPr/>
        </p:nvSpPr>
        <p:spPr>
          <a:xfrm>
            <a:off x="3703320" y="1764792"/>
            <a:ext cx="1874519" cy="493776"/>
          </a:xfrm>
          <a:prstGeom prst="rect">
            <a:avLst/>
          </a:prstGeom>
          <a:solidFill>
            <a:srgbClr val="FAFCFC"/>
          </a:solidFill>
          <a:ln w="6350">
            <a:solidFill>
              <a:srgbClr val="D7E4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3758183" y="1819656"/>
            <a:ext cx="1764791" cy="270843"/>
          </a:xfrm>
          <a:prstGeom prst="rect">
            <a:avLst/>
          </a:prstGeom>
          <a:noFill/>
        </p:spPr>
        <p:txBody>
          <a:bodyPr wrap="square" lIns="27432" tIns="27432" rIns="27432" bIns="27432">
            <a:spAutoFit/>
          </a:bodyPr>
          <a:lstStyle/>
          <a:p>
            <a:pPr algn="l"/>
            <a:r>
              <a:rPr sz="1400" b="0">
                <a:solidFill>
                  <a:srgbClr val="1E1E1E"/>
                </a:solidFill>
                <a:latin typeface="Aptos"/>
              </a:rPr>
              <a:t>ACTRIS</a:t>
            </a:r>
          </a:p>
        </p:txBody>
      </p:sp>
      <p:sp>
        <p:nvSpPr>
          <p:cNvPr id="19" name="Rectangle 18"/>
          <p:cNvSpPr/>
          <p:nvPr/>
        </p:nvSpPr>
        <p:spPr>
          <a:xfrm>
            <a:off x="5577840" y="1764792"/>
            <a:ext cx="5257800" cy="493776"/>
          </a:xfrm>
          <a:prstGeom prst="rect">
            <a:avLst/>
          </a:prstGeom>
          <a:solidFill>
            <a:srgbClr val="FAFCFC"/>
          </a:solidFill>
          <a:ln w="6350">
            <a:solidFill>
              <a:srgbClr val="D7E4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TextBox 19"/>
          <p:cNvSpPr txBox="1"/>
          <p:nvPr/>
        </p:nvSpPr>
        <p:spPr>
          <a:xfrm>
            <a:off x="5632703" y="1819656"/>
            <a:ext cx="5148072" cy="486287"/>
          </a:xfrm>
          <a:prstGeom prst="rect">
            <a:avLst/>
          </a:prstGeom>
          <a:noFill/>
        </p:spPr>
        <p:txBody>
          <a:bodyPr wrap="square" lIns="27432" tIns="27432" rIns="27432" bIns="27432">
            <a:spAutoFit/>
          </a:bodyPr>
          <a:lstStyle/>
          <a:p>
            <a:pPr algn="l"/>
            <a:r>
              <a:rPr sz="1400" b="0">
                <a:solidFill>
                  <a:srgbClr val="1E1E1E"/>
                </a:solidFill>
                <a:latin typeface="Aptos"/>
              </a:rPr>
              <a:t>Air-quality now/forecasting, bias correction, gap-filling observations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828800" y="2258568"/>
            <a:ext cx="1874519" cy="493776"/>
          </a:xfrm>
          <a:prstGeom prst="rect">
            <a:avLst/>
          </a:prstGeom>
          <a:solidFill>
            <a:srgbClr val="E8F7F9"/>
          </a:solidFill>
          <a:ln w="6350">
            <a:solidFill>
              <a:srgbClr val="D7E4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TextBox 21"/>
          <p:cNvSpPr txBox="1"/>
          <p:nvPr/>
        </p:nvSpPr>
        <p:spPr>
          <a:xfrm>
            <a:off x="1883664" y="2313432"/>
            <a:ext cx="1764791" cy="270843"/>
          </a:xfrm>
          <a:prstGeom prst="rect">
            <a:avLst/>
          </a:prstGeom>
          <a:noFill/>
        </p:spPr>
        <p:txBody>
          <a:bodyPr wrap="square" lIns="27432" tIns="27432" rIns="27432" bIns="27432">
            <a:spAutoFit/>
          </a:bodyPr>
          <a:lstStyle/>
          <a:p>
            <a:pPr algn="l"/>
            <a:r>
              <a:rPr sz="1400" b="1">
                <a:solidFill>
                  <a:srgbClr val="1E1E1E"/>
                </a:solidFill>
                <a:latin typeface="Aptos"/>
              </a:rPr>
              <a:t>BioGeoPulse</a:t>
            </a:r>
          </a:p>
        </p:txBody>
      </p:sp>
      <p:sp>
        <p:nvSpPr>
          <p:cNvPr id="23" name="Rectangle 22"/>
          <p:cNvSpPr/>
          <p:nvPr/>
        </p:nvSpPr>
        <p:spPr>
          <a:xfrm>
            <a:off x="3703320" y="2258568"/>
            <a:ext cx="1874519" cy="493776"/>
          </a:xfrm>
          <a:prstGeom prst="rect">
            <a:avLst/>
          </a:prstGeom>
          <a:solidFill>
            <a:srgbClr val="E8F7F9"/>
          </a:solidFill>
          <a:ln w="6350">
            <a:solidFill>
              <a:srgbClr val="D7E4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TextBox 23"/>
          <p:cNvSpPr txBox="1"/>
          <p:nvPr/>
        </p:nvSpPr>
        <p:spPr>
          <a:xfrm>
            <a:off x="3758183" y="2313432"/>
            <a:ext cx="1764791" cy="270843"/>
          </a:xfrm>
          <a:prstGeom prst="rect">
            <a:avLst/>
          </a:prstGeom>
          <a:noFill/>
        </p:spPr>
        <p:txBody>
          <a:bodyPr wrap="square" lIns="27432" tIns="27432" rIns="27432" bIns="27432">
            <a:spAutoFit/>
          </a:bodyPr>
          <a:lstStyle/>
          <a:p>
            <a:pPr algn="l"/>
            <a:r>
              <a:rPr sz="1400" b="0">
                <a:solidFill>
                  <a:srgbClr val="1E1E1E"/>
                </a:solidFill>
                <a:latin typeface="Aptos"/>
              </a:rPr>
              <a:t>eLTER + LWERIC</a:t>
            </a:r>
          </a:p>
        </p:txBody>
      </p:sp>
      <p:sp>
        <p:nvSpPr>
          <p:cNvPr id="25" name="Rectangle 24"/>
          <p:cNvSpPr/>
          <p:nvPr/>
        </p:nvSpPr>
        <p:spPr>
          <a:xfrm>
            <a:off x="5577840" y="2258568"/>
            <a:ext cx="5257800" cy="493776"/>
          </a:xfrm>
          <a:prstGeom prst="rect">
            <a:avLst/>
          </a:prstGeom>
          <a:solidFill>
            <a:srgbClr val="E8F7F9"/>
          </a:solidFill>
          <a:ln w="6350">
            <a:solidFill>
              <a:srgbClr val="D7E4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TextBox 25"/>
          <p:cNvSpPr txBox="1"/>
          <p:nvPr/>
        </p:nvSpPr>
        <p:spPr>
          <a:xfrm>
            <a:off x="5632703" y="2313432"/>
            <a:ext cx="5148072" cy="486287"/>
          </a:xfrm>
          <a:prstGeom prst="rect">
            <a:avLst/>
          </a:prstGeom>
          <a:noFill/>
        </p:spPr>
        <p:txBody>
          <a:bodyPr wrap="square" lIns="27432" tIns="27432" rIns="27432" bIns="27432">
            <a:spAutoFit/>
          </a:bodyPr>
          <a:lstStyle/>
          <a:p>
            <a:pPr algn="l"/>
            <a:r>
              <a:rPr sz="1400" b="0">
                <a:solidFill>
                  <a:srgbClr val="1E1E1E"/>
                </a:solidFill>
                <a:latin typeface="Aptos"/>
              </a:rPr>
              <a:t>Biodiversity states through time; forecasting and synthetic ecological data</a:t>
            </a:r>
          </a:p>
        </p:txBody>
      </p:sp>
      <p:sp>
        <p:nvSpPr>
          <p:cNvPr id="27" name="Rectangle 26"/>
          <p:cNvSpPr/>
          <p:nvPr/>
        </p:nvSpPr>
        <p:spPr>
          <a:xfrm>
            <a:off x="1828800" y="2752344"/>
            <a:ext cx="1874519" cy="493776"/>
          </a:xfrm>
          <a:prstGeom prst="rect">
            <a:avLst/>
          </a:prstGeom>
          <a:solidFill>
            <a:srgbClr val="FAFCFC"/>
          </a:solidFill>
          <a:ln w="6350">
            <a:solidFill>
              <a:srgbClr val="D7E4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TextBox 27"/>
          <p:cNvSpPr txBox="1"/>
          <p:nvPr/>
        </p:nvSpPr>
        <p:spPr>
          <a:xfrm>
            <a:off x="1883664" y="2807208"/>
            <a:ext cx="1764791" cy="270843"/>
          </a:xfrm>
          <a:prstGeom prst="rect">
            <a:avLst/>
          </a:prstGeom>
          <a:noFill/>
        </p:spPr>
        <p:txBody>
          <a:bodyPr wrap="square" lIns="27432" tIns="27432" rIns="27432" bIns="27432">
            <a:spAutoFit/>
          </a:bodyPr>
          <a:lstStyle/>
          <a:p>
            <a:pPr algn="l"/>
            <a:r>
              <a:rPr sz="1400" b="1">
                <a:solidFill>
                  <a:srgbClr val="1E1E1E"/>
                </a:solidFill>
                <a:latin typeface="Aptos"/>
              </a:rPr>
              <a:t>RigGen</a:t>
            </a:r>
          </a:p>
        </p:txBody>
      </p:sp>
      <p:sp>
        <p:nvSpPr>
          <p:cNvPr id="29" name="Rectangle 28"/>
          <p:cNvSpPr/>
          <p:nvPr/>
        </p:nvSpPr>
        <p:spPr>
          <a:xfrm>
            <a:off x="3703320" y="2752344"/>
            <a:ext cx="1874519" cy="493776"/>
          </a:xfrm>
          <a:prstGeom prst="rect">
            <a:avLst/>
          </a:prstGeom>
          <a:solidFill>
            <a:srgbClr val="FAFCFC"/>
          </a:solidFill>
          <a:ln w="6350">
            <a:solidFill>
              <a:srgbClr val="D7E4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0" name="TextBox 29"/>
          <p:cNvSpPr txBox="1"/>
          <p:nvPr/>
        </p:nvSpPr>
        <p:spPr>
          <a:xfrm>
            <a:off x="3758183" y="2807208"/>
            <a:ext cx="1764791" cy="270843"/>
          </a:xfrm>
          <a:prstGeom prst="rect">
            <a:avLst/>
          </a:prstGeom>
          <a:noFill/>
        </p:spPr>
        <p:txBody>
          <a:bodyPr wrap="square" lIns="27432" tIns="27432" rIns="27432" bIns="27432">
            <a:spAutoFit/>
          </a:bodyPr>
          <a:lstStyle/>
          <a:p>
            <a:pPr algn="l"/>
            <a:r>
              <a:rPr sz="1400" b="0" dirty="0">
                <a:solidFill>
                  <a:srgbClr val="1E1E1E"/>
                </a:solidFill>
                <a:latin typeface="Aptos"/>
              </a:rPr>
              <a:t>ECCSEL</a:t>
            </a:r>
          </a:p>
        </p:txBody>
      </p:sp>
      <p:sp>
        <p:nvSpPr>
          <p:cNvPr id="31" name="Rectangle 30"/>
          <p:cNvSpPr/>
          <p:nvPr/>
        </p:nvSpPr>
        <p:spPr>
          <a:xfrm>
            <a:off x="5577840" y="2752344"/>
            <a:ext cx="5257800" cy="493776"/>
          </a:xfrm>
          <a:prstGeom prst="rect">
            <a:avLst/>
          </a:prstGeom>
          <a:solidFill>
            <a:srgbClr val="FAFCFC"/>
          </a:solidFill>
          <a:ln w="6350">
            <a:solidFill>
              <a:srgbClr val="D7E4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2" name="TextBox 31"/>
          <p:cNvSpPr txBox="1"/>
          <p:nvPr/>
        </p:nvSpPr>
        <p:spPr>
          <a:xfrm>
            <a:off x="5632703" y="2807208"/>
            <a:ext cx="5148072" cy="486287"/>
          </a:xfrm>
          <a:prstGeom prst="rect">
            <a:avLst/>
          </a:prstGeom>
          <a:noFill/>
        </p:spPr>
        <p:txBody>
          <a:bodyPr wrap="square" lIns="27432" tIns="27432" rIns="27432" bIns="27432">
            <a:spAutoFit/>
          </a:bodyPr>
          <a:lstStyle/>
          <a:p>
            <a:pPr algn="l"/>
            <a:r>
              <a:rPr sz="1400" b="0">
                <a:solidFill>
                  <a:srgbClr val="1E1E1E"/>
                </a:solidFill>
                <a:latin typeface="Aptos"/>
              </a:rPr>
              <a:t>CO2 transport rigs; fault detection, sensor reconstruction and what-if scenarios</a:t>
            </a:r>
          </a:p>
        </p:txBody>
      </p:sp>
      <p:sp>
        <p:nvSpPr>
          <p:cNvPr id="33" name="Rectangle 32"/>
          <p:cNvSpPr/>
          <p:nvPr/>
        </p:nvSpPr>
        <p:spPr>
          <a:xfrm>
            <a:off x="1828800" y="3246120"/>
            <a:ext cx="1874519" cy="493776"/>
          </a:xfrm>
          <a:prstGeom prst="rect">
            <a:avLst/>
          </a:prstGeom>
          <a:solidFill>
            <a:srgbClr val="E8F7F9"/>
          </a:solidFill>
          <a:ln w="6350">
            <a:solidFill>
              <a:srgbClr val="D7E4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4" name="TextBox 33"/>
          <p:cNvSpPr txBox="1"/>
          <p:nvPr/>
        </p:nvSpPr>
        <p:spPr>
          <a:xfrm>
            <a:off x="1883664" y="3300984"/>
            <a:ext cx="1764791" cy="270843"/>
          </a:xfrm>
          <a:prstGeom prst="rect">
            <a:avLst/>
          </a:prstGeom>
          <a:noFill/>
        </p:spPr>
        <p:txBody>
          <a:bodyPr wrap="square" lIns="27432" tIns="27432" rIns="27432" bIns="27432">
            <a:spAutoFit/>
          </a:bodyPr>
          <a:lstStyle/>
          <a:p>
            <a:pPr algn="l"/>
            <a:r>
              <a:rPr sz="1400" b="1">
                <a:solidFill>
                  <a:srgbClr val="1E1E1E"/>
                </a:solidFill>
                <a:latin typeface="Aptos"/>
              </a:rPr>
              <a:t>IAGenOS</a:t>
            </a:r>
          </a:p>
        </p:txBody>
      </p:sp>
      <p:sp>
        <p:nvSpPr>
          <p:cNvPr id="35" name="Rectangle 34"/>
          <p:cNvSpPr/>
          <p:nvPr/>
        </p:nvSpPr>
        <p:spPr>
          <a:xfrm>
            <a:off x="3703320" y="3246120"/>
            <a:ext cx="1874519" cy="493776"/>
          </a:xfrm>
          <a:prstGeom prst="rect">
            <a:avLst/>
          </a:prstGeom>
          <a:solidFill>
            <a:srgbClr val="E8F7F9"/>
          </a:solidFill>
          <a:ln w="6350">
            <a:solidFill>
              <a:srgbClr val="D7E4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6" name="TextBox 35"/>
          <p:cNvSpPr txBox="1"/>
          <p:nvPr/>
        </p:nvSpPr>
        <p:spPr>
          <a:xfrm>
            <a:off x="3758183" y="3300984"/>
            <a:ext cx="1764791" cy="270843"/>
          </a:xfrm>
          <a:prstGeom prst="rect">
            <a:avLst/>
          </a:prstGeom>
          <a:noFill/>
        </p:spPr>
        <p:txBody>
          <a:bodyPr wrap="square" lIns="27432" tIns="27432" rIns="27432" bIns="27432">
            <a:spAutoFit/>
          </a:bodyPr>
          <a:lstStyle/>
          <a:p>
            <a:pPr algn="l"/>
            <a:r>
              <a:rPr sz="1400" b="0" dirty="0">
                <a:solidFill>
                  <a:srgbClr val="1E1E1E"/>
                </a:solidFill>
                <a:latin typeface="Aptos"/>
              </a:rPr>
              <a:t>IAGOS</a:t>
            </a:r>
          </a:p>
        </p:txBody>
      </p:sp>
      <p:sp>
        <p:nvSpPr>
          <p:cNvPr id="37" name="Rectangle 36"/>
          <p:cNvSpPr/>
          <p:nvPr/>
        </p:nvSpPr>
        <p:spPr>
          <a:xfrm>
            <a:off x="5577840" y="3246120"/>
            <a:ext cx="5257800" cy="493776"/>
          </a:xfrm>
          <a:prstGeom prst="rect">
            <a:avLst/>
          </a:prstGeom>
          <a:solidFill>
            <a:srgbClr val="E8F7F9"/>
          </a:solidFill>
          <a:ln w="6350">
            <a:solidFill>
              <a:srgbClr val="D7E4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8" name="TextBox 37"/>
          <p:cNvSpPr txBox="1"/>
          <p:nvPr/>
        </p:nvSpPr>
        <p:spPr>
          <a:xfrm>
            <a:off x="5632703" y="3300984"/>
            <a:ext cx="5148072" cy="486287"/>
          </a:xfrm>
          <a:prstGeom prst="rect">
            <a:avLst/>
          </a:prstGeom>
          <a:noFill/>
        </p:spPr>
        <p:txBody>
          <a:bodyPr wrap="square" lIns="27432" tIns="27432" rIns="27432" bIns="27432">
            <a:spAutoFit/>
          </a:bodyPr>
          <a:lstStyle/>
          <a:p>
            <a:pPr algn="l"/>
            <a:r>
              <a:rPr sz="1400" b="0">
                <a:solidFill>
                  <a:srgbClr val="1E1E1E"/>
                </a:solidFill>
                <a:latin typeface="Aptos"/>
              </a:rPr>
              <a:t>Sparse aircraft observations to 3D probabilistic atmospheric composition fields</a:t>
            </a:r>
          </a:p>
        </p:txBody>
      </p:sp>
      <p:sp>
        <p:nvSpPr>
          <p:cNvPr id="39" name="Rectangle 38"/>
          <p:cNvSpPr/>
          <p:nvPr/>
        </p:nvSpPr>
        <p:spPr>
          <a:xfrm>
            <a:off x="1828800" y="3739896"/>
            <a:ext cx="1874519" cy="493776"/>
          </a:xfrm>
          <a:prstGeom prst="rect">
            <a:avLst/>
          </a:prstGeom>
          <a:solidFill>
            <a:srgbClr val="FAFCFC"/>
          </a:solidFill>
          <a:ln w="6350">
            <a:solidFill>
              <a:srgbClr val="D7E4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0" name="TextBox 39"/>
          <p:cNvSpPr txBox="1"/>
          <p:nvPr/>
        </p:nvSpPr>
        <p:spPr>
          <a:xfrm>
            <a:off x="1883664" y="3794759"/>
            <a:ext cx="1764791" cy="270843"/>
          </a:xfrm>
          <a:prstGeom prst="rect">
            <a:avLst/>
          </a:prstGeom>
          <a:noFill/>
        </p:spPr>
        <p:txBody>
          <a:bodyPr wrap="square" lIns="27432" tIns="27432" rIns="27432" bIns="27432">
            <a:spAutoFit/>
          </a:bodyPr>
          <a:lstStyle/>
          <a:p>
            <a:pPr algn="l"/>
            <a:r>
              <a:rPr sz="1400" b="1">
                <a:solidFill>
                  <a:srgbClr val="1E1E1E"/>
                </a:solidFill>
                <a:latin typeface="Aptos"/>
              </a:rPr>
              <a:t>EpiFed</a:t>
            </a:r>
          </a:p>
        </p:txBody>
      </p:sp>
      <p:sp>
        <p:nvSpPr>
          <p:cNvPr id="41" name="Rectangle 40"/>
          <p:cNvSpPr/>
          <p:nvPr/>
        </p:nvSpPr>
        <p:spPr>
          <a:xfrm>
            <a:off x="3703320" y="3739896"/>
            <a:ext cx="1874519" cy="493776"/>
          </a:xfrm>
          <a:prstGeom prst="rect">
            <a:avLst/>
          </a:prstGeom>
          <a:solidFill>
            <a:srgbClr val="FAFCFC"/>
          </a:solidFill>
          <a:ln w="6350">
            <a:solidFill>
              <a:srgbClr val="D7E4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400" dirty="0"/>
          </a:p>
        </p:txBody>
      </p:sp>
      <p:sp>
        <p:nvSpPr>
          <p:cNvPr id="42" name="TextBox 41"/>
          <p:cNvSpPr txBox="1"/>
          <p:nvPr/>
        </p:nvSpPr>
        <p:spPr>
          <a:xfrm>
            <a:off x="3758183" y="3794759"/>
            <a:ext cx="1764791" cy="270843"/>
          </a:xfrm>
          <a:prstGeom prst="rect">
            <a:avLst/>
          </a:prstGeom>
          <a:noFill/>
        </p:spPr>
        <p:txBody>
          <a:bodyPr wrap="square" lIns="27432" tIns="27432" rIns="27432" bIns="27432">
            <a:spAutoFit/>
          </a:bodyPr>
          <a:lstStyle/>
          <a:p>
            <a:pPr algn="l"/>
            <a:r>
              <a:rPr sz="1400" b="0" dirty="0">
                <a:solidFill>
                  <a:srgbClr val="1E1E1E"/>
                </a:solidFill>
                <a:latin typeface="Aptos"/>
              </a:rPr>
              <a:t>EBRAINS</a:t>
            </a:r>
          </a:p>
        </p:txBody>
      </p:sp>
      <p:sp>
        <p:nvSpPr>
          <p:cNvPr id="43" name="Rectangle 42"/>
          <p:cNvSpPr/>
          <p:nvPr/>
        </p:nvSpPr>
        <p:spPr>
          <a:xfrm>
            <a:off x="5577840" y="3739896"/>
            <a:ext cx="5257800" cy="493776"/>
          </a:xfrm>
          <a:prstGeom prst="rect">
            <a:avLst/>
          </a:prstGeom>
          <a:solidFill>
            <a:srgbClr val="FAFCFC"/>
          </a:solidFill>
          <a:ln w="6350">
            <a:solidFill>
              <a:srgbClr val="D7E4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4" name="TextBox 43"/>
          <p:cNvSpPr txBox="1"/>
          <p:nvPr/>
        </p:nvSpPr>
        <p:spPr>
          <a:xfrm>
            <a:off x="5632703" y="3794759"/>
            <a:ext cx="5148072" cy="486287"/>
          </a:xfrm>
          <a:prstGeom prst="rect">
            <a:avLst/>
          </a:prstGeom>
          <a:noFill/>
        </p:spPr>
        <p:txBody>
          <a:bodyPr wrap="square" lIns="27432" tIns="27432" rIns="27432" bIns="27432">
            <a:spAutoFit/>
          </a:bodyPr>
          <a:lstStyle/>
          <a:p>
            <a:pPr algn="l"/>
            <a:r>
              <a:rPr sz="1400" b="0" dirty="0">
                <a:solidFill>
                  <a:srgbClr val="1E1E1E"/>
                </a:solidFill>
                <a:latin typeface="Aptos"/>
              </a:rPr>
              <a:t>Federated EEG/</a:t>
            </a:r>
            <a:r>
              <a:rPr sz="1400" b="0" dirty="0" err="1">
                <a:solidFill>
                  <a:srgbClr val="1E1E1E"/>
                </a:solidFill>
                <a:latin typeface="Aptos"/>
              </a:rPr>
              <a:t>iEEG</a:t>
            </a:r>
            <a:r>
              <a:rPr sz="1400" b="0" dirty="0">
                <a:solidFill>
                  <a:srgbClr val="1E1E1E"/>
                </a:solidFill>
                <a:latin typeface="Aptos"/>
              </a:rPr>
              <a:t> foundation model for epilepsy detection and synthetic signals</a:t>
            </a:r>
          </a:p>
        </p:txBody>
      </p:sp>
      <p:sp>
        <p:nvSpPr>
          <p:cNvPr id="45" name="Rectangle 44"/>
          <p:cNvSpPr/>
          <p:nvPr/>
        </p:nvSpPr>
        <p:spPr>
          <a:xfrm>
            <a:off x="1828800" y="4233672"/>
            <a:ext cx="1874519" cy="493776"/>
          </a:xfrm>
          <a:prstGeom prst="rect">
            <a:avLst/>
          </a:prstGeom>
          <a:solidFill>
            <a:srgbClr val="E8F7F9"/>
          </a:solidFill>
          <a:ln w="6350">
            <a:solidFill>
              <a:srgbClr val="D7E4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6" name="TextBox 45"/>
          <p:cNvSpPr txBox="1"/>
          <p:nvPr/>
        </p:nvSpPr>
        <p:spPr>
          <a:xfrm>
            <a:off x="1883664" y="4288536"/>
            <a:ext cx="1764791" cy="270843"/>
          </a:xfrm>
          <a:prstGeom prst="rect">
            <a:avLst/>
          </a:prstGeom>
          <a:noFill/>
        </p:spPr>
        <p:txBody>
          <a:bodyPr wrap="square" lIns="27432" tIns="27432" rIns="27432" bIns="27432">
            <a:spAutoFit/>
          </a:bodyPr>
          <a:lstStyle/>
          <a:p>
            <a:pPr algn="l"/>
            <a:r>
              <a:rPr sz="1400" b="1">
                <a:solidFill>
                  <a:srgbClr val="1E1E1E"/>
                </a:solidFill>
                <a:latin typeface="Aptos"/>
              </a:rPr>
              <a:t>OMICGenAI</a:t>
            </a:r>
          </a:p>
        </p:txBody>
      </p:sp>
      <p:sp>
        <p:nvSpPr>
          <p:cNvPr id="47" name="Rectangle 46"/>
          <p:cNvSpPr/>
          <p:nvPr/>
        </p:nvSpPr>
        <p:spPr>
          <a:xfrm>
            <a:off x="3703320" y="4233672"/>
            <a:ext cx="1874519" cy="493776"/>
          </a:xfrm>
          <a:prstGeom prst="rect">
            <a:avLst/>
          </a:prstGeom>
          <a:solidFill>
            <a:srgbClr val="E8F7F9"/>
          </a:solidFill>
          <a:ln w="6350">
            <a:solidFill>
              <a:srgbClr val="D7E4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8" name="TextBox 47"/>
          <p:cNvSpPr txBox="1"/>
          <p:nvPr/>
        </p:nvSpPr>
        <p:spPr>
          <a:xfrm>
            <a:off x="3758183" y="4288536"/>
            <a:ext cx="1764791" cy="270843"/>
          </a:xfrm>
          <a:prstGeom prst="rect">
            <a:avLst/>
          </a:prstGeom>
          <a:noFill/>
        </p:spPr>
        <p:txBody>
          <a:bodyPr wrap="square" lIns="27432" tIns="27432" rIns="27432" bIns="27432">
            <a:spAutoFit/>
          </a:bodyPr>
          <a:lstStyle/>
          <a:p>
            <a:pPr algn="l"/>
            <a:r>
              <a:rPr sz="1400" b="0" dirty="0">
                <a:solidFill>
                  <a:srgbClr val="1E1E1E"/>
                </a:solidFill>
                <a:latin typeface="Aptos"/>
              </a:rPr>
              <a:t>ELIXIR </a:t>
            </a:r>
          </a:p>
        </p:txBody>
      </p:sp>
      <p:sp>
        <p:nvSpPr>
          <p:cNvPr id="49" name="Rectangle 48"/>
          <p:cNvSpPr/>
          <p:nvPr/>
        </p:nvSpPr>
        <p:spPr>
          <a:xfrm>
            <a:off x="5577840" y="4233672"/>
            <a:ext cx="5257800" cy="493776"/>
          </a:xfrm>
          <a:prstGeom prst="rect">
            <a:avLst/>
          </a:prstGeom>
          <a:solidFill>
            <a:srgbClr val="E8F7F9"/>
          </a:solidFill>
          <a:ln w="6350">
            <a:solidFill>
              <a:srgbClr val="D7E4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0" name="TextBox 49"/>
          <p:cNvSpPr txBox="1"/>
          <p:nvPr/>
        </p:nvSpPr>
        <p:spPr>
          <a:xfrm>
            <a:off x="5632703" y="4288536"/>
            <a:ext cx="5148072" cy="486287"/>
          </a:xfrm>
          <a:prstGeom prst="rect">
            <a:avLst/>
          </a:prstGeom>
          <a:noFill/>
        </p:spPr>
        <p:txBody>
          <a:bodyPr wrap="square" lIns="27432" tIns="27432" rIns="27432" bIns="27432">
            <a:spAutoFit/>
          </a:bodyPr>
          <a:lstStyle/>
          <a:p>
            <a:pPr algn="l"/>
            <a:r>
              <a:rPr sz="1400" b="0" dirty="0">
                <a:solidFill>
                  <a:srgbClr val="1E1E1E"/>
                </a:solidFill>
                <a:latin typeface="Aptos"/>
              </a:rPr>
              <a:t>Spatial omics </a:t>
            </a:r>
            <a:r>
              <a:rPr sz="1400" dirty="0">
                <a:solidFill>
                  <a:srgbClr val="1E1E1E"/>
                </a:solidFill>
                <a:latin typeface="Aptos"/>
              </a:rPr>
              <a:t>perturbation</a:t>
            </a:r>
            <a:r>
              <a:rPr sz="1400" b="0" dirty="0">
                <a:solidFill>
                  <a:srgbClr val="1E1E1E"/>
                </a:solidFill>
                <a:latin typeface="Aptos"/>
              </a:rPr>
              <a:t> atlas; synthetic tissue maps and digital twins</a:t>
            </a:r>
          </a:p>
        </p:txBody>
      </p:sp>
      <p:sp>
        <p:nvSpPr>
          <p:cNvPr id="51" name="Rectangle 50"/>
          <p:cNvSpPr/>
          <p:nvPr/>
        </p:nvSpPr>
        <p:spPr>
          <a:xfrm>
            <a:off x="1828800" y="4727448"/>
            <a:ext cx="1874519" cy="713232"/>
          </a:xfrm>
          <a:prstGeom prst="rect">
            <a:avLst/>
          </a:prstGeom>
          <a:solidFill>
            <a:srgbClr val="FAFCFC"/>
          </a:solidFill>
          <a:ln w="6350">
            <a:solidFill>
              <a:srgbClr val="D7E4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2" name="TextBox 51"/>
          <p:cNvSpPr txBox="1"/>
          <p:nvPr/>
        </p:nvSpPr>
        <p:spPr>
          <a:xfrm>
            <a:off x="1883664" y="4782312"/>
            <a:ext cx="1764791" cy="486287"/>
          </a:xfrm>
          <a:prstGeom prst="rect">
            <a:avLst/>
          </a:prstGeom>
          <a:noFill/>
        </p:spPr>
        <p:txBody>
          <a:bodyPr wrap="square" lIns="27432" tIns="27432" rIns="27432" bIns="27432">
            <a:spAutoFit/>
          </a:bodyPr>
          <a:lstStyle/>
          <a:p>
            <a:pPr algn="l"/>
            <a:r>
              <a:rPr sz="1400" b="1" dirty="0">
                <a:solidFill>
                  <a:srgbClr val="1E1E1E"/>
                </a:solidFill>
                <a:latin typeface="Aptos"/>
              </a:rPr>
              <a:t>Cross-domain backbone</a:t>
            </a:r>
          </a:p>
        </p:txBody>
      </p:sp>
      <p:sp>
        <p:nvSpPr>
          <p:cNvPr id="53" name="Rectangle 52"/>
          <p:cNvSpPr/>
          <p:nvPr/>
        </p:nvSpPr>
        <p:spPr>
          <a:xfrm>
            <a:off x="3703320" y="4727448"/>
            <a:ext cx="1874519" cy="713232"/>
          </a:xfrm>
          <a:prstGeom prst="rect">
            <a:avLst/>
          </a:prstGeom>
          <a:solidFill>
            <a:srgbClr val="FAFCFC"/>
          </a:solidFill>
          <a:ln w="6350">
            <a:solidFill>
              <a:srgbClr val="D7E4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4" name="TextBox 53"/>
          <p:cNvSpPr txBox="1"/>
          <p:nvPr/>
        </p:nvSpPr>
        <p:spPr>
          <a:xfrm>
            <a:off x="3758183" y="4782312"/>
            <a:ext cx="1764791" cy="420624"/>
          </a:xfrm>
          <a:prstGeom prst="rect">
            <a:avLst/>
          </a:prstGeom>
          <a:noFill/>
        </p:spPr>
        <p:txBody>
          <a:bodyPr wrap="square" lIns="27432" tIns="27432" rIns="27432" bIns="27432">
            <a:spAutoFit/>
          </a:bodyPr>
          <a:lstStyle>
            <a:defPPr>
              <a:defRPr lang="nl-NL"/>
            </a:defPPr>
            <a:lvl1pPr>
              <a:defRPr sz="1400" b="0">
                <a:solidFill>
                  <a:srgbClr val="1E1E1E"/>
                </a:solidFill>
                <a:latin typeface="Aptos"/>
              </a:defRPr>
            </a:lvl1pPr>
          </a:lstStyle>
          <a:p>
            <a:r>
              <a:rPr dirty="0"/>
              <a:t>ACTRIS, </a:t>
            </a:r>
            <a:r>
              <a:rPr dirty="0" err="1"/>
              <a:t>eLTER</a:t>
            </a:r>
            <a:r>
              <a:rPr dirty="0"/>
              <a:t>, IAGOS, ECCSEL, EBRAINS, LWERIC</a:t>
            </a:r>
          </a:p>
        </p:txBody>
      </p:sp>
      <p:sp>
        <p:nvSpPr>
          <p:cNvPr id="55" name="Rectangle 54"/>
          <p:cNvSpPr/>
          <p:nvPr/>
        </p:nvSpPr>
        <p:spPr>
          <a:xfrm>
            <a:off x="5577840" y="4727448"/>
            <a:ext cx="5257800" cy="708496"/>
          </a:xfrm>
          <a:prstGeom prst="rect">
            <a:avLst/>
          </a:prstGeom>
          <a:solidFill>
            <a:srgbClr val="FAFCFC"/>
          </a:solidFill>
          <a:ln w="6350">
            <a:solidFill>
              <a:srgbClr val="D7E4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6" name="TextBox 55"/>
          <p:cNvSpPr txBox="1"/>
          <p:nvPr/>
        </p:nvSpPr>
        <p:spPr>
          <a:xfrm>
            <a:off x="5632703" y="4782312"/>
            <a:ext cx="5148072" cy="486287"/>
          </a:xfrm>
          <a:prstGeom prst="rect">
            <a:avLst/>
          </a:prstGeom>
          <a:noFill/>
        </p:spPr>
        <p:txBody>
          <a:bodyPr wrap="square" lIns="27432" tIns="27432" rIns="27432" bIns="27432">
            <a:spAutoFit/>
          </a:bodyPr>
          <a:lstStyle/>
          <a:p>
            <a:pPr algn="l"/>
            <a:r>
              <a:rPr sz="1400" b="0" dirty="0">
                <a:solidFill>
                  <a:srgbClr val="1E1E1E"/>
                </a:solidFill>
                <a:latin typeface="Aptos"/>
              </a:rPr>
              <a:t>Shared time-series model for transfer learning across scientific domains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1828800" y="5647130"/>
            <a:ext cx="8778240" cy="320040"/>
          </a:xfrm>
          <a:prstGeom prst="rect">
            <a:avLst/>
          </a:prstGeom>
          <a:noFill/>
        </p:spPr>
        <p:txBody>
          <a:bodyPr wrap="square" lIns="27432" tIns="27432" rIns="27432" bIns="27432">
            <a:spAutoFit/>
          </a:bodyPr>
          <a:lstStyle/>
          <a:p>
            <a:pPr algn="l"/>
            <a:r>
              <a:rPr sz="1350" b="1" dirty="0">
                <a:solidFill>
                  <a:srgbClr val="00848F"/>
                </a:solidFill>
                <a:latin typeface="Aptos"/>
              </a:rPr>
              <a:t>Takeaway: each pilot produces a reusable model/service plus FAIR synthetic or augmented datasets for EOSC.</a:t>
            </a:r>
          </a:p>
        </p:txBody>
      </p:sp>
    </p:spTree>
    <p:extLst>
      <p:ext uri="{BB962C8B-B14F-4D97-AF65-F5344CB8AC3E}">
        <p14:creationId xmlns:p14="http://schemas.microsoft.com/office/powerpoint/2010/main" val="6912641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8383C5-1D76-5755-41BB-51EC70ABC6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t>4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52177E-4EDB-5254-9FDF-DA53E902765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RENAI | Manolis Terrovitis</a:t>
            </a:r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1828800" y="274320"/>
            <a:ext cx="923544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800">
                <a:solidFill>
                  <a:srgbClr val="00848F"/>
                </a:solidFill>
                <a:latin typeface="Aptos Display"/>
              </a:rPr>
              <a:t>RenAI architecture</a:t>
            </a:r>
          </a:p>
        </p:txBody>
      </p:sp>
      <p:pic>
        <p:nvPicPr>
          <p:cNvPr id="9" name="Picture 8" descr="image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1156" y="777241"/>
            <a:ext cx="6193827" cy="5752422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8183880" y="1399031"/>
            <a:ext cx="2560320" cy="841248"/>
          </a:xfrm>
          <a:prstGeom prst="roundRect">
            <a:avLst/>
          </a:prstGeom>
          <a:solidFill>
            <a:srgbClr val="F4F7F7"/>
          </a:solidFill>
          <a:ln w="8890">
            <a:solidFill>
              <a:srgbClr val="D2E1E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8366760" y="1435607"/>
            <a:ext cx="2286000" cy="384048"/>
          </a:xfrm>
          <a:prstGeom prst="rect">
            <a:avLst/>
          </a:prstGeom>
          <a:noFill/>
        </p:spPr>
        <p:txBody>
          <a:bodyPr wrap="square" lIns="27432" tIns="27432" rIns="27432" bIns="27432">
            <a:spAutoFit/>
          </a:bodyPr>
          <a:lstStyle/>
          <a:p>
            <a:pPr algn="l"/>
            <a:r>
              <a:rPr sz="1400" b="1">
                <a:solidFill>
                  <a:srgbClr val="00848F"/>
                </a:solidFill>
                <a:latin typeface="Aptos"/>
              </a:rPr>
              <a:t>Data layer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366760" y="1892807"/>
            <a:ext cx="2286000" cy="182880"/>
          </a:xfrm>
          <a:prstGeom prst="rect">
            <a:avLst/>
          </a:prstGeom>
          <a:noFill/>
        </p:spPr>
        <p:txBody>
          <a:bodyPr wrap="square" lIns="27432" tIns="27432" rIns="27432" bIns="27432">
            <a:spAutoFit/>
          </a:bodyPr>
          <a:lstStyle/>
          <a:p>
            <a:pPr algn="l"/>
            <a:r>
              <a:rPr sz="1070" b="0">
                <a:solidFill>
                  <a:srgbClr val="1E1E1E"/>
                </a:solidFill>
                <a:latin typeface="Aptos"/>
              </a:rPr>
              <a:t>Trusted repositories, open sources and private datasets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229600" y="2383339"/>
            <a:ext cx="2560320" cy="841248"/>
          </a:xfrm>
          <a:prstGeom prst="roundRect">
            <a:avLst/>
          </a:prstGeom>
          <a:solidFill>
            <a:srgbClr val="F4F7F7"/>
          </a:solidFill>
          <a:ln w="8890">
            <a:solidFill>
              <a:srgbClr val="D2E1E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8366760" y="2441448"/>
            <a:ext cx="2286000" cy="384048"/>
          </a:xfrm>
          <a:prstGeom prst="rect">
            <a:avLst/>
          </a:prstGeom>
          <a:noFill/>
        </p:spPr>
        <p:txBody>
          <a:bodyPr wrap="square" lIns="27432" tIns="27432" rIns="27432" bIns="27432">
            <a:spAutoFit/>
          </a:bodyPr>
          <a:lstStyle/>
          <a:p>
            <a:pPr algn="l"/>
            <a:r>
              <a:rPr sz="1400" b="1">
                <a:solidFill>
                  <a:srgbClr val="00848F"/>
                </a:solidFill>
                <a:latin typeface="Aptos"/>
              </a:rPr>
              <a:t>AI-readiness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366760" y="2898648"/>
            <a:ext cx="2286000" cy="182880"/>
          </a:xfrm>
          <a:prstGeom prst="rect">
            <a:avLst/>
          </a:prstGeom>
          <a:noFill/>
        </p:spPr>
        <p:txBody>
          <a:bodyPr wrap="square" lIns="27432" tIns="27432" rIns="27432" bIns="27432">
            <a:spAutoFit/>
          </a:bodyPr>
          <a:lstStyle/>
          <a:p>
            <a:pPr algn="l"/>
            <a:r>
              <a:rPr sz="1030" b="0">
                <a:solidFill>
                  <a:srgbClr val="1E1E1E"/>
                </a:solidFill>
                <a:latin typeface="Aptos"/>
              </a:rPr>
              <a:t>Quality, FAIR publishing, compliance and model assessment tools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229600" y="3396996"/>
            <a:ext cx="2560320" cy="841248"/>
          </a:xfrm>
          <a:prstGeom prst="roundRect">
            <a:avLst/>
          </a:prstGeom>
          <a:solidFill>
            <a:srgbClr val="F4F7F7"/>
          </a:solidFill>
          <a:ln w="8890">
            <a:solidFill>
              <a:srgbClr val="D2E1E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8366760" y="3447288"/>
            <a:ext cx="2286000" cy="384048"/>
          </a:xfrm>
          <a:prstGeom prst="rect">
            <a:avLst/>
          </a:prstGeom>
          <a:noFill/>
        </p:spPr>
        <p:txBody>
          <a:bodyPr wrap="square" lIns="27432" tIns="27432" rIns="27432" bIns="27432">
            <a:spAutoFit/>
          </a:bodyPr>
          <a:lstStyle/>
          <a:p>
            <a:pPr algn="l"/>
            <a:r>
              <a:rPr sz="1400" b="1">
                <a:solidFill>
                  <a:srgbClr val="00848F"/>
                </a:solidFill>
                <a:latin typeface="Aptos"/>
              </a:rPr>
              <a:t>GenAI models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366760" y="3904487"/>
            <a:ext cx="2286000" cy="182880"/>
          </a:xfrm>
          <a:prstGeom prst="rect">
            <a:avLst/>
          </a:prstGeom>
          <a:noFill/>
        </p:spPr>
        <p:txBody>
          <a:bodyPr wrap="square" lIns="27432" tIns="27432" rIns="27432" bIns="27432">
            <a:spAutoFit/>
          </a:bodyPr>
          <a:lstStyle/>
          <a:p>
            <a:pPr algn="l"/>
            <a:r>
              <a:rPr sz="1030" b="0">
                <a:solidFill>
                  <a:srgbClr val="1E1E1E"/>
                </a:solidFill>
                <a:latin typeface="Aptos"/>
              </a:rPr>
              <a:t>Domain-specific and cross-domain foundation models as services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8229600" y="4410062"/>
            <a:ext cx="2560320" cy="841248"/>
          </a:xfrm>
          <a:prstGeom prst="roundRect">
            <a:avLst/>
          </a:prstGeom>
          <a:solidFill>
            <a:srgbClr val="F4F7F7"/>
          </a:solidFill>
          <a:ln w="8890">
            <a:solidFill>
              <a:srgbClr val="D2E1E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TextBox 19"/>
          <p:cNvSpPr txBox="1"/>
          <p:nvPr/>
        </p:nvSpPr>
        <p:spPr>
          <a:xfrm>
            <a:off x="8366760" y="4453128"/>
            <a:ext cx="2286000" cy="384048"/>
          </a:xfrm>
          <a:prstGeom prst="rect">
            <a:avLst/>
          </a:prstGeom>
          <a:noFill/>
        </p:spPr>
        <p:txBody>
          <a:bodyPr wrap="square" lIns="27432" tIns="27432" rIns="27432" bIns="27432">
            <a:spAutoFit/>
          </a:bodyPr>
          <a:lstStyle/>
          <a:p>
            <a:pPr algn="l"/>
            <a:r>
              <a:rPr sz="1400" b="1">
                <a:solidFill>
                  <a:srgbClr val="00848F"/>
                </a:solidFill>
                <a:latin typeface="Aptos"/>
              </a:rPr>
              <a:t>Agents + coResearcher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366760" y="4910328"/>
            <a:ext cx="2286000" cy="182880"/>
          </a:xfrm>
          <a:prstGeom prst="rect">
            <a:avLst/>
          </a:prstGeom>
          <a:noFill/>
        </p:spPr>
        <p:txBody>
          <a:bodyPr wrap="square" lIns="27432" tIns="27432" rIns="27432" bIns="27432">
            <a:spAutoFit/>
          </a:bodyPr>
          <a:lstStyle/>
          <a:p>
            <a:pPr algn="l"/>
            <a:r>
              <a:rPr sz="1030" b="0">
                <a:solidFill>
                  <a:srgbClr val="1E1E1E"/>
                </a:solidFill>
                <a:latin typeface="Aptos"/>
              </a:rPr>
              <a:t>Natural-language orchestration of compliant scientific workflows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644983" y="5687568"/>
            <a:ext cx="3190656" cy="855619"/>
          </a:xfrm>
          <a:prstGeom prst="rect">
            <a:avLst/>
          </a:prstGeom>
          <a:noFill/>
        </p:spPr>
        <p:txBody>
          <a:bodyPr wrap="square" lIns="27432" tIns="27432" rIns="27432" bIns="27432">
            <a:spAutoFit/>
          </a:bodyPr>
          <a:lstStyle/>
          <a:p>
            <a:pPr algn="l"/>
            <a:r>
              <a:rPr sz="1300" b="1" dirty="0">
                <a:solidFill>
                  <a:srgbClr val="00848F"/>
                </a:solidFill>
                <a:latin typeface="Aptos"/>
              </a:rPr>
              <a:t>This is designed as a modular EOSC deployment: components can be hosted by different nodes and Research Infrastructures.</a:t>
            </a:r>
          </a:p>
        </p:txBody>
      </p:sp>
    </p:spTree>
    <p:extLst>
      <p:ext uri="{BB962C8B-B14F-4D97-AF65-F5344CB8AC3E}">
        <p14:creationId xmlns:p14="http://schemas.microsoft.com/office/powerpoint/2010/main" val="5607330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D84C33-BE9A-4452-D888-4E27E8B3E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t>5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733381-A6B7-DA75-6D65-FAC658CB128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RENAI | Manolis Terrovitis</a:t>
            </a:r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1828800" y="274320"/>
            <a:ext cx="923544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800">
                <a:solidFill>
                  <a:srgbClr val="00848F"/>
                </a:solidFill>
                <a:latin typeface="Aptos Display"/>
              </a:rPr>
              <a:t>Collaborations and dependencies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828800" y="822960"/>
            <a:ext cx="5046510" cy="3231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500" dirty="0">
                <a:solidFill>
                  <a:srgbClr val="1E1E1E"/>
                </a:solidFill>
                <a:latin typeface="Aptos"/>
              </a:rPr>
              <a:t>Embedding R</a:t>
            </a:r>
            <a:r>
              <a:rPr lang="en-US" sz="1500" dirty="0">
                <a:solidFill>
                  <a:srgbClr val="1E1E1E"/>
                </a:solidFill>
                <a:latin typeface="Aptos"/>
              </a:rPr>
              <a:t>EN</a:t>
            </a:r>
            <a:r>
              <a:rPr sz="1500" dirty="0">
                <a:solidFill>
                  <a:srgbClr val="1E1E1E"/>
                </a:solidFill>
                <a:latin typeface="Aptos"/>
              </a:rPr>
              <a:t>AI in the EOSC and European AI ecosystem</a:t>
            </a:r>
            <a:endParaRPr lang="en-US" sz="1500" dirty="0">
              <a:solidFill>
                <a:srgbClr val="1E1E1E"/>
              </a:solidFill>
              <a:latin typeface="Apto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28800" y="1280160"/>
            <a:ext cx="2926080" cy="320040"/>
          </a:xfrm>
          <a:prstGeom prst="rect">
            <a:avLst/>
          </a:prstGeom>
          <a:noFill/>
        </p:spPr>
        <p:txBody>
          <a:bodyPr wrap="square" lIns="27432" tIns="27432" rIns="27432" bIns="27432">
            <a:spAutoFit/>
          </a:bodyPr>
          <a:lstStyle/>
          <a:p>
            <a:pPr algn="l"/>
            <a:r>
              <a:rPr sz="1600" b="1">
                <a:solidFill>
                  <a:srgbClr val="00848F"/>
                </a:solidFill>
                <a:latin typeface="Aptos"/>
              </a:rPr>
              <a:t>Core RI communities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828800" y="1691640"/>
            <a:ext cx="3840480" cy="892552"/>
          </a:xfrm>
          <a:prstGeom prst="rect">
            <a:avLst/>
          </a:prstGeom>
          <a:noFill/>
        </p:spPr>
        <p:txBody>
          <a:bodyPr wrap="square" lIns="45720" rIns="45720">
            <a:spAutoFit/>
          </a:bodyPr>
          <a:lstStyle/>
          <a:p>
            <a:pPr marL="400050" indent="-285750">
              <a:buFont typeface="Arial" panose="020B0604020202020204" pitchFamily="34" charset="0"/>
              <a:buChar char="•"/>
              <a:defRPr sz="1300">
                <a:solidFill>
                  <a:srgbClr val="1E1E1E"/>
                </a:solidFill>
                <a:latin typeface="Aptos"/>
              </a:defRPr>
            </a:pPr>
            <a:r>
              <a:rPr dirty="0"/>
              <a:t>Environmental: ACTRIS, LWERIC/</a:t>
            </a:r>
            <a:r>
              <a:rPr dirty="0" err="1"/>
              <a:t>eLTER</a:t>
            </a:r>
            <a:r>
              <a:rPr dirty="0"/>
              <a:t>, IAGOS, ECCSEL</a:t>
            </a:r>
          </a:p>
          <a:p>
            <a:pPr marL="400050" indent="-285750">
              <a:buFont typeface="Arial" panose="020B0604020202020204" pitchFamily="34" charset="0"/>
              <a:buChar char="•"/>
              <a:defRPr sz="1300">
                <a:solidFill>
                  <a:srgbClr val="1E1E1E"/>
                </a:solidFill>
                <a:latin typeface="Aptos"/>
              </a:defRPr>
            </a:pPr>
            <a:r>
              <a:rPr dirty="0"/>
              <a:t>Health: EBRAINS and ELIXIR</a:t>
            </a:r>
          </a:p>
          <a:p>
            <a:pPr marL="400050" indent="-285750">
              <a:buFont typeface="Arial" panose="020B0604020202020204" pitchFamily="34" charset="0"/>
              <a:buChar char="•"/>
              <a:defRPr sz="1300">
                <a:solidFill>
                  <a:srgbClr val="1E1E1E"/>
                </a:solidFill>
                <a:latin typeface="Aptos"/>
              </a:defRPr>
            </a:pPr>
            <a:r>
              <a:rPr dirty="0"/>
              <a:t>Open Science: </a:t>
            </a:r>
            <a:r>
              <a:rPr dirty="0" err="1"/>
              <a:t>OpenAIRE</a:t>
            </a:r>
            <a:endParaRPr dirty="0"/>
          </a:p>
        </p:txBody>
      </p:sp>
      <p:sp>
        <p:nvSpPr>
          <p:cNvPr id="12" name="TextBox 11"/>
          <p:cNvSpPr txBox="1"/>
          <p:nvPr/>
        </p:nvSpPr>
        <p:spPr>
          <a:xfrm>
            <a:off x="6172200" y="1280160"/>
            <a:ext cx="3931920" cy="320040"/>
          </a:xfrm>
          <a:prstGeom prst="rect">
            <a:avLst/>
          </a:prstGeom>
          <a:noFill/>
        </p:spPr>
        <p:txBody>
          <a:bodyPr wrap="square" lIns="27432" tIns="27432" rIns="27432" bIns="27432">
            <a:spAutoFit/>
          </a:bodyPr>
          <a:lstStyle/>
          <a:p>
            <a:pPr algn="l"/>
            <a:r>
              <a:rPr sz="1600" b="1">
                <a:solidFill>
                  <a:srgbClr val="00848F"/>
                </a:solidFill>
                <a:latin typeface="Aptos"/>
              </a:rPr>
              <a:t>EOSC and related initiatives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172200" y="1691640"/>
            <a:ext cx="4389120" cy="1046440"/>
          </a:xfrm>
          <a:prstGeom prst="rect">
            <a:avLst/>
          </a:prstGeom>
          <a:noFill/>
        </p:spPr>
        <p:txBody>
          <a:bodyPr wrap="square" lIns="45720" rIns="45720">
            <a:spAutoFit/>
          </a:bodyPr>
          <a:lstStyle/>
          <a:p>
            <a:pPr marL="400050" indent="-285750">
              <a:buFont typeface="Arial" panose="020B0604020202020204" pitchFamily="34" charset="0"/>
              <a:buChar char="•"/>
              <a:defRPr sz="1240">
                <a:solidFill>
                  <a:srgbClr val="1E1E1E"/>
                </a:solidFill>
                <a:latin typeface="Aptos"/>
              </a:defRPr>
            </a:pPr>
            <a:r>
              <a:rPr lang="en-US" dirty="0"/>
              <a:t>Leveraging FIDELIS for using trusted repositories.</a:t>
            </a:r>
          </a:p>
          <a:p>
            <a:pPr marL="400050" indent="-285750">
              <a:buFont typeface="Arial" panose="020B0604020202020204" pitchFamily="34" charset="0"/>
              <a:buChar char="•"/>
              <a:defRPr sz="1240">
                <a:solidFill>
                  <a:srgbClr val="1E1E1E"/>
                </a:solidFill>
                <a:latin typeface="Aptos"/>
              </a:defRPr>
            </a:pPr>
            <a:r>
              <a:rPr dirty="0"/>
              <a:t>AI4EOSC and EOSC Data Commons for model/service registration and federation patterns</a:t>
            </a:r>
          </a:p>
          <a:p>
            <a:pPr marL="400050" indent="-285750">
              <a:buFont typeface="Arial" panose="020B0604020202020204" pitchFamily="34" charset="0"/>
              <a:buChar char="•"/>
              <a:defRPr sz="1240">
                <a:solidFill>
                  <a:srgbClr val="1E1E1E"/>
                </a:solidFill>
                <a:latin typeface="Aptos"/>
              </a:defRPr>
            </a:pPr>
            <a:r>
              <a:rPr dirty="0"/>
              <a:t>LLMs4EU for </a:t>
            </a:r>
            <a:r>
              <a:rPr lang="en-US" dirty="0"/>
              <a:t>basic models, data space connectors</a:t>
            </a:r>
          </a:p>
          <a:p>
            <a:pPr marL="400050" indent="-285750">
              <a:buFont typeface="Arial" panose="020B0604020202020204" pitchFamily="34" charset="0"/>
              <a:buChar char="•"/>
              <a:defRPr sz="1240">
                <a:solidFill>
                  <a:srgbClr val="1E1E1E"/>
                </a:solidFill>
                <a:latin typeface="Aptos"/>
              </a:defRPr>
            </a:pPr>
            <a:r>
              <a:rPr lang="en-GB" sz="1240" dirty="0"/>
              <a:t>EOSC Data Commons, align with metadata Registry</a:t>
            </a:r>
            <a:endParaRPr dirty="0"/>
          </a:p>
        </p:txBody>
      </p:sp>
      <p:sp>
        <p:nvSpPr>
          <p:cNvPr id="14" name="Rectangle 13"/>
          <p:cNvSpPr/>
          <p:nvPr/>
        </p:nvSpPr>
        <p:spPr>
          <a:xfrm>
            <a:off x="1828800" y="3246120"/>
            <a:ext cx="9052560" cy="27432"/>
          </a:xfrm>
          <a:prstGeom prst="rect">
            <a:avLst/>
          </a:prstGeom>
          <a:solidFill>
            <a:srgbClr val="00848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1828800" y="3520440"/>
            <a:ext cx="2926080" cy="274320"/>
          </a:xfrm>
          <a:prstGeom prst="rect">
            <a:avLst/>
          </a:prstGeom>
          <a:noFill/>
        </p:spPr>
        <p:txBody>
          <a:bodyPr wrap="square" lIns="27432" tIns="27432" rIns="27432" bIns="27432">
            <a:spAutoFit/>
          </a:bodyPr>
          <a:lstStyle/>
          <a:p>
            <a:pPr algn="l"/>
            <a:r>
              <a:rPr sz="1600" b="1">
                <a:solidFill>
                  <a:srgbClr val="00848F"/>
                </a:solidFill>
                <a:latin typeface="Aptos"/>
              </a:rPr>
              <a:t>Collaboration logic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828800" y="3886200"/>
            <a:ext cx="8778240" cy="1137234"/>
          </a:xfrm>
          <a:prstGeom prst="rect">
            <a:avLst/>
          </a:prstGeom>
          <a:noFill/>
        </p:spPr>
        <p:txBody>
          <a:bodyPr wrap="square" lIns="45720" rIns="45720">
            <a:spAutoFit/>
          </a:bodyPr>
          <a:lstStyle/>
          <a:p>
            <a:pPr marL="228600" indent="-114300">
              <a:defRPr sz="1330">
                <a:solidFill>
                  <a:srgbClr val="1E1E1E"/>
                </a:solidFill>
                <a:latin typeface="Aptos"/>
              </a:defRPr>
            </a:pPr>
            <a:r>
              <a:rPr dirty="0"/>
              <a:t>Reuse existing EOSC services and RI data assets rather than duplicate infrastructure.</a:t>
            </a:r>
          </a:p>
          <a:p>
            <a:pPr marL="228600" indent="-114300">
              <a:defRPr sz="1330">
                <a:solidFill>
                  <a:srgbClr val="1E1E1E"/>
                </a:solidFill>
                <a:latin typeface="Aptos"/>
              </a:defRPr>
            </a:pPr>
            <a:r>
              <a:rPr dirty="0"/>
              <a:t>Co-design and co-evaluate with communities so tools are deployable and credible.</a:t>
            </a:r>
          </a:p>
          <a:p>
            <a:pPr marL="228600" indent="-114300">
              <a:defRPr sz="1330">
                <a:solidFill>
                  <a:srgbClr val="1E1E1E"/>
                </a:solidFill>
                <a:latin typeface="Aptos"/>
              </a:defRPr>
            </a:pPr>
            <a:r>
              <a:rPr dirty="0"/>
              <a:t>Provide connectors and onboarding templates for third-party tools and data spaces.</a:t>
            </a:r>
            <a:endParaRPr lang="en-US" dirty="0"/>
          </a:p>
          <a:p>
            <a:pPr marL="228600" indent="-114300">
              <a:defRPr sz="1330">
                <a:solidFill>
                  <a:srgbClr val="1E1E1E"/>
                </a:solidFill>
                <a:latin typeface="Aptos"/>
              </a:defRPr>
            </a:pPr>
            <a:r>
              <a:rPr lang="en-US" sz="1400" dirty="0">
                <a:solidFill>
                  <a:srgbClr val="1E1E1E"/>
                </a:solidFill>
                <a:latin typeface="Aptos"/>
              </a:rPr>
              <a:t>Synergies, but not hard dependencies</a:t>
            </a:r>
          </a:p>
          <a:p>
            <a:pPr marL="228600" indent="-114300">
              <a:defRPr sz="1330">
                <a:solidFill>
                  <a:srgbClr val="1E1E1E"/>
                </a:solidFill>
                <a:latin typeface="Aptos"/>
              </a:defRPr>
            </a:pPr>
            <a:endParaRPr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D84C33-BE9A-4452-D888-4E27E8B3E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t>6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733381-A6B7-DA75-6D65-FAC658CB128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RENAI | Manolis Terrovitis</a:t>
            </a:r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1828800" y="274320"/>
            <a:ext cx="923544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800">
                <a:solidFill>
                  <a:srgbClr val="00848F"/>
                </a:solidFill>
                <a:latin typeface="Aptos Display"/>
              </a:rPr>
              <a:t>Your vision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828800" y="822960"/>
            <a:ext cx="93268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500">
                <a:solidFill>
                  <a:srgbClr val="1E1E1E"/>
                </a:solidFill>
                <a:latin typeface="Aptos"/>
              </a:rPr>
              <a:t>A trustworthy GenAI layer for EOSC scientific discovery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828800" y="1280160"/>
            <a:ext cx="7772400" cy="320040"/>
          </a:xfrm>
          <a:prstGeom prst="rect">
            <a:avLst/>
          </a:prstGeom>
          <a:noFill/>
        </p:spPr>
        <p:txBody>
          <a:bodyPr wrap="square" lIns="27432" tIns="27432" rIns="27432" bIns="27432">
            <a:spAutoFit/>
          </a:bodyPr>
          <a:lstStyle/>
          <a:p>
            <a:pPr algn="l"/>
            <a:r>
              <a:rPr sz="1700" b="1">
                <a:solidFill>
                  <a:srgbClr val="1E1E1E"/>
                </a:solidFill>
                <a:latin typeface="Aptos"/>
              </a:rPr>
              <a:t>By the end of RenAI, EOSC should offer researchers: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828800" y="1737360"/>
            <a:ext cx="2743200" cy="1234440"/>
          </a:xfrm>
          <a:prstGeom prst="roundRect">
            <a:avLst/>
          </a:prstGeom>
          <a:solidFill>
            <a:srgbClr val="F4F7F7"/>
          </a:solidFill>
          <a:ln w="8890">
            <a:solidFill>
              <a:srgbClr val="D2E1E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1965960" y="1847088"/>
            <a:ext cx="2468880" cy="384048"/>
          </a:xfrm>
          <a:prstGeom prst="rect">
            <a:avLst/>
          </a:prstGeom>
          <a:noFill/>
        </p:spPr>
        <p:txBody>
          <a:bodyPr wrap="square" lIns="27432" tIns="27432" rIns="27432" bIns="27432">
            <a:spAutoFit/>
          </a:bodyPr>
          <a:lstStyle/>
          <a:p>
            <a:pPr algn="l"/>
            <a:r>
              <a:rPr sz="1400" b="1">
                <a:solidFill>
                  <a:srgbClr val="00848F"/>
                </a:solidFill>
                <a:latin typeface="Aptos"/>
              </a:rPr>
              <a:t>1. A scientific AI toolbox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965960" y="2304288"/>
            <a:ext cx="2468880" cy="329184"/>
          </a:xfrm>
          <a:prstGeom prst="rect">
            <a:avLst/>
          </a:prstGeom>
          <a:noFill/>
        </p:spPr>
        <p:txBody>
          <a:bodyPr wrap="square" lIns="27432" tIns="27432" rIns="27432" bIns="27432">
            <a:spAutoFit/>
          </a:bodyPr>
          <a:lstStyle/>
          <a:p>
            <a:pPr algn="l"/>
            <a:r>
              <a:rPr sz="1250" b="0">
                <a:solidFill>
                  <a:srgbClr val="1E1E1E"/>
                </a:solidFill>
                <a:latin typeface="Aptos"/>
              </a:rPr>
              <a:t>Reusable tools for discovering, cleaning, publishing and assessing AI-ready data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4800600" y="1737360"/>
            <a:ext cx="2743200" cy="1325880"/>
          </a:xfrm>
          <a:prstGeom prst="roundRect">
            <a:avLst/>
          </a:prstGeom>
          <a:solidFill>
            <a:srgbClr val="F4F7F7"/>
          </a:solidFill>
          <a:ln w="8890">
            <a:solidFill>
              <a:srgbClr val="D2E1E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4937760" y="1847088"/>
            <a:ext cx="2468880" cy="384048"/>
          </a:xfrm>
          <a:prstGeom prst="rect">
            <a:avLst/>
          </a:prstGeom>
          <a:noFill/>
        </p:spPr>
        <p:txBody>
          <a:bodyPr wrap="square" lIns="27432" tIns="27432" rIns="27432" bIns="27432">
            <a:spAutoFit/>
          </a:bodyPr>
          <a:lstStyle/>
          <a:p>
            <a:pPr algn="l"/>
            <a:r>
              <a:rPr sz="1400" b="1">
                <a:solidFill>
                  <a:srgbClr val="00848F"/>
                </a:solidFill>
                <a:latin typeface="Aptos"/>
              </a:rPr>
              <a:t>2. Foundation models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937760" y="2304288"/>
            <a:ext cx="2468880" cy="329184"/>
          </a:xfrm>
          <a:prstGeom prst="rect">
            <a:avLst/>
          </a:prstGeom>
          <a:noFill/>
        </p:spPr>
        <p:txBody>
          <a:bodyPr wrap="square" lIns="27432" tIns="27432" rIns="27432" bIns="27432">
            <a:spAutoFit/>
          </a:bodyPr>
          <a:lstStyle/>
          <a:p>
            <a:pPr algn="l"/>
            <a:r>
              <a:rPr sz="1250" b="0">
                <a:solidFill>
                  <a:srgbClr val="1E1E1E"/>
                </a:solidFill>
                <a:latin typeface="Aptos"/>
              </a:rPr>
              <a:t>Reusable GenAI services for environmental and health domains, plus a cross-domain backbone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7772400" y="1737359"/>
            <a:ext cx="2743200" cy="1287661"/>
          </a:xfrm>
          <a:prstGeom prst="roundRect">
            <a:avLst/>
          </a:prstGeom>
          <a:solidFill>
            <a:srgbClr val="F4F7F7"/>
          </a:solidFill>
          <a:ln w="8890">
            <a:solidFill>
              <a:srgbClr val="D2E1E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7909560" y="1847088"/>
            <a:ext cx="2468880" cy="384048"/>
          </a:xfrm>
          <a:prstGeom prst="rect">
            <a:avLst/>
          </a:prstGeom>
          <a:noFill/>
        </p:spPr>
        <p:txBody>
          <a:bodyPr wrap="square" lIns="27432" tIns="27432" rIns="27432" bIns="27432">
            <a:spAutoFit/>
          </a:bodyPr>
          <a:lstStyle/>
          <a:p>
            <a:pPr algn="l"/>
            <a:r>
              <a:rPr sz="1400" b="1">
                <a:solidFill>
                  <a:srgbClr val="00848F"/>
                </a:solidFill>
                <a:latin typeface="Aptos"/>
              </a:rPr>
              <a:t>3. coResearcher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909560" y="2304288"/>
            <a:ext cx="2468880" cy="632481"/>
          </a:xfrm>
          <a:prstGeom prst="rect">
            <a:avLst/>
          </a:prstGeom>
          <a:noFill/>
        </p:spPr>
        <p:txBody>
          <a:bodyPr wrap="square" lIns="27432" tIns="27432" rIns="27432" bIns="27432">
            <a:spAutoFit/>
          </a:bodyPr>
          <a:lstStyle/>
          <a:p>
            <a:pPr algn="l"/>
            <a:r>
              <a:rPr sz="1250" b="0" dirty="0">
                <a:solidFill>
                  <a:srgbClr val="1E1E1E"/>
                </a:solidFill>
                <a:latin typeface="Aptos"/>
              </a:rPr>
              <a:t>A natural-language, agentic assistant</a:t>
            </a:r>
            <a:r>
              <a:rPr lang="en-US" sz="1250" b="0" dirty="0">
                <a:solidFill>
                  <a:srgbClr val="1E1E1E"/>
                </a:solidFill>
                <a:latin typeface="Aptos"/>
              </a:rPr>
              <a:t> that builds</a:t>
            </a:r>
            <a:r>
              <a:rPr sz="1250" b="0" dirty="0">
                <a:solidFill>
                  <a:srgbClr val="1E1E1E"/>
                </a:solidFill>
                <a:latin typeface="Aptos"/>
              </a:rPr>
              <a:t> complex workflows </a:t>
            </a:r>
            <a:r>
              <a:rPr lang="en-US" sz="1250" b="0" dirty="0">
                <a:solidFill>
                  <a:srgbClr val="1E1E1E"/>
                </a:solidFill>
                <a:latin typeface="Aptos"/>
              </a:rPr>
              <a:t>with simple instructions</a:t>
            </a:r>
            <a:endParaRPr sz="1250" b="0" dirty="0">
              <a:solidFill>
                <a:srgbClr val="1E1E1E"/>
              </a:solidFill>
              <a:latin typeface="Aptos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828800" y="3154680"/>
            <a:ext cx="8778240" cy="27432"/>
          </a:xfrm>
          <a:prstGeom prst="rect">
            <a:avLst/>
          </a:prstGeom>
          <a:solidFill>
            <a:srgbClr val="EE5D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1828800" y="3429000"/>
            <a:ext cx="3108960" cy="274320"/>
          </a:xfrm>
          <a:prstGeom prst="rect">
            <a:avLst/>
          </a:prstGeom>
          <a:noFill/>
        </p:spPr>
        <p:txBody>
          <a:bodyPr wrap="square" lIns="27432" tIns="27432" rIns="27432" bIns="27432">
            <a:spAutoFit/>
          </a:bodyPr>
          <a:lstStyle/>
          <a:p>
            <a:pPr algn="l"/>
            <a:r>
              <a:rPr sz="1600" b="1">
                <a:solidFill>
                  <a:srgbClr val="00848F"/>
                </a:solidFill>
                <a:latin typeface="Aptos"/>
              </a:rPr>
              <a:t>Key challenges to watch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828800" y="3794760"/>
            <a:ext cx="4160520" cy="1492716"/>
          </a:xfrm>
          <a:prstGeom prst="rect">
            <a:avLst/>
          </a:prstGeom>
          <a:noFill/>
        </p:spPr>
        <p:txBody>
          <a:bodyPr wrap="square" lIns="45720" rIns="45720">
            <a:spAutoFit/>
          </a:bodyPr>
          <a:lstStyle/>
          <a:p>
            <a:pPr marL="400050" indent="-285750">
              <a:buFont typeface="Arial" panose="020B0604020202020204" pitchFamily="34" charset="0"/>
              <a:buChar char="•"/>
              <a:defRPr sz="1300">
                <a:solidFill>
                  <a:srgbClr val="1E1E1E"/>
                </a:solidFill>
                <a:latin typeface="Aptos"/>
              </a:defRPr>
            </a:pPr>
            <a:r>
              <a:rPr dirty="0"/>
              <a:t>Fast-moving GenAI technology and model obsolescence</a:t>
            </a:r>
          </a:p>
          <a:p>
            <a:pPr marL="400050" indent="-285750">
              <a:buFont typeface="Arial" panose="020B0604020202020204" pitchFamily="34" charset="0"/>
              <a:buChar char="•"/>
              <a:defRPr sz="1300">
                <a:solidFill>
                  <a:srgbClr val="1E1E1E"/>
                </a:solidFill>
                <a:latin typeface="Aptos"/>
              </a:defRPr>
            </a:pPr>
            <a:r>
              <a:rPr dirty="0"/>
              <a:t>Sensitive/private data and evolving regulatory requirements</a:t>
            </a:r>
          </a:p>
          <a:p>
            <a:pPr marL="400050" indent="-285750">
              <a:buFont typeface="Arial" panose="020B0604020202020204" pitchFamily="34" charset="0"/>
              <a:buChar char="•"/>
              <a:defRPr sz="1300">
                <a:solidFill>
                  <a:srgbClr val="1E1E1E"/>
                </a:solidFill>
                <a:latin typeface="Aptos"/>
              </a:defRPr>
            </a:pPr>
            <a:r>
              <a:rPr dirty="0"/>
              <a:t>Federated operations across RI and EOSC node environments</a:t>
            </a:r>
            <a:endParaRPr lang="en-US" dirty="0"/>
          </a:p>
          <a:p>
            <a:pPr marL="400050" indent="-285750">
              <a:buFont typeface="Arial" panose="020B0604020202020204" pitchFamily="34" charset="0"/>
              <a:buChar char="•"/>
              <a:defRPr sz="1300">
                <a:solidFill>
                  <a:srgbClr val="1E1E1E"/>
                </a:solidFill>
                <a:latin typeface="Aptos"/>
              </a:defRPr>
            </a:pPr>
            <a:r>
              <a:rPr lang="en-US" dirty="0"/>
              <a:t>Data and processing availability</a:t>
            </a:r>
            <a:endParaRPr dirty="0"/>
          </a:p>
        </p:txBody>
      </p:sp>
      <p:sp>
        <p:nvSpPr>
          <p:cNvPr id="23" name="TextBox 22"/>
          <p:cNvSpPr txBox="1"/>
          <p:nvPr/>
        </p:nvSpPr>
        <p:spPr>
          <a:xfrm>
            <a:off x="6400800" y="3429000"/>
            <a:ext cx="3657600" cy="301621"/>
          </a:xfrm>
          <a:prstGeom prst="rect">
            <a:avLst/>
          </a:prstGeom>
          <a:noFill/>
        </p:spPr>
        <p:txBody>
          <a:bodyPr wrap="square" lIns="27432" tIns="27432" rIns="27432" bIns="27432">
            <a:spAutoFit/>
          </a:bodyPr>
          <a:lstStyle/>
          <a:p>
            <a:pPr algn="l"/>
            <a:r>
              <a:rPr lang="en-US" sz="1600" b="1" dirty="0">
                <a:solidFill>
                  <a:srgbClr val="00848F"/>
                </a:solidFill>
                <a:latin typeface="Aptos"/>
              </a:rPr>
              <a:t>Key strategy points</a:t>
            </a:r>
            <a:endParaRPr sz="1600" b="1" dirty="0">
              <a:solidFill>
                <a:srgbClr val="00848F"/>
              </a:solidFill>
              <a:latin typeface="Apto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400800" y="3794760"/>
            <a:ext cx="4297680" cy="1292662"/>
          </a:xfrm>
          <a:prstGeom prst="rect">
            <a:avLst/>
          </a:prstGeom>
          <a:noFill/>
        </p:spPr>
        <p:txBody>
          <a:bodyPr wrap="square" lIns="45720" rIns="45720">
            <a:spAutoFit/>
          </a:bodyPr>
          <a:lstStyle/>
          <a:p>
            <a:pPr marL="400050" indent="-285750">
              <a:buFont typeface="Arial" panose="020B0604020202020204" pitchFamily="34" charset="0"/>
              <a:buChar char="•"/>
              <a:defRPr sz="1300">
                <a:solidFill>
                  <a:srgbClr val="1E1E1E"/>
                </a:solidFill>
                <a:latin typeface="Aptos"/>
              </a:defRPr>
            </a:pPr>
            <a:r>
              <a:rPr dirty="0"/>
              <a:t>Treat GenAI as a federated research infrastructure layer.</a:t>
            </a:r>
          </a:p>
          <a:p>
            <a:pPr marL="400050" indent="-285750">
              <a:buFont typeface="Arial" panose="020B0604020202020204" pitchFamily="34" charset="0"/>
              <a:buChar char="•"/>
              <a:defRPr sz="1300">
                <a:solidFill>
                  <a:srgbClr val="1E1E1E"/>
                </a:solidFill>
                <a:latin typeface="Aptos"/>
              </a:defRPr>
            </a:pPr>
            <a:r>
              <a:rPr dirty="0"/>
              <a:t>Make data, models and workflows FAIR, auditable and reusable by design.</a:t>
            </a:r>
          </a:p>
          <a:p>
            <a:pPr marL="400050" indent="-285750">
              <a:buFont typeface="Arial" panose="020B0604020202020204" pitchFamily="34" charset="0"/>
              <a:buChar char="•"/>
              <a:defRPr sz="1300">
                <a:solidFill>
                  <a:srgbClr val="1E1E1E"/>
                </a:solidFill>
                <a:latin typeface="Aptos"/>
              </a:defRPr>
            </a:pPr>
            <a:r>
              <a:rPr dirty="0"/>
              <a:t>Focus on pilots that produce reusable services, not one-off demonstrations.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828800" y="5349240"/>
            <a:ext cx="8961120" cy="286232"/>
          </a:xfrm>
          <a:prstGeom prst="rect">
            <a:avLst/>
          </a:prstGeom>
          <a:noFill/>
        </p:spPr>
        <p:txBody>
          <a:bodyPr wrap="square" lIns="27432" tIns="27432" rIns="27432" bIns="27432">
            <a:spAutoFit/>
          </a:bodyPr>
          <a:lstStyle/>
          <a:p>
            <a:pPr algn="ctr"/>
            <a:r>
              <a:rPr sz="1500" b="1" dirty="0" err="1">
                <a:solidFill>
                  <a:srgbClr val="00848F"/>
                </a:solidFill>
                <a:latin typeface="Aptos"/>
              </a:rPr>
              <a:t>RenAI</a:t>
            </a:r>
            <a:r>
              <a:rPr sz="1500" b="1" dirty="0">
                <a:solidFill>
                  <a:srgbClr val="00848F"/>
                </a:solidFill>
                <a:latin typeface="Aptos"/>
              </a:rPr>
              <a:t> aims to move </a:t>
            </a:r>
            <a:r>
              <a:rPr lang="en-US" sz="1500" b="1" dirty="0">
                <a:solidFill>
                  <a:srgbClr val="00848F"/>
                </a:solidFill>
                <a:latin typeface="Aptos"/>
              </a:rPr>
              <a:t>RIs in </a:t>
            </a:r>
            <a:r>
              <a:rPr sz="1500" b="1" dirty="0">
                <a:solidFill>
                  <a:srgbClr val="00848F"/>
                </a:solidFill>
                <a:latin typeface="Aptos"/>
              </a:rPr>
              <a:t>EOSC </a:t>
            </a:r>
            <a:r>
              <a:rPr lang="en-US" sz="1500" b="1" dirty="0">
                <a:solidFill>
                  <a:srgbClr val="00848F"/>
                </a:solidFill>
                <a:latin typeface="Aptos"/>
              </a:rPr>
              <a:t>from traditional infrastructures to scientific GenAI service providers</a:t>
            </a:r>
            <a:endParaRPr sz="1500" b="1" dirty="0">
              <a:solidFill>
                <a:srgbClr val="00848F"/>
              </a:solidFill>
              <a:latin typeface="Apto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7" id="{B91C56FE-5A9B-C24A-AFFA-133FB1C68414}" vid="{5FCD33CA-DC53-7B43-958E-3CD65528C4D3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1BA2657F33C78458957214F412992C5" ma:contentTypeVersion="17" ma:contentTypeDescription="Create a new document." ma:contentTypeScope="" ma:versionID="df0ee56cede248a9dd7bdde8f84231de">
  <xsd:schema xmlns:xsd="http://www.w3.org/2001/XMLSchema" xmlns:xs="http://www.w3.org/2001/XMLSchema" xmlns:p="http://schemas.microsoft.com/office/2006/metadata/properties" xmlns:ns2="496d62f4-75b2-40d8-99f4-e416e0428c04" xmlns:ns3="f0f4a6ae-13a5-4397-80f3-aea8e9f411f0" targetNamespace="http://schemas.microsoft.com/office/2006/metadata/properties" ma:root="true" ma:fieldsID="1bffa8149ff7cde30af9021f7dfec945" ns2:_="" ns3:_="">
    <xsd:import namespace="496d62f4-75b2-40d8-99f4-e416e0428c04"/>
    <xsd:import namespace="f0f4a6ae-13a5-4397-80f3-aea8e9f411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3:_dlc_DocId" minOccurs="0"/>
                <xsd:element ref="ns3:_dlc_DocIdUrl" minOccurs="0"/>
                <xsd:element ref="ns3:_dlc_DocIdPersistId" minOccurs="0"/>
                <xsd:element ref="ns2:Permanentlink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6d62f4-75b2-40d8-99f4-e416e0428c0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8da2a577-abbe-4683-8229-b3bb4b575d3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description="" ma:indexed="true" ma:internalName="MediaServiceLocation" ma:readOnly="true">
      <xsd:simpleType>
        <xsd:restriction base="dms:Text"/>
      </xsd:simpleType>
    </xsd:element>
    <xsd:element name="Permanentlink" ma:index="26" nillable="true" ma:displayName="Permanent link" ma:format="Dropdown" ma:internalName="Permanentlink">
      <xsd:simpleType>
        <xsd:restriction base="dms:Text">
          <xsd:maxLength value="255"/>
        </xsd:restriction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0f4a6ae-13a5-4397-80f3-aea8e9f411f0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9d882f0-47c2-44ed-bbac-0735b4e91be2}" ma:internalName="TaxCatchAll" ma:showField="CatchAllData" ma:web="f0f4a6ae-13a5-4397-80f3-aea8e9f411f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_dlc_DocId" ma:index="23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24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25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0f4a6ae-13a5-4397-80f3-aea8e9f411f0" xsi:nil="true"/>
    <lcf76f155ced4ddcb4097134ff3c332f xmlns="496d62f4-75b2-40d8-99f4-e416e0428c04">
      <Terms xmlns="http://schemas.microsoft.com/office/infopath/2007/PartnerControls"/>
    </lcf76f155ced4ddcb4097134ff3c332f>
    <Permanentlink xmlns="496d62f4-75b2-40d8-99f4-e416e0428c04" xsi:nil="true"/>
    <_dlc_DocId xmlns="f0f4a6ae-13a5-4397-80f3-aea8e9f411f0">EOSC-167323429-153726</_dlc_DocId>
    <_dlc_DocIdUrl xmlns="f0f4a6ae-13a5-4397-80f3-aea8e9f411f0">
      <Url>https://europeanopensciencecloud.sharepoint.com/sites/Data/_layouts/15/DocIdRedir.aspx?ID=EOSC-167323429-153726</Url>
      <Description>EOSC-167323429-153726</Description>
    </_dlc_DocIdUrl>
  </documentManagement>
</p:properti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44FDA6C8-71D7-4EA3-BDE7-578024C6A227}"/>
</file>

<file path=customXml/itemProps2.xml><?xml version="1.0" encoding="utf-8"?>
<ds:datastoreItem xmlns:ds="http://schemas.openxmlformats.org/officeDocument/2006/customXml" ds:itemID="{3C43946C-2F83-42B0-9676-1630B68D62E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CBBEC31-C3BC-46EE-8416-46FB6E223D0D}">
  <ds:schemaRefs>
    <ds:schemaRef ds:uri="http://schemas.microsoft.com/office/infopath/2007/PartnerControls"/>
    <ds:schemaRef ds:uri="http://purl.org/dc/elements/1.1/"/>
    <ds:schemaRef ds:uri="http://purl.org/dc/terms/"/>
    <ds:schemaRef ds:uri="3e74049f-b8a9-4e32-b231-e16b3efc928a"/>
    <ds:schemaRef ds:uri="http://www.w3.org/XML/1998/namespace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schemas.microsoft.com/office/2006/metadata/properties"/>
  </ds:schemaRefs>
</ds:datastoreItem>
</file>

<file path=customXml/itemProps4.xml><?xml version="1.0" encoding="utf-8"?>
<ds:datastoreItem xmlns:ds="http://schemas.openxmlformats.org/officeDocument/2006/customXml" ds:itemID="{43E56DEF-D151-465F-80EE-96F3F078C528}"/>
</file>

<file path=docProps/app.xml><?xml version="1.0" encoding="utf-8"?>
<Properties xmlns="http://schemas.openxmlformats.org/officeDocument/2006/extended-properties" xmlns:vt="http://schemas.openxmlformats.org/officeDocument/2006/docPropsVTypes">
  <Template>Kantoorthema</Template>
  <TotalTime>1552</TotalTime>
  <Words>783</Words>
  <Application>Microsoft Office PowerPoint</Application>
  <PresentationFormat>Widescreen</PresentationFormat>
  <Paragraphs>124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Aptos</vt:lpstr>
      <vt:lpstr>Aptos Display</vt:lpstr>
      <vt:lpstr>Arial</vt:lpstr>
      <vt:lpstr>Calibri</vt:lpstr>
      <vt:lpstr>Roboto</vt:lpstr>
      <vt:lpstr>Roboto Light</vt:lpstr>
      <vt:lpstr>Kantoorthema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Ute Gusenheimer</dc:creator>
  <cp:lastModifiedBy>Manolis Terrovitis</cp:lastModifiedBy>
  <cp:revision>15</cp:revision>
  <dcterms:created xsi:type="dcterms:W3CDTF">2023-06-05T12:30:30Z</dcterms:created>
  <dcterms:modified xsi:type="dcterms:W3CDTF">2026-07-08T13:20:40Z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6bd9ddd1-4d20-43f6-abfa-fc3c07406f94_Enabled">
    <vt:lpwstr>true</vt:lpwstr>
  </property>
  <property fmtid="{D5CDD505-2E9C-101B-9397-08002B2CF9AE}" pid="3" name="MSIP_Label_6bd9ddd1-4d20-43f6-abfa-fc3c07406f94_SetDate">
    <vt:lpwstr>2023-06-09T10:04:54Z</vt:lpwstr>
  </property>
  <property fmtid="{D5CDD505-2E9C-101B-9397-08002B2CF9AE}" pid="4" name="MSIP_Label_6bd9ddd1-4d20-43f6-abfa-fc3c07406f94_Method">
    <vt:lpwstr>Standard</vt:lpwstr>
  </property>
  <property fmtid="{D5CDD505-2E9C-101B-9397-08002B2CF9AE}" pid="5" name="MSIP_Label_6bd9ddd1-4d20-43f6-abfa-fc3c07406f94_Name">
    <vt:lpwstr>Commission Use</vt:lpwstr>
  </property>
  <property fmtid="{D5CDD505-2E9C-101B-9397-08002B2CF9AE}" pid="6" name="MSIP_Label_6bd9ddd1-4d20-43f6-abfa-fc3c07406f94_SiteId">
    <vt:lpwstr>b24c8b06-522c-46fe-9080-70926f8dddb1</vt:lpwstr>
  </property>
  <property fmtid="{D5CDD505-2E9C-101B-9397-08002B2CF9AE}" pid="7" name="MSIP_Label_6bd9ddd1-4d20-43f6-abfa-fc3c07406f94_ActionId">
    <vt:lpwstr>26090116-f8b9-4873-bd6a-93203bebac80</vt:lpwstr>
  </property>
  <property fmtid="{D5CDD505-2E9C-101B-9397-08002B2CF9AE}" pid="8" name="MSIP_Label_6bd9ddd1-4d20-43f6-abfa-fc3c07406f94_ContentBits">
    <vt:lpwstr>0</vt:lpwstr>
  </property>
  <property fmtid="{D5CDD505-2E9C-101B-9397-08002B2CF9AE}" pid="9" name="ContentTypeId">
    <vt:lpwstr>0x01010011BA2657F33C78458957214F412992C5</vt:lpwstr>
  </property>
  <property fmtid="{D5CDD505-2E9C-101B-9397-08002B2CF9AE}" pid="10" name="Order">
    <vt:r8>1255600</vt:r8>
  </property>
  <property fmtid="{D5CDD505-2E9C-101B-9397-08002B2CF9AE}" pid="11" name="_dlc_DocIdItemGuid">
    <vt:lpwstr>ccac0b55-3546-4769-b510-233801a37890</vt:lpwstr>
  </property>
</Properties>
</file>