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64" r:id="rId5"/>
    <p:sldId id="263" r:id="rId6"/>
    <p:sldId id="265" r:id="rId7"/>
    <p:sldId id="266" r:id="rId8"/>
    <p:sldId id="262" r:id="rId9"/>
    <p:sldId id="267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35"/>
    <p:restoredTop sz="96405"/>
  </p:normalViewPr>
  <p:slideViewPr>
    <p:cSldViewPr snapToGrid="0" snapToObjects="1">
      <p:cViewPr>
        <p:scale>
          <a:sx n="78" d="100"/>
          <a:sy n="78" d="100"/>
        </p:scale>
        <p:origin x="840" y="8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3BD50-DF1B-D14C-AFDA-9B3167AD3A48}" type="datetimeFigureOut">
              <a:rPr lang="nl-NL" smtClean="0"/>
              <a:t>07-07-2026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25721-C4BE-9640-9AC3-0C6434FE0F7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0389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34CEF8-D5AF-1EB2-8A65-D95E98FCB8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1CD3A17-2FD3-A6E8-AE64-84E688E642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3013" y="1600200"/>
            <a:ext cx="9144000" cy="10064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the title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AA24123-D2B8-3C6F-4F69-0B7797E8554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013" y="282575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Here goes the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80ED38-AA7E-DCBC-3FF9-C229D96AE5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23013" y="6173787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392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FEEE7FD-AC98-618B-4B33-B4CE3DC4C1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8" y="1570383"/>
            <a:ext cx="9830179" cy="43825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864CCA-ABA8-8CE0-F93C-570DFB1CB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C53E47-0E6A-DE16-0730-64C755DD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AD285AC-4CA3-AE2B-DFBA-B388231421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5CFA3A-C5C8-38C4-26A8-5C0668FF6C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099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8A8059C-26F4-E946-A41E-D6E31EB5F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674B7DB3-B3E5-0FD2-089E-D9FBE946771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721736" y="1570384"/>
            <a:ext cx="4658743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  <a:p>
            <a:pPr lvl="0"/>
            <a:endParaRPr lang="nl-NL" dirty="0"/>
          </a:p>
        </p:txBody>
      </p:sp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24662" y="1570355"/>
            <a:ext cx="4927256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B5C96C-9F63-7043-62F1-6FFE70846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C914087-1964-533C-A64A-45AABF8F83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954A490-193E-E7E7-692B-771ED26045A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31FF53C9-60B4-F295-1222-39E0717E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6981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E007D1EB-30D1-0020-72FE-E993026AF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jdelijke aanduiding voor afbeelding 2">
            <a:extLst>
              <a:ext uri="{FF2B5EF4-FFF2-40B4-BE49-F238E27FC236}">
                <a16:creationId xmlns:a16="http://schemas.microsoft.com/office/drawing/2014/main" id="{566BBDF6-7171-730B-A0C1-3D354D1F277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21736" y="1570354"/>
            <a:ext cx="9830180" cy="43825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/>
              <a:t>Insert Image 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0B80E89-3DFC-FEDF-2D5A-74F3DB640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1738" y="235633"/>
            <a:ext cx="9830179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rgbClr val="00869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46BE4D2-1F34-08DC-1FCF-6FD82EBB63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21741" y="895137"/>
            <a:ext cx="9830176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900" b="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A53DB0E-862A-409E-ECA4-584E5036E5D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5C1272FE-4131-48EB-6E8E-368644F52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80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493BA1C-54ED-085E-FE9B-4B19B2663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8140" y="360654"/>
            <a:ext cx="1196340" cy="340893"/>
          </a:xfrm>
          <a:prstGeom prst="rect">
            <a:avLst/>
          </a:prstGeom>
        </p:spPr>
      </p:pic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84E629F0-B24B-DF29-FA55-A4534D397726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4BB8B0B-76AF-DF95-7D44-C993B219FA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200">
                <a:solidFill>
                  <a:srgbClr val="00869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FBF33EF8-2365-726E-1E6B-3294A325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524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A920F16-67B9-4B13-F015-E953919C3F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EEF53FE-8D73-F338-C7BC-3BD523CBF7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19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957915A-F087-78A5-3BC0-0FE86D78E5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819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8" name="Tijdelijke aanduiding voor inhoud 3">
            <a:extLst>
              <a:ext uri="{FF2B5EF4-FFF2-40B4-BE49-F238E27FC236}">
                <a16:creationId xmlns:a16="http://schemas.microsoft.com/office/drawing/2014/main" id="{9452988D-DD8F-6942-0798-DC58681C28BB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6819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6FE2DB8-521E-FDC5-730D-F627D33FC08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EF0CB116-1CCE-93D4-0267-1AD8CF48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37652" y="643947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7830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D656E32-FFC6-4D84-D523-2D3E36344E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0A1AAEF-E0DD-FCD8-E2C6-D903DBA12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609600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nl-NL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2EB6A9A-0309-B84E-508E-B227E0731B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87052" y="940672"/>
            <a:ext cx="5082367" cy="60388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noProof="0" dirty="0"/>
              <a:t>Here goes a headline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CDDC73-2434-B276-FA2C-D1B633A27A4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7052" y="1650367"/>
            <a:ext cx="5082368" cy="3647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GB" noProof="0" dirty="0"/>
              <a:t>Here goes a sub-headline</a:t>
            </a:r>
          </a:p>
        </p:txBody>
      </p:sp>
      <p:sp>
        <p:nvSpPr>
          <p:cNvPr id="14" name="Tijdelijke aanduiding voor inhoud 3">
            <a:extLst>
              <a:ext uri="{FF2B5EF4-FFF2-40B4-BE49-F238E27FC236}">
                <a16:creationId xmlns:a16="http://schemas.microsoft.com/office/drawing/2014/main" id="{B6650B74-A9C0-63E3-4272-0EE83B5EE3E1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787052" y="2270760"/>
            <a:ext cx="5082367" cy="3682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1500" b="0" i="0" kern="1500" spc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2pPr>
            <a:lvl3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3pPr>
            <a:lvl4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4pPr>
            <a:lvl5pPr>
              <a:defRPr sz="1500" baseline="0">
                <a:solidFill>
                  <a:schemeClr val="bg2">
                    <a:lumMod val="25000"/>
                  </a:schemeClr>
                </a:solidFill>
                <a:latin typeface="Roboto Light" panose="02000000000000000000" pitchFamily="2" charset="0"/>
              </a:defRPr>
            </a:lvl5pPr>
          </a:lstStyle>
          <a:p>
            <a:pPr lvl="0"/>
            <a:r>
              <a:rPr lang="en-GB" noProof="0" dirty="0"/>
              <a:t>Click here to insert text</a:t>
            </a:r>
          </a:p>
        </p:txBody>
      </p:sp>
      <p:sp>
        <p:nvSpPr>
          <p:cNvPr id="2" name="Platshållare för text 8">
            <a:extLst>
              <a:ext uri="{FF2B5EF4-FFF2-40B4-BE49-F238E27FC236}">
                <a16:creationId xmlns:a16="http://schemas.microsoft.com/office/drawing/2014/main" id="{E1CDA03E-2B8A-F194-817F-29C4D2BF19E2}"/>
              </a:ext>
            </a:extLst>
          </p:cNvPr>
          <p:cNvSpPr>
            <a:spLocks noGrp="1" noChangeAspect="1"/>
          </p:cNvSpPr>
          <p:nvPr>
            <p:ph type="body" sz="quarter" idx="11"/>
          </p:nvPr>
        </p:nvSpPr>
        <p:spPr>
          <a:xfrm>
            <a:off x="311150" y="418955"/>
            <a:ext cx="1289043" cy="29003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Tx/>
              <a:buNone/>
              <a:defRPr sz="100">
                <a:noFill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FF69F1B-2023-5CA3-335D-E4DE0B6D59D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225209" y="6363216"/>
            <a:ext cx="41148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C461C2-EB7D-0C90-DDF2-1919EE8E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44200" y="6423497"/>
            <a:ext cx="1289222" cy="19887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8691"/>
                </a:solidFill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03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B8C57D3-0CDD-55FA-1F7B-B6D5F5C123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D40A129-CB28-2478-0535-8A79294E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C1D7175-A070-FC1F-C253-34FEB28F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021F74-1CF2-CCDE-A252-6E87D5349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6159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r>
              <a:rPr lang="nl-NL"/>
              <a:t>01 | 01 | 2022 by Author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A960BA-AE18-7043-11DF-A10471933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 Light" panose="02000000000000000000" pitchFamily="2" charset="0"/>
              </a:defRPr>
            </a:lvl1pPr>
          </a:lstStyle>
          <a:p>
            <a:fld id="{41814595-6856-9B4E-BECB-F9B7E4876AE1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198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5" r:id="rId4"/>
    <p:sldLayoutId id="2147483657" r:id="rId5"/>
    <p:sldLayoutId id="2147483666" r:id="rId6"/>
    <p:sldLayoutId id="2147483667" r:id="rId7"/>
    <p:sldLayoutId id="214748365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Roboto Light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 Light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1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" Type="http://schemas.openxmlformats.org/officeDocument/2006/relationships/image" Target="../media/image25.png"/><Relationship Id="rId21" Type="http://schemas.openxmlformats.org/officeDocument/2006/relationships/image" Target="../media/image52.png"/><Relationship Id="rId7" Type="http://schemas.openxmlformats.org/officeDocument/2006/relationships/image" Target="../media/image45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56.png"/><Relationship Id="rId2" Type="http://schemas.openxmlformats.org/officeDocument/2006/relationships/image" Target="../media/image34.png"/><Relationship Id="rId16" Type="http://schemas.openxmlformats.org/officeDocument/2006/relationships/image" Target="../media/image17.png"/><Relationship Id="rId20" Type="http://schemas.openxmlformats.org/officeDocument/2006/relationships/image" Target="../media/image51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12.png"/><Relationship Id="rId24" Type="http://schemas.openxmlformats.org/officeDocument/2006/relationships/image" Target="../media/image55.png"/><Relationship Id="rId32" Type="http://schemas.openxmlformats.org/officeDocument/2006/relationships/image" Target="../media/image21.png"/><Relationship Id="rId5" Type="http://schemas.openxmlformats.org/officeDocument/2006/relationships/image" Target="../media/image31.png"/><Relationship Id="rId15" Type="http://schemas.openxmlformats.org/officeDocument/2006/relationships/image" Target="../media/image1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10" Type="http://schemas.openxmlformats.org/officeDocument/2006/relationships/image" Target="../media/image48.png"/><Relationship Id="rId19" Type="http://schemas.openxmlformats.org/officeDocument/2006/relationships/image" Target="../media/image50.png"/><Relationship Id="rId31" Type="http://schemas.openxmlformats.org/officeDocument/2006/relationships/image" Target="../media/image20.png"/><Relationship Id="rId4" Type="http://schemas.openxmlformats.org/officeDocument/2006/relationships/image" Target="../media/image28.png"/><Relationship Id="rId9" Type="http://schemas.openxmlformats.org/officeDocument/2006/relationships/image" Target="../media/image47.png"/><Relationship Id="rId14" Type="http://schemas.openxmlformats.org/officeDocument/2006/relationships/image" Target="../media/image1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d.muromtsev@gmail.com" TargetMode="External"/><Relationship Id="rId2" Type="http://schemas.openxmlformats.org/officeDocument/2006/relationships/hyperlink" Target="mailto:Sahar.Vahdati@tib.e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30531-81FD-B320-C82B-6AFE8FAB0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5EE798-E5D8-29E8-943A-FC4D5799DFA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1721738" y="1315520"/>
            <a:ext cx="9830179" cy="100945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Clr>
                <a:srgbClr val="5C6670"/>
              </a:buClr>
              <a:buSzPts val="2000"/>
            </a:pPr>
            <a:r>
              <a:rPr lang="en-US" dirty="0">
                <a:sym typeface="Arial"/>
              </a:rPr>
              <a:t>A trustworthy, FAIR-by-design assistant to help scientists discover data, generate hypotheses, orchestrate workflows, and produce reproducible research outputs inside the EOSC ecosystem.</a:t>
            </a:r>
            <a:r>
              <a:rPr lang="ru-RU" dirty="0">
                <a:sym typeface="Arial"/>
              </a:rPr>
              <a:t> </a:t>
            </a:r>
            <a:endParaRPr lang="en-US" dirty="0">
              <a:sym typeface="Arial"/>
            </a:endParaRPr>
          </a:p>
          <a:p>
            <a:pPr lvl="0">
              <a:spcBef>
                <a:spcPts val="0"/>
              </a:spcBef>
              <a:buClr>
                <a:srgbClr val="5C6670"/>
              </a:buClr>
              <a:buSzPts val="2000"/>
            </a:pPr>
            <a:r>
              <a:rPr lang="en-US" dirty="0">
                <a:sym typeface="Arial"/>
              </a:rPr>
              <a:t>Project duration: </a:t>
            </a:r>
            <a:r>
              <a:rPr lang="en-US" b="1" dirty="0">
                <a:sym typeface="Arial"/>
              </a:rPr>
              <a:t>36-month</a:t>
            </a:r>
            <a:endParaRPr lang="ru-RU" b="1" dirty="0">
              <a:sym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E4E7F1-2902-6AEC-6A24-D754FF742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  <a:buClr>
                <a:srgbClr val="162331"/>
              </a:buClr>
              <a:buSzPts val="4400"/>
            </a:pPr>
            <a:r>
              <a:rPr lang="en-US" sz="3600" b="1" dirty="0">
                <a:solidFill>
                  <a:srgbClr val="162331"/>
                </a:solidFill>
                <a:latin typeface="Play"/>
                <a:ea typeface="Play"/>
                <a:cs typeface="Play"/>
                <a:sym typeface="Play"/>
              </a:rPr>
              <a:t>EOSC </a:t>
            </a:r>
            <a:r>
              <a:rPr lang="en-US" sz="3600" b="1" dirty="0" err="1">
                <a:solidFill>
                  <a:srgbClr val="162331"/>
                </a:solidFill>
                <a:latin typeface="Play"/>
                <a:ea typeface="Play"/>
                <a:cs typeface="Play"/>
                <a:sym typeface="Play"/>
              </a:rPr>
              <a:t>AIssistant</a:t>
            </a:r>
            <a:endParaRPr lang="en-US" sz="3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2FB2C4-3CB2-EAAB-8B38-FDFDEB81D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1</a:t>
            </a:fld>
            <a:endParaRPr lang="nl-NL" sz="1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FBF981-A09D-127F-6A80-B3D1E30CA4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pPr lvl="0">
              <a:spcBef>
                <a:spcPts val="0"/>
              </a:spcBef>
              <a:buClr>
                <a:srgbClr val="008C95"/>
              </a:buClr>
              <a:buSzPts val="1800"/>
            </a:pPr>
            <a:r>
              <a:rPr lang="en-US" sz="2000" dirty="0">
                <a:solidFill>
                  <a:srgbClr val="008C95"/>
                </a:solidFill>
                <a:latin typeface="Arial"/>
                <a:ea typeface="Arial"/>
                <a:cs typeface="Arial"/>
                <a:sym typeface="Arial"/>
              </a:rPr>
              <a:t>Agentic GenAI Open Research Assistant</a:t>
            </a:r>
            <a:endParaRPr lang="en-US"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88DE4-26D7-301C-A12B-454090796A9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5401398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</p:txBody>
      </p:sp>
      <p:sp>
        <p:nvSpPr>
          <p:cNvPr id="18" name="Google Shape;85;p4">
            <a:extLst>
              <a:ext uri="{FF2B5EF4-FFF2-40B4-BE49-F238E27FC236}">
                <a16:creationId xmlns:a16="http://schemas.microsoft.com/office/drawing/2014/main" id="{8E71FF90-E52A-CD0E-485C-3E0FC143FBFD}"/>
              </a:ext>
            </a:extLst>
          </p:cNvPr>
          <p:cNvSpPr/>
          <p:nvPr/>
        </p:nvSpPr>
        <p:spPr>
          <a:xfrm>
            <a:off x="1817510" y="2454019"/>
            <a:ext cx="1828800" cy="392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75B82"/>
              </a:buClr>
              <a:buSzPts val="1200"/>
              <a:buFont typeface="Arial"/>
              <a:buNone/>
            </a:pPr>
            <a:r>
              <a:rPr lang="en-US" sz="2000" b="1" dirty="0">
                <a:solidFill>
                  <a:srgbClr val="D75B82"/>
                </a:solidFill>
                <a:latin typeface="Arial"/>
                <a:ea typeface="Arial"/>
                <a:cs typeface="Arial"/>
                <a:sym typeface="Arial"/>
              </a:rPr>
              <a:t>Coordinator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86;p4">
            <a:extLst>
              <a:ext uri="{FF2B5EF4-FFF2-40B4-BE49-F238E27FC236}">
                <a16:creationId xmlns:a16="http://schemas.microsoft.com/office/drawing/2014/main" id="{9AE9FE40-B01E-CF50-AFC8-02E8BEB9D4EA}"/>
              </a:ext>
            </a:extLst>
          </p:cNvPr>
          <p:cNvSpPr/>
          <p:nvPr/>
        </p:nvSpPr>
        <p:spPr>
          <a:xfrm>
            <a:off x="3337930" y="2462461"/>
            <a:ext cx="8440391" cy="384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800"/>
              <a:buFont typeface="Arial"/>
              <a:buNone/>
            </a:pPr>
            <a:r>
              <a:rPr lang="en-US" sz="20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TIB Leibniz Information Centre for Science and Technology, Germany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87;p4">
            <a:extLst>
              <a:ext uri="{FF2B5EF4-FFF2-40B4-BE49-F238E27FC236}">
                <a16:creationId xmlns:a16="http://schemas.microsoft.com/office/drawing/2014/main" id="{06C5020C-0BCE-1324-5184-95D9989ABE3C}"/>
              </a:ext>
            </a:extLst>
          </p:cNvPr>
          <p:cNvSpPr/>
          <p:nvPr/>
        </p:nvSpPr>
        <p:spPr>
          <a:xfrm>
            <a:off x="1817499" y="3045364"/>
            <a:ext cx="3146387" cy="384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8C95"/>
              </a:buClr>
              <a:buSzPts val="1200"/>
              <a:buFont typeface="Arial"/>
              <a:buNone/>
            </a:pPr>
            <a:r>
              <a:rPr lang="en-US" sz="2000" b="1" dirty="0">
                <a:solidFill>
                  <a:srgbClr val="008C95"/>
                </a:solidFill>
                <a:latin typeface="Arial"/>
                <a:ea typeface="Arial"/>
                <a:cs typeface="Arial"/>
                <a:sym typeface="Arial"/>
              </a:rPr>
              <a:t>Partner </a:t>
            </a:r>
            <a:r>
              <a:rPr lang="en-US" sz="2000" b="1" dirty="0" err="1">
                <a:solidFill>
                  <a:srgbClr val="008C95"/>
                </a:solidFill>
                <a:latin typeface="Arial"/>
                <a:ea typeface="Arial"/>
                <a:cs typeface="Arial"/>
                <a:sym typeface="Arial"/>
              </a:rPr>
              <a:t>organisations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88;p4">
            <a:extLst>
              <a:ext uri="{FF2B5EF4-FFF2-40B4-BE49-F238E27FC236}">
                <a16:creationId xmlns:a16="http://schemas.microsoft.com/office/drawing/2014/main" id="{CA4CF97B-D8BB-10CE-ED19-7AACF57ED903}"/>
              </a:ext>
            </a:extLst>
          </p:cNvPr>
          <p:cNvSpPr/>
          <p:nvPr/>
        </p:nvSpPr>
        <p:spPr>
          <a:xfrm>
            <a:off x="1817499" y="3620612"/>
            <a:ext cx="4627924" cy="2568163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144000" tIns="144000" rIns="144000" bIns="144000" anchor="ctr" anchorCtr="0">
            <a:no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PSNC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Poland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Leibniz Universität Hannover 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— Germany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University of Cagliari 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— Italy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Institute Mihajlo Pupin 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— Serbia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The Open University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UK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LAION e.V.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Germany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89;p4">
            <a:extLst>
              <a:ext uri="{FF2B5EF4-FFF2-40B4-BE49-F238E27FC236}">
                <a16:creationId xmlns:a16="http://schemas.microsoft.com/office/drawing/2014/main" id="{51DE2BF9-2D10-0FB0-3F89-31A808EDB2D8}"/>
              </a:ext>
            </a:extLst>
          </p:cNvPr>
          <p:cNvSpPr/>
          <p:nvPr/>
        </p:nvSpPr>
        <p:spPr>
          <a:xfrm>
            <a:off x="6739169" y="3627870"/>
            <a:ext cx="4812748" cy="2560906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144000" tIns="144000" rIns="144000" bIns="144000" anchor="ctr" anchorCtr="0">
            <a:no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NKUA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Greece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University of Manchester 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— UK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Eindhoven University of Technology 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— Netherlands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OFFIS e.V.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Germany</a:t>
            </a:r>
            <a:endParaRPr sz="1600" dirty="0">
              <a:solidFill>
                <a:srgbClr val="162331"/>
              </a:solidFill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62331"/>
              </a:buClr>
              <a:buSzPts val="1470"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Naturalis Biodiversity Center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— Netherlands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914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92EFF1-3C79-7F03-889A-DF575EA5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Project objectives &amp; Key contributions to EOSC</a:t>
            </a:r>
            <a:endParaRPr lang="en-BE" sz="2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84C33-BE9A-4452-D888-4E27E8B3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2</a:t>
            </a:fld>
            <a:endParaRPr lang="nl-NL" sz="16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33381-A6B7-DA75-6D65-FAC658CB12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5105305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  <a:p>
            <a:endParaRPr lang="nl-NL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8FADD7-A3DE-4D1C-EFDF-33229453A2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21741" y="895137"/>
            <a:ext cx="9830176" cy="71851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en-IE" dirty="0"/>
              <a:t>The project translates agentic AI into practical EOSC services for scientists, with human oversight at every critical decision point.</a:t>
            </a:r>
          </a:p>
        </p:txBody>
      </p:sp>
      <p:sp>
        <p:nvSpPr>
          <p:cNvPr id="5" name="Google Shape;57;p2">
            <a:extLst>
              <a:ext uri="{FF2B5EF4-FFF2-40B4-BE49-F238E27FC236}">
                <a16:creationId xmlns:a16="http://schemas.microsoft.com/office/drawing/2014/main" id="{2CE24E79-3042-41FB-720E-F3B3CBB135B4}"/>
              </a:ext>
            </a:extLst>
          </p:cNvPr>
          <p:cNvSpPr/>
          <p:nvPr/>
        </p:nvSpPr>
        <p:spPr>
          <a:xfrm>
            <a:off x="1754396" y="1760069"/>
            <a:ext cx="9654474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75" tIns="375" rIns="375" bIns="375" anchor="ctr" anchorCtr="0">
            <a:norm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i="0" u="none" strike="noStrike" cap="none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Improve </a:t>
            </a:r>
            <a:r>
              <a:rPr lang="en-US" i="0" u="none" strike="noStrike" cap="none" dirty="0" err="1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FAIRness</a:t>
            </a:r>
            <a:r>
              <a:rPr lang="en-US" i="0" u="none" strike="noStrike" cap="none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, data quality, provenance, and bias detection across research domains.</a:t>
            </a:r>
            <a:br>
              <a:rPr lang="en-US" i="0" u="none" strike="noStrike" cap="none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Develop trustworthy GenAI models for scientific data workflows and reasoning tasks.</a:t>
            </a:r>
            <a:br>
              <a:rPr lang="en-US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Build a modular agentic assistant for human–AI collaboration across the research lifecycle.</a:t>
            </a:r>
            <a:br>
              <a:rPr lang="en-US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Validate the methods through biodiversity, energy systems, and materials science use cases.</a:t>
            </a: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58;p2">
            <a:extLst>
              <a:ext uri="{FF2B5EF4-FFF2-40B4-BE49-F238E27FC236}">
                <a16:creationId xmlns:a16="http://schemas.microsoft.com/office/drawing/2014/main" id="{43C77266-1FDA-479D-D89B-B433AF88A0CA}"/>
              </a:ext>
            </a:extLst>
          </p:cNvPr>
          <p:cNvSpPr/>
          <p:nvPr/>
        </p:nvSpPr>
        <p:spPr>
          <a:xfrm>
            <a:off x="1981558" y="4682793"/>
            <a:ext cx="2011680" cy="371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75B82"/>
              </a:buClr>
              <a:buSzPts val="1200"/>
              <a:buFont typeface="Arial"/>
              <a:buNone/>
            </a:pPr>
            <a:r>
              <a:rPr lang="en-US" sz="2000" b="1" dirty="0">
                <a:solidFill>
                  <a:srgbClr val="D75B82"/>
                </a:solidFill>
                <a:latin typeface="Arial"/>
                <a:ea typeface="Arial"/>
                <a:cs typeface="Arial"/>
                <a:sym typeface="Arial"/>
              </a:rPr>
              <a:t>Expected value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59;p2">
            <a:extLst>
              <a:ext uri="{FF2B5EF4-FFF2-40B4-BE49-F238E27FC236}">
                <a16:creationId xmlns:a16="http://schemas.microsoft.com/office/drawing/2014/main" id="{ECBC2775-9A0D-BADE-8C79-0B92B4710C17}"/>
              </a:ext>
            </a:extLst>
          </p:cNvPr>
          <p:cNvSpPr/>
          <p:nvPr/>
        </p:nvSpPr>
        <p:spPr>
          <a:xfrm>
            <a:off x="1981557" y="4935071"/>
            <a:ext cx="9564255" cy="1127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C6670"/>
              </a:buClr>
              <a:buSzPts val="1600"/>
              <a:buFont typeface="Arial"/>
              <a:buNone/>
            </a:pPr>
            <a:r>
              <a:rPr lang="en-US" sz="1600" b="1" dirty="0">
                <a:solidFill>
                  <a:srgbClr val="5C6670"/>
                </a:solidFill>
                <a:latin typeface="Arial"/>
                <a:ea typeface="Arial"/>
                <a:cs typeface="Arial"/>
                <a:sym typeface="Arial"/>
              </a:rPr>
              <a:t>Faster time-to-insight, more reproducible workflows, and 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C6670"/>
              </a:buClr>
              <a:buSzPts val="1600"/>
              <a:buFont typeface="Arial"/>
              <a:buNone/>
            </a:pPr>
            <a:r>
              <a:rPr lang="en-US" sz="1600" b="1" dirty="0">
                <a:solidFill>
                  <a:srgbClr val="5C6670"/>
                </a:solidFill>
                <a:latin typeface="Arial"/>
                <a:ea typeface="Arial"/>
                <a:cs typeface="Arial"/>
                <a:sym typeface="Arial"/>
              </a:rPr>
              <a:t>EOSC-ready outputs with traceable data → model → agent → result lineage.</a:t>
            </a:r>
            <a:endParaRPr sz="1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4113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3FDA2-1FA6-AA66-1FB0-5D1B8D1B0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388B6-772B-72AE-9D44-D22A5D3AC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3</a:t>
            </a:fld>
            <a:endParaRPr lang="nl-NL" sz="16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CDE5A-99BC-2E65-0D7A-43B76E158E2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6" y="6356350"/>
            <a:ext cx="5079180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</p:txBody>
      </p: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16218ADC-61A2-C6B5-97EB-817D4D0A4C7C}"/>
              </a:ext>
            </a:extLst>
          </p:cNvPr>
          <p:cNvGrpSpPr>
            <a:grpSpLocks noChangeAspect="1"/>
          </p:cNvGrpSpPr>
          <p:nvPr/>
        </p:nvGrpSpPr>
        <p:grpSpPr>
          <a:xfrm>
            <a:off x="375564" y="48987"/>
            <a:ext cx="11258096" cy="6356350"/>
            <a:chOff x="0" y="0"/>
            <a:chExt cx="8943326" cy="5049425"/>
          </a:xfrm>
        </p:grpSpPr>
        <p:pic>
          <p:nvPicPr>
            <p:cNvPr id="224" name="Google Shape;166;p15" title="europe 1.png">
              <a:extLst>
                <a:ext uri="{FF2B5EF4-FFF2-40B4-BE49-F238E27FC236}">
                  <a16:creationId xmlns:a16="http://schemas.microsoft.com/office/drawing/2014/main" id="{E8FF6F02-40EF-A035-F8EB-BDDC7B6390E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 amt="66000"/>
            </a:blip>
            <a:srcRect l="32701" t="3223"/>
            <a:stretch/>
          </p:blipFill>
          <p:spPr>
            <a:xfrm>
              <a:off x="0" y="0"/>
              <a:ext cx="5106924" cy="5023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5" name="Google Shape;167;p15">
              <a:extLst>
                <a:ext uri="{FF2B5EF4-FFF2-40B4-BE49-F238E27FC236}">
                  <a16:creationId xmlns:a16="http://schemas.microsoft.com/office/drawing/2014/main" id="{5F37BCEF-6532-DF43-20CF-96BCCBDDDDCE}"/>
                </a:ext>
              </a:extLst>
            </p:cNvPr>
            <p:cNvSpPr/>
            <p:nvPr/>
          </p:nvSpPr>
          <p:spPr>
            <a:xfrm>
              <a:off x="659942" y="2277988"/>
              <a:ext cx="1839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BF1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68;p15">
              <a:extLst>
                <a:ext uri="{FF2B5EF4-FFF2-40B4-BE49-F238E27FC236}">
                  <a16:creationId xmlns:a16="http://schemas.microsoft.com/office/drawing/2014/main" id="{2B4C0019-875F-0B3A-8B79-21CDD7439CD6}"/>
                </a:ext>
              </a:extLst>
            </p:cNvPr>
            <p:cNvSpPr/>
            <p:nvPr/>
          </p:nvSpPr>
          <p:spPr>
            <a:xfrm>
              <a:off x="4797038" y="3595465"/>
              <a:ext cx="3417900" cy="1452000"/>
            </a:xfrm>
            <a:prstGeom prst="rect">
              <a:avLst/>
            </a:prstGeom>
            <a:solidFill>
              <a:srgbClr val="948A54">
                <a:alpha val="203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69;p15">
              <a:extLst>
                <a:ext uri="{FF2B5EF4-FFF2-40B4-BE49-F238E27FC236}">
                  <a16:creationId xmlns:a16="http://schemas.microsoft.com/office/drawing/2014/main" id="{F9F28C0F-F28E-0C67-2589-CE0D2AB0B258}"/>
                </a:ext>
              </a:extLst>
            </p:cNvPr>
            <p:cNvSpPr/>
            <p:nvPr/>
          </p:nvSpPr>
          <p:spPr>
            <a:xfrm>
              <a:off x="4622375" y="1974637"/>
              <a:ext cx="3592500" cy="1452000"/>
            </a:xfrm>
            <a:prstGeom prst="rect">
              <a:avLst/>
            </a:prstGeom>
            <a:solidFill>
              <a:srgbClr val="D9EAD3">
                <a:alpha val="396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70;p15">
              <a:extLst>
                <a:ext uri="{FF2B5EF4-FFF2-40B4-BE49-F238E27FC236}">
                  <a16:creationId xmlns:a16="http://schemas.microsoft.com/office/drawing/2014/main" id="{D4C19E5C-C2B2-30D0-3A3F-07AAB0090F6A}"/>
                </a:ext>
              </a:extLst>
            </p:cNvPr>
            <p:cNvSpPr/>
            <p:nvPr/>
          </p:nvSpPr>
          <p:spPr>
            <a:xfrm>
              <a:off x="4797038" y="353848"/>
              <a:ext cx="3417900" cy="1452000"/>
            </a:xfrm>
            <a:prstGeom prst="rect">
              <a:avLst/>
            </a:prstGeom>
            <a:solidFill>
              <a:srgbClr val="E7F0F1">
                <a:alpha val="6312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71;p15">
              <a:extLst>
                <a:ext uri="{FF2B5EF4-FFF2-40B4-BE49-F238E27FC236}">
                  <a16:creationId xmlns:a16="http://schemas.microsoft.com/office/drawing/2014/main" id="{FE729058-DCB1-5C79-70C1-F0A0DAC62C40}"/>
                </a:ext>
              </a:extLst>
            </p:cNvPr>
            <p:cNvSpPr/>
            <p:nvPr/>
          </p:nvSpPr>
          <p:spPr>
            <a:xfrm>
              <a:off x="7847948" y="3951594"/>
              <a:ext cx="783600" cy="803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72;p15">
              <a:extLst>
                <a:ext uri="{FF2B5EF4-FFF2-40B4-BE49-F238E27FC236}">
                  <a16:creationId xmlns:a16="http://schemas.microsoft.com/office/drawing/2014/main" id="{3752A51F-1539-D11D-2B09-EA3F5A97D41C}"/>
                </a:ext>
              </a:extLst>
            </p:cNvPr>
            <p:cNvSpPr/>
            <p:nvPr/>
          </p:nvSpPr>
          <p:spPr>
            <a:xfrm>
              <a:off x="7847948" y="2318917"/>
              <a:ext cx="783600" cy="803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73;p15">
              <a:extLst>
                <a:ext uri="{FF2B5EF4-FFF2-40B4-BE49-F238E27FC236}">
                  <a16:creationId xmlns:a16="http://schemas.microsoft.com/office/drawing/2014/main" id="{6EE969D9-9E57-3AE1-5EC6-6AB49A5888A1}"/>
                </a:ext>
              </a:extLst>
            </p:cNvPr>
            <p:cNvSpPr/>
            <p:nvPr/>
          </p:nvSpPr>
          <p:spPr>
            <a:xfrm>
              <a:off x="7847948" y="677972"/>
              <a:ext cx="783600" cy="803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74;p15">
              <a:extLst>
                <a:ext uri="{FF2B5EF4-FFF2-40B4-BE49-F238E27FC236}">
                  <a16:creationId xmlns:a16="http://schemas.microsoft.com/office/drawing/2014/main" id="{A4FA7DDB-69C4-1725-ED9B-53E51F7EEBD9}"/>
                </a:ext>
              </a:extLst>
            </p:cNvPr>
            <p:cNvSpPr txBox="1"/>
            <p:nvPr/>
          </p:nvSpPr>
          <p:spPr>
            <a:xfrm rot="5400000">
              <a:off x="8012925" y="2551084"/>
              <a:ext cx="1413900" cy="303000"/>
            </a:xfrm>
            <a:prstGeom prst="rect">
              <a:avLst/>
            </a:prstGeom>
            <a:solidFill>
              <a:srgbClr val="D9EAD3">
                <a:alpha val="39610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14"/>
            </a:p>
          </p:txBody>
        </p:sp>
        <p:sp>
          <p:nvSpPr>
            <p:cNvPr id="233" name="Google Shape;175;p15">
              <a:extLst>
                <a:ext uri="{FF2B5EF4-FFF2-40B4-BE49-F238E27FC236}">
                  <a16:creationId xmlns:a16="http://schemas.microsoft.com/office/drawing/2014/main" id="{83F66790-19FE-E031-2C85-2E6306D333B3}"/>
                </a:ext>
              </a:extLst>
            </p:cNvPr>
            <p:cNvSpPr txBox="1"/>
            <p:nvPr/>
          </p:nvSpPr>
          <p:spPr>
            <a:xfrm rot="5400000">
              <a:off x="7982925" y="937473"/>
              <a:ext cx="1473900" cy="303000"/>
            </a:xfrm>
            <a:prstGeom prst="rect">
              <a:avLst/>
            </a:prstGeom>
            <a:solidFill>
              <a:srgbClr val="A2C4C9">
                <a:alpha val="25949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14"/>
            </a:p>
          </p:txBody>
        </p:sp>
        <p:sp>
          <p:nvSpPr>
            <p:cNvPr id="234" name="Google Shape;176;p15">
              <a:extLst>
                <a:ext uri="{FF2B5EF4-FFF2-40B4-BE49-F238E27FC236}">
                  <a16:creationId xmlns:a16="http://schemas.microsoft.com/office/drawing/2014/main" id="{85A28645-0AF6-63C5-44F7-1BA7BABE528B}"/>
                </a:ext>
              </a:extLst>
            </p:cNvPr>
            <p:cNvSpPr txBox="1"/>
            <p:nvPr/>
          </p:nvSpPr>
          <p:spPr>
            <a:xfrm rot="5400000">
              <a:off x="8004825" y="4182875"/>
              <a:ext cx="1430100" cy="303000"/>
            </a:xfrm>
            <a:prstGeom prst="rect">
              <a:avLst/>
            </a:prstGeom>
            <a:solidFill>
              <a:srgbClr val="948A54">
                <a:alpha val="32280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14"/>
            </a:p>
          </p:txBody>
        </p:sp>
        <p:pic>
          <p:nvPicPr>
            <p:cNvPr id="235" name="Google Shape;177;p15" title="Frame 98.png">
              <a:extLst>
                <a:ext uri="{FF2B5EF4-FFF2-40B4-BE49-F238E27FC236}">
                  <a16:creationId xmlns:a16="http://schemas.microsoft.com/office/drawing/2014/main" id="{D928D6C4-2E71-5BE5-9DBD-E6D957174C1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075843" y="3674146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178;p15" title="Frame 98.png">
              <a:extLst>
                <a:ext uri="{FF2B5EF4-FFF2-40B4-BE49-F238E27FC236}">
                  <a16:creationId xmlns:a16="http://schemas.microsoft.com/office/drawing/2014/main" id="{D4761F93-4034-D454-1151-A9A9E0CFD253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56967" y="3939458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179;p15" title="Frame 98.png">
              <a:extLst>
                <a:ext uri="{FF2B5EF4-FFF2-40B4-BE49-F238E27FC236}">
                  <a16:creationId xmlns:a16="http://schemas.microsoft.com/office/drawing/2014/main" id="{554BE911-B648-5BA9-B29B-098D786B429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56967" y="4362757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180;p15" title="Frame 98.png">
              <a:extLst>
                <a:ext uri="{FF2B5EF4-FFF2-40B4-BE49-F238E27FC236}">
                  <a16:creationId xmlns:a16="http://schemas.microsoft.com/office/drawing/2014/main" id="{CCB5523E-77D2-BAA0-F345-490FDDABB60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078443" y="4620865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9" name="Google Shape;181;p15" title="Frame 97.png">
              <a:extLst>
                <a:ext uri="{FF2B5EF4-FFF2-40B4-BE49-F238E27FC236}">
                  <a16:creationId xmlns:a16="http://schemas.microsoft.com/office/drawing/2014/main" id="{9FCDEE39-8D95-929F-C324-FEB0C04A8164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078452" y="3000150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182;p15" title="Frame 97.png">
              <a:extLst>
                <a:ext uri="{FF2B5EF4-FFF2-40B4-BE49-F238E27FC236}">
                  <a16:creationId xmlns:a16="http://schemas.microsoft.com/office/drawing/2014/main" id="{E137EE3E-7822-FBBB-D0DE-9760A3412FE4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078452" y="2037616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183;p15" title="Frame 97.png">
              <a:extLst>
                <a:ext uri="{FF2B5EF4-FFF2-40B4-BE49-F238E27FC236}">
                  <a16:creationId xmlns:a16="http://schemas.microsoft.com/office/drawing/2014/main" id="{79A85C34-68E0-1DB9-28E7-AE35DEE2A1A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756977" y="2298732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184;p15" title="Frame 97.png">
              <a:extLst>
                <a:ext uri="{FF2B5EF4-FFF2-40B4-BE49-F238E27FC236}">
                  <a16:creationId xmlns:a16="http://schemas.microsoft.com/office/drawing/2014/main" id="{364608B4-A89C-C957-0044-D14B159B7A2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756977" y="2727415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3" name="Google Shape;185;p15">
              <a:extLst>
                <a:ext uri="{FF2B5EF4-FFF2-40B4-BE49-F238E27FC236}">
                  <a16:creationId xmlns:a16="http://schemas.microsoft.com/office/drawing/2014/main" id="{953EF31F-C448-CA3E-2B01-B0F49E99D40C}"/>
                </a:ext>
              </a:extLst>
            </p:cNvPr>
            <p:cNvSpPr/>
            <p:nvPr/>
          </p:nvSpPr>
          <p:spPr>
            <a:xfrm>
              <a:off x="3681950" y="1742173"/>
              <a:ext cx="1945500" cy="19455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86;p15">
              <a:extLst>
                <a:ext uri="{FF2B5EF4-FFF2-40B4-BE49-F238E27FC236}">
                  <a16:creationId xmlns:a16="http://schemas.microsoft.com/office/drawing/2014/main" id="{00692633-EB41-3670-8FDC-9AFDACEAE15D}"/>
                </a:ext>
              </a:extLst>
            </p:cNvPr>
            <p:cNvSpPr/>
            <p:nvPr/>
          </p:nvSpPr>
          <p:spPr>
            <a:xfrm rot="-5399778">
              <a:off x="667425" y="1079550"/>
              <a:ext cx="4648800" cy="3254700"/>
            </a:xfrm>
            <a:prstGeom prst="triangle">
              <a:avLst>
                <a:gd name="adj" fmla="val 50603"/>
              </a:avLst>
            </a:prstGeom>
            <a:solidFill>
              <a:srgbClr val="FFE599">
                <a:alpha val="341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87;p15">
              <a:extLst>
                <a:ext uri="{FF2B5EF4-FFF2-40B4-BE49-F238E27FC236}">
                  <a16:creationId xmlns:a16="http://schemas.microsoft.com/office/drawing/2014/main" id="{5E14BE1C-672B-E10A-01B4-A4EBEA2A2B41}"/>
                </a:ext>
              </a:extLst>
            </p:cNvPr>
            <p:cNvSpPr/>
            <p:nvPr/>
          </p:nvSpPr>
          <p:spPr>
            <a:xfrm>
              <a:off x="3272150" y="1336573"/>
              <a:ext cx="2757000" cy="2757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88;p15">
              <a:extLst>
                <a:ext uri="{FF2B5EF4-FFF2-40B4-BE49-F238E27FC236}">
                  <a16:creationId xmlns:a16="http://schemas.microsoft.com/office/drawing/2014/main" id="{C52CC8CE-DF18-9AAA-E4DC-844E9D158207}"/>
                </a:ext>
              </a:extLst>
            </p:cNvPr>
            <p:cNvSpPr txBox="1"/>
            <p:nvPr/>
          </p:nvSpPr>
          <p:spPr>
            <a:xfrm>
              <a:off x="4071656" y="2473537"/>
              <a:ext cx="1158000" cy="58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925" tIns="63925" rIns="63925" bIns="639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79" b="1"/>
                <a:t>General-Purpose Research Agents</a:t>
              </a:r>
              <a:endParaRPr sz="979" b="1"/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79" b="1"/>
                <a:t>(RAs) </a:t>
              </a:r>
              <a:endParaRPr sz="979" b="1"/>
            </a:p>
          </p:txBody>
        </p:sp>
        <p:sp>
          <p:nvSpPr>
            <p:cNvPr id="247" name="Google Shape;189;p15">
              <a:extLst>
                <a:ext uri="{FF2B5EF4-FFF2-40B4-BE49-F238E27FC236}">
                  <a16:creationId xmlns:a16="http://schemas.microsoft.com/office/drawing/2014/main" id="{EB508FDE-D240-8504-02FC-C1373BB4B9E3}"/>
                </a:ext>
              </a:extLst>
            </p:cNvPr>
            <p:cNvSpPr/>
            <p:nvPr/>
          </p:nvSpPr>
          <p:spPr>
            <a:xfrm>
              <a:off x="4724126" y="20408"/>
              <a:ext cx="4219200" cy="30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50" b="1"/>
                <a:t>Domain-specific Research Agents (DRA) </a:t>
              </a:r>
              <a:endParaRPr sz="950" b="1"/>
            </a:p>
          </p:txBody>
        </p:sp>
        <p:sp>
          <p:nvSpPr>
            <p:cNvPr id="248" name="Google Shape;190;p15">
              <a:extLst>
                <a:ext uri="{FF2B5EF4-FFF2-40B4-BE49-F238E27FC236}">
                  <a16:creationId xmlns:a16="http://schemas.microsoft.com/office/drawing/2014/main" id="{048E5E00-4F63-4C17-7036-9CC914C1B5C6}"/>
                </a:ext>
              </a:extLst>
            </p:cNvPr>
            <p:cNvSpPr txBox="1"/>
            <p:nvPr/>
          </p:nvSpPr>
          <p:spPr>
            <a:xfrm rot="5400000">
              <a:off x="8012925" y="2549137"/>
              <a:ext cx="1413900" cy="303000"/>
            </a:xfrm>
            <a:prstGeom prst="rect">
              <a:avLst/>
            </a:prstGeom>
            <a:solidFill>
              <a:srgbClr val="D9EAD3">
                <a:alpha val="39610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14"/>
                <a:t>Energy Simulation </a:t>
              </a:r>
              <a:endParaRPr sz="1014"/>
            </a:p>
          </p:txBody>
        </p:sp>
        <p:sp>
          <p:nvSpPr>
            <p:cNvPr id="249" name="Google Shape;191;p15">
              <a:extLst>
                <a:ext uri="{FF2B5EF4-FFF2-40B4-BE49-F238E27FC236}">
                  <a16:creationId xmlns:a16="http://schemas.microsoft.com/office/drawing/2014/main" id="{DDABF0C3-AD8D-DE07-C8F7-505A4A6E372F}"/>
                </a:ext>
              </a:extLst>
            </p:cNvPr>
            <p:cNvSpPr txBox="1"/>
            <p:nvPr/>
          </p:nvSpPr>
          <p:spPr>
            <a:xfrm rot="5400000">
              <a:off x="7982925" y="935525"/>
              <a:ext cx="1473900" cy="303000"/>
            </a:xfrm>
            <a:prstGeom prst="rect">
              <a:avLst/>
            </a:prstGeom>
            <a:solidFill>
              <a:srgbClr val="A2C4C9">
                <a:alpha val="25949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14"/>
                <a:t>Biodiversity </a:t>
              </a:r>
              <a:endParaRPr sz="1014"/>
            </a:p>
          </p:txBody>
        </p:sp>
        <p:sp>
          <p:nvSpPr>
            <p:cNvPr id="250" name="Google Shape;192;p15">
              <a:extLst>
                <a:ext uri="{FF2B5EF4-FFF2-40B4-BE49-F238E27FC236}">
                  <a16:creationId xmlns:a16="http://schemas.microsoft.com/office/drawing/2014/main" id="{E7239E9A-DE9A-3674-9878-125B4BBEE738}"/>
                </a:ext>
              </a:extLst>
            </p:cNvPr>
            <p:cNvSpPr txBox="1"/>
            <p:nvPr/>
          </p:nvSpPr>
          <p:spPr>
            <a:xfrm rot="5400000">
              <a:off x="8004825" y="4180927"/>
              <a:ext cx="1430100" cy="303000"/>
            </a:xfrm>
            <a:prstGeom prst="rect">
              <a:avLst/>
            </a:prstGeom>
            <a:solidFill>
              <a:srgbClr val="948A54">
                <a:alpha val="32280"/>
              </a:srgbClr>
            </a:solidFill>
            <a:ln>
              <a:noFill/>
            </a:ln>
          </p:spPr>
          <p:txBody>
            <a:bodyPr spcFirstLastPara="1" wrap="square" lIns="72775" tIns="72775" rIns="72775" bIns="7277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14"/>
                <a:t>Material Science</a:t>
              </a:r>
              <a:endParaRPr sz="1014"/>
            </a:p>
          </p:txBody>
        </p:sp>
        <p:sp>
          <p:nvSpPr>
            <p:cNvPr id="251" name="Google Shape;193;p15">
              <a:extLst>
                <a:ext uri="{FF2B5EF4-FFF2-40B4-BE49-F238E27FC236}">
                  <a16:creationId xmlns:a16="http://schemas.microsoft.com/office/drawing/2014/main" id="{9BBD01AF-642A-DB29-747D-00ED7B25A4C3}"/>
                </a:ext>
              </a:extLst>
            </p:cNvPr>
            <p:cNvSpPr/>
            <p:nvPr/>
          </p:nvSpPr>
          <p:spPr>
            <a:xfrm>
              <a:off x="2963479" y="2908617"/>
              <a:ext cx="8259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Exploratory Research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2" name="Google Shape;194;p15">
              <a:extLst>
                <a:ext uri="{FF2B5EF4-FFF2-40B4-BE49-F238E27FC236}">
                  <a16:creationId xmlns:a16="http://schemas.microsoft.com/office/drawing/2014/main" id="{B780EA38-064E-54EF-D7A6-1B1FB8C1E116}"/>
                </a:ext>
              </a:extLst>
            </p:cNvPr>
            <p:cNvSpPr/>
            <p:nvPr/>
          </p:nvSpPr>
          <p:spPr>
            <a:xfrm>
              <a:off x="3013600" y="1713760"/>
              <a:ext cx="7257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Research Questions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3" name="Google Shape;195;p15">
              <a:extLst>
                <a:ext uri="{FF2B5EF4-FFF2-40B4-BE49-F238E27FC236}">
                  <a16:creationId xmlns:a16="http://schemas.microsoft.com/office/drawing/2014/main" id="{67BE7AA7-F8B8-C618-8418-9E2F53B7E1D0}"/>
                </a:ext>
              </a:extLst>
            </p:cNvPr>
            <p:cNvSpPr/>
            <p:nvPr/>
          </p:nvSpPr>
          <p:spPr>
            <a:xfrm>
              <a:off x="3943761" y="1117675"/>
              <a:ext cx="8706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900">
                  <a:solidFill>
                    <a:schemeClr val="dk1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Ideation and Hypothesis Generation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4" name="Google Shape;196;p15">
              <a:extLst>
                <a:ext uri="{FF2B5EF4-FFF2-40B4-BE49-F238E27FC236}">
                  <a16:creationId xmlns:a16="http://schemas.microsoft.com/office/drawing/2014/main" id="{A167450B-22E8-C5ED-9D6B-AA018458B9F0}"/>
                </a:ext>
              </a:extLst>
            </p:cNvPr>
            <p:cNvSpPr/>
            <p:nvPr/>
          </p:nvSpPr>
          <p:spPr>
            <a:xfrm>
              <a:off x="5165078" y="1720760"/>
              <a:ext cx="921600" cy="3375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Experimental Design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5" name="Google Shape;197;p15">
              <a:extLst>
                <a:ext uri="{FF2B5EF4-FFF2-40B4-BE49-F238E27FC236}">
                  <a16:creationId xmlns:a16="http://schemas.microsoft.com/office/drawing/2014/main" id="{6D6D59E0-DE43-F624-3C75-C20AB117EF7D}"/>
                </a:ext>
              </a:extLst>
            </p:cNvPr>
            <p:cNvSpPr/>
            <p:nvPr/>
          </p:nvSpPr>
          <p:spPr>
            <a:xfrm>
              <a:off x="4983970" y="3412678"/>
              <a:ext cx="9858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Research Management and Ethics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6" name="Google Shape;198;p15">
              <a:extLst>
                <a:ext uri="{FF2B5EF4-FFF2-40B4-BE49-F238E27FC236}">
                  <a16:creationId xmlns:a16="http://schemas.microsoft.com/office/drawing/2014/main" id="{A7D95617-1461-E84D-608F-344CF375B0F2}"/>
                </a:ext>
              </a:extLst>
            </p:cNvPr>
            <p:cNvSpPr/>
            <p:nvPr/>
          </p:nvSpPr>
          <p:spPr>
            <a:xfrm>
              <a:off x="3811746" y="3873800"/>
              <a:ext cx="11346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Knowledge Validation and Interpretation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57" name="Google Shape;199;p15">
              <a:extLst>
                <a:ext uri="{FF2B5EF4-FFF2-40B4-BE49-F238E27FC236}">
                  <a16:creationId xmlns:a16="http://schemas.microsoft.com/office/drawing/2014/main" id="{BF6DA7AC-5F5A-BD47-C0B6-E32C3D1F666B}"/>
                </a:ext>
              </a:extLst>
            </p:cNvPr>
            <p:cNvSpPr/>
            <p:nvPr/>
          </p:nvSpPr>
          <p:spPr>
            <a:xfrm>
              <a:off x="2809175" y="3595464"/>
              <a:ext cx="1134600" cy="5127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ctr" rtl="0"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Communication and Dissemination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pic>
          <p:nvPicPr>
            <p:cNvPr id="258" name="Google Shape;200;p15" title="Frame 112.png">
              <a:extLst>
                <a:ext uri="{FF2B5EF4-FFF2-40B4-BE49-F238E27FC236}">
                  <a16:creationId xmlns:a16="http://schemas.microsoft.com/office/drawing/2014/main" id="{C8A9E394-2F44-70C0-301C-00670A795646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070998" y="428699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01;p15" title="Frame 112.png">
              <a:extLst>
                <a:ext uri="{FF2B5EF4-FFF2-40B4-BE49-F238E27FC236}">
                  <a16:creationId xmlns:a16="http://schemas.microsoft.com/office/drawing/2014/main" id="{C6A762BD-A834-F302-7A77-FACA11F3D5B4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756982" y="692279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02;p15" title="Frame 112.png">
              <a:extLst>
                <a:ext uri="{FF2B5EF4-FFF2-40B4-BE49-F238E27FC236}">
                  <a16:creationId xmlns:a16="http://schemas.microsoft.com/office/drawing/2014/main" id="{CD241785-5BF5-657D-89A2-E0A6871DB57B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756982" y="1115565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03;p15" title="Frame 112.png">
              <a:extLst>
                <a:ext uri="{FF2B5EF4-FFF2-40B4-BE49-F238E27FC236}">
                  <a16:creationId xmlns:a16="http://schemas.microsoft.com/office/drawing/2014/main" id="{4EB4B82F-7112-FB4B-2097-39742B390583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070998" y="1384738"/>
              <a:ext cx="337501" cy="346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2" name="Google Shape;204;p15">
              <a:extLst>
                <a:ext uri="{FF2B5EF4-FFF2-40B4-BE49-F238E27FC236}">
                  <a16:creationId xmlns:a16="http://schemas.microsoft.com/office/drawing/2014/main" id="{A8E30723-ECA4-0465-1125-BECFF5D4E432}"/>
                </a:ext>
              </a:extLst>
            </p:cNvPr>
            <p:cNvSpPr/>
            <p:nvPr/>
          </p:nvSpPr>
          <p:spPr>
            <a:xfrm flipH="1">
              <a:off x="5588576" y="428725"/>
              <a:ext cx="24585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Trait Extraction &amp; Data Standardisation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3" name="Google Shape;205;p15">
              <a:extLst>
                <a:ext uri="{FF2B5EF4-FFF2-40B4-BE49-F238E27FC236}">
                  <a16:creationId xmlns:a16="http://schemas.microsoft.com/office/drawing/2014/main" id="{4C89E125-DAC8-5D2E-FC7D-3BF1A909DA77}"/>
                </a:ext>
              </a:extLst>
            </p:cNvPr>
            <p:cNvSpPr/>
            <p:nvPr/>
          </p:nvSpPr>
          <p:spPr>
            <a:xfrm flipH="1">
              <a:off x="5489722" y="735736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Citizen Scientists Conversational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4" name="Google Shape;206;p15">
              <a:extLst>
                <a:ext uri="{FF2B5EF4-FFF2-40B4-BE49-F238E27FC236}">
                  <a16:creationId xmlns:a16="http://schemas.microsoft.com/office/drawing/2014/main" id="{CE776135-043C-EF71-0221-82101E25E5C0}"/>
                </a:ext>
              </a:extLst>
            </p:cNvPr>
            <p:cNvSpPr/>
            <p:nvPr/>
          </p:nvSpPr>
          <p:spPr>
            <a:xfrm flipH="1">
              <a:off x="5489722" y="1110632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Integrated Species Identification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5" name="Google Shape;207;p15">
              <a:extLst>
                <a:ext uri="{FF2B5EF4-FFF2-40B4-BE49-F238E27FC236}">
                  <a16:creationId xmlns:a16="http://schemas.microsoft.com/office/drawing/2014/main" id="{738AFBB1-D6EF-BAE6-1278-5F35A55BDCB2}"/>
                </a:ext>
              </a:extLst>
            </p:cNvPr>
            <p:cNvSpPr/>
            <p:nvPr/>
          </p:nvSpPr>
          <p:spPr>
            <a:xfrm flipH="1">
              <a:off x="5829672" y="1419932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Biodiversity FAIR workflow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6" name="Google Shape;208;p15">
              <a:extLst>
                <a:ext uri="{FF2B5EF4-FFF2-40B4-BE49-F238E27FC236}">
                  <a16:creationId xmlns:a16="http://schemas.microsoft.com/office/drawing/2014/main" id="{2713EBBB-24AD-16E5-B48B-46E453CC6E42}"/>
                </a:ext>
              </a:extLst>
            </p:cNvPr>
            <p:cNvSpPr/>
            <p:nvPr/>
          </p:nvSpPr>
          <p:spPr>
            <a:xfrm flipH="1">
              <a:off x="5802465" y="2034218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Energy System Research Identification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7" name="Google Shape;209;p15">
              <a:extLst>
                <a:ext uri="{FF2B5EF4-FFF2-40B4-BE49-F238E27FC236}">
                  <a16:creationId xmlns:a16="http://schemas.microsoft.com/office/drawing/2014/main" id="{8D6F30A7-E9B9-0432-D033-8BE942C6006B}"/>
                </a:ext>
              </a:extLst>
            </p:cNvPr>
            <p:cNvSpPr/>
            <p:nvPr/>
          </p:nvSpPr>
          <p:spPr>
            <a:xfrm flipH="1">
              <a:off x="5489722" y="2350044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Energy System Research Data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8" name="Google Shape;210;p15">
              <a:extLst>
                <a:ext uri="{FF2B5EF4-FFF2-40B4-BE49-F238E27FC236}">
                  <a16:creationId xmlns:a16="http://schemas.microsoft.com/office/drawing/2014/main" id="{28169817-6C3F-8034-F743-2717182B8521}"/>
                </a:ext>
              </a:extLst>
            </p:cNvPr>
            <p:cNvSpPr/>
            <p:nvPr/>
          </p:nvSpPr>
          <p:spPr>
            <a:xfrm flipH="1">
              <a:off x="5489722" y="2716133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Energy Simulation Guidance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69" name="Google Shape;211;p15">
              <a:extLst>
                <a:ext uri="{FF2B5EF4-FFF2-40B4-BE49-F238E27FC236}">
                  <a16:creationId xmlns:a16="http://schemas.microsoft.com/office/drawing/2014/main" id="{4A3CC662-AF89-5325-71CA-545549790978}"/>
                </a:ext>
              </a:extLst>
            </p:cNvPr>
            <p:cNvSpPr/>
            <p:nvPr/>
          </p:nvSpPr>
          <p:spPr>
            <a:xfrm flipH="1">
              <a:off x="5829684" y="3025441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Energy Simulation Setup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70" name="Google Shape;212;p15">
              <a:extLst>
                <a:ext uri="{FF2B5EF4-FFF2-40B4-BE49-F238E27FC236}">
                  <a16:creationId xmlns:a16="http://schemas.microsoft.com/office/drawing/2014/main" id="{6477D912-C422-2DA4-1599-10116E841D09}"/>
                </a:ext>
              </a:extLst>
            </p:cNvPr>
            <p:cNvSpPr/>
            <p:nvPr/>
          </p:nvSpPr>
          <p:spPr>
            <a:xfrm flipH="1">
              <a:off x="5802465" y="3670294"/>
              <a:ext cx="22446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955"/>
                </a:spcBef>
                <a:spcAft>
                  <a:spcPts val="955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Materials FAIR Workflow &amp; Corpus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71" name="Google Shape;213;p15">
              <a:extLst>
                <a:ext uri="{FF2B5EF4-FFF2-40B4-BE49-F238E27FC236}">
                  <a16:creationId xmlns:a16="http://schemas.microsoft.com/office/drawing/2014/main" id="{D8D464FD-E8C4-31C3-5CD7-6F1BEE713CB8}"/>
                </a:ext>
              </a:extLst>
            </p:cNvPr>
            <p:cNvSpPr/>
            <p:nvPr/>
          </p:nvSpPr>
          <p:spPr>
            <a:xfrm flipH="1">
              <a:off x="5150425" y="3993695"/>
              <a:ext cx="25839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Structure–Property Learning &amp; Prediction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72" name="Google Shape;214;p15">
              <a:extLst>
                <a:ext uri="{FF2B5EF4-FFF2-40B4-BE49-F238E27FC236}">
                  <a16:creationId xmlns:a16="http://schemas.microsoft.com/office/drawing/2014/main" id="{3A447819-85A5-8C3D-4E90-EE0FA08CF064}"/>
                </a:ext>
              </a:extLst>
            </p:cNvPr>
            <p:cNvSpPr/>
            <p:nvPr/>
          </p:nvSpPr>
          <p:spPr>
            <a:xfrm flipH="1">
              <a:off x="4886103" y="4382466"/>
              <a:ext cx="28785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ALD Strategy Recommender &amp; Experiment Design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73" name="Google Shape;215;p15">
              <a:extLst>
                <a:ext uri="{FF2B5EF4-FFF2-40B4-BE49-F238E27FC236}">
                  <a16:creationId xmlns:a16="http://schemas.microsoft.com/office/drawing/2014/main" id="{CD600EEA-1600-2BD4-D28F-810D8BE3DF3F}"/>
                </a:ext>
              </a:extLst>
            </p:cNvPr>
            <p:cNvSpPr/>
            <p:nvPr/>
          </p:nvSpPr>
          <p:spPr>
            <a:xfrm flipH="1">
              <a:off x="5195775" y="4714476"/>
              <a:ext cx="2878500" cy="277500"/>
            </a:xfrm>
            <a:prstGeom prst="homePlate">
              <a:avLst>
                <a:gd name="adj" fmla="val 50000"/>
              </a:avLst>
            </a:prstGeom>
            <a:noFill/>
            <a:ln>
              <a:noFill/>
            </a:ln>
          </p:spPr>
          <p:txBody>
            <a:bodyPr spcFirstLastPara="1" wrap="square" lIns="72775" tIns="72775" rIns="72775" bIns="72775" anchor="ctr" anchorCtr="0">
              <a:noAutofit/>
            </a:bodyPr>
            <a:lstStyle/>
            <a:p>
              <a:pPr marL="0" lvl="0" indent="0" algn="r" rtl="0"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rPr lang="en-GB" sz="900">
                  <a:latin typeface="Fira Sans Medium"/>
                  <a:ea typeface="Fira Sans Medium"/>
                  <a:cs typeface="Fira Sans Medium"/>
                  <a:sym typeface="Fira Sans Medium"/>
                </a:rPr>
                <a:t>Multimodal Characterisation Alignment &amp; Conflict Detection </a:t>
              </a:r>
              <a:endParaRPr sz="9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274" name="Google Shape;216;p15">
              <a:extLst>
                <a:ext uri="{FF2B5EF4-FFF2-40B4-BE49-F238E27FC236}">
                  <a16:creationId xmlns:a16="http://schemas.microsoft.com/office/drawing/2014/main" id="{DFA8F5B4-7355-1C50-7BA3-C02C9338F613}"/>
                </a:ext>
              </a:extLst>
            </p:cNvPr>
            <p:cNvSpPr/>
            <p:nvPr/>
          </p:nvSpPr>
          <p:spPr>
            <a:xfrm>
              <a:off x="4876412" y="447525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A2C4C9">
                <a:alpha val="258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17;p15">
              <a:extLst>
                <a:ext uri="{FF2B5EF4-FFF2-40B4-BE49-F238E27FC236}">
                  <a16:creationId xmlns:a16="http://schemas.microsoft.com/office/drawing/2014/main" id="{346B11D0-FFFF-4739-3D53-AF83A56631EF}"/>
                </a:ext>
              </a:extLst>
            </p:cNvPr>
            <p:cNvSpPr/>
            <p:nvPr/>
          </p:nvSpPr>
          <p:spPr>
            <a:xfrm>
              <a:off x="4876412" y="773263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A2C4C9">
                <a:alpha val="258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18;p15">
              <a:extLst>
                <a:ext uri="{FF2B5EF4-FFF2-40B4-BE49-F238E27FC236}">
                  <a16:creationId xmlns:a16="http://schemas.microsoft.com/office/drawing/2014/main" id="{D59EE121-2799-A750-2323-02AF6A1D7242}"/>
                </a:ext>
              </a:extLst>
            </p:cNvPr>
            <p:cNvSpPr/>
            <p:nvPr/>
          </p:nvSpPr>
          <p:spPr>
            <a:xfrm>
              <a:off x="4876412" y="1099000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A2C4C9">
                <a:alpha val="258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19;p15">
              <a:extLst>
                <a:ext uri="{FF2B5EF4-FFF2-40B4-BE49-F238E27FC236}">
                  <a16:creationId xmlns:a16="http://schemas.microsoft.com/office/drawing/2014/main" id="{DE8F6124-B22C-3E6F-0B5C-A53574C3880E}"/>
                </a:ext>
              </a:extLst>
            </p:cNvPr>
            <p:cNvSpPr/>
            <p:nvPr/>
          </p:nvSpPr>
          <p:spPr>
            <a:xfrm>
              <a:off x="4876412" y="4119275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48A54">
                <a:alpha val="32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20;p15">
              <a:extLst>
                <a:ext uri="{FF2B5EF4-FFF2-40B4-BE49-F238E27FC236}">
                  <a16:creationId xmlns:a16="http://schemas.microsoft.com/office/drawing/2014/main" id="{AFB3384F-5E9D-521E-A69D-11A2D9E56627}"/>
                </a:ext>
              </a:extLst>
            </p:cNvPr>
            <p:cNvSpPr/>
            <p:nvPr/>
          </p:nvSpPr>
          <p:spPr>
            <a:xfrm>
              <a:off x="4876412" y="4445013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48A54">
                <a:alpha val="32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21;p15">
              <a:extLst>
                <a:ext uri="{FF2B5EF4-FFF2-40B4-BE49-F238E27FC236}">
                  <a16:creationId xmlns:a16="http://schemas.microsoft.com/office/drawing/2014/main" id="{DF0074CF-00BC-1615-C8A3-EA16EDB44A62}"/>
                </a:ext>
              </a:extLst>
            </p:cNvPr>
            <p:cNvSpPr/>
            <p:nvPr/>
          </p:nvSpPr>
          <p:spPr>
            <a:xfrm>
              <a:off x="4876412" y="4770750"/>
              <a:ext cx="2154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948A54">
                <a:alpha val="322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22;p15">
              <a:extLst>
                <a:ext uri="{FF2B5EF4-FFF2-40B4-BE49-F238E27FC236}">
                  <a16:creationId xmlns:a16="http://schemas.microsoft.com/office/drawing/2014/main" id="{12EC50BF-8B1B-23E5-8465-E9843F561615}"/>
                </a:ext>
              </a:extLst>
            </p:cNvPr>
            <p:cNvSpPr/>
            <p:nvPr/>
          </p:nvSpPr>
          <p:spPr>
            <a:xfrm rot="10800000">
              <a:off x="2928276" y="2319225"/>
              <a:ext cx="1839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>
                <a:alpha val="518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23;p15">
              <a:extLst>
                <a:ext uri="{FF2B5EF4-FFF2-40B4-BE49-F238E27FC236}">
                  <a16:creationId xmlns:a16="http://schemas.microsoft.com/office/drawing/2014/main" id="{FE10DDC2-D155-7B97-05E0-6FA681FC1465}"/>
                </a:ext>
              </a:extLst>
            </p:cNvPr>
            <p:cNvSpPr/>
            <p:nvPr/>
          </p:nvSpPr>
          <p:spPr>
            <a:xfrm rot="10800000">
              <a:off x="2928276" y="2638288"/>
              <a:ext cx="1839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>
                <a:alpha val="518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24;p15">
              <a:extLst>
                <a:ext uri="{FF2B5EF4-FFF2-40B4-BE49-F238E27FC236}">
                  <a16:creationId xmlns:a16="http://schemas.microsoft.com/office/drawing/2014/main" id="{D3AE7A15-9C26-AA1D-D9DF-580D1292F6B8}"/>
                </a:ext>
              </a:extLst>
            </p:cNvPr>
            <p:cNvSpPr/>
            <p:nvPr/>
          </p:nvSpPr>
          <p:spPr>
            <a:xfrm rot="10800000">
              <a:off x="2928276" y="2957350"/>
              <a:ext cx="1839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>
                <a:alpha val="518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83" name="Google Shape;225;p15" title="Frame 97-1.png">
              <a:extLst>
                <a:ext uri="{FF2B5EF4-FFF2-40B4-BE49-F238E27FC236}">
                  <a16:creationId xmlns:a16="http://schemas.microsoft.com/office/drawing/2014/main" id="{1AEBD364-8DB5-F4D8-97A5-93AAEB11C84D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796319" y="1662481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4" name="Google Shape;226;p15" title="Frame 97.png">
              <a:extLst>
                <a:ext uri="{FF2B5EF4-FFF2-40B4-BE49-F238E27FC236}">
                  <a16:creationId xmlns:a16="http://schemas.microsoft.com/office/drawing/2014/main" id="{570CE907-7500-76BF-19F8-97BA3524AD69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3430844" y="2365581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Google Shape;227;p15" title="Frame 98.png">
              <a:extLst>
                <a:ext uri="{FF2B5EF4-FFF2-40B4-BE49-F238E27FC236}">
                  <a16:creationId xmlns:a16="http://schemas.microsoft.com/office/drawing/2014/main" id="{FF5273AF-06AF-75E1-2D9A-F034289EBF00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639781" y="1516381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Google Shape;228;p15" title="Frame 99.png">
              <a:extLst>
                <a:ext uri="{FF2B5EF4-FFF2-40B4-BE49-F238E27FC236}">
                  <a16:creationId xmlns:a16="http://schemas.microsoft.com/office/drawing/2014/main" id="{B6E79151-EDC8-9247-5396-8D6C73EC3F0F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5232769" y="2068281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7" name="Google Shape;229;p15" title="Frame 100.png">
              <a:extLst>
                <a:ext uri="{FF2B5EF4-FFF2-40B4-BE49-F238E27FC236}">
                  <a16:creationId xmlns:a16="http://schemas.microsoft.com/office/drawing/2014/main" id="{9F6D0A90-E19D-6F7D-958E-B6E463A33A6C}"/>
                </a:ext>
              </a:extLst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5195644" y="2856197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30;p15" title="Frame 101.png">
              <a:extLst>
                <a:ext uri="{FF2B5EF4-FFF2-40B4-BE49-F238E27FC236}">
                  <a16:creationId xmlns:a16="http://schemas.microsoft.com/office/drawing/2014/main" id="{70E68306-984F-2856-A98B-7B0C791907AA}"/>
                </a:ext>
              </a:extLst>
            </p:cNvPr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4518794" y="3356581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31;p15" title="Frame 102.png">
              <a:extLst>
                <a:ext uri="{FF2B5EF4-FFF2-40B4-BE49-F238E27FC236}">
                  <a16:creationId xmlns:a16="http://schemas.microsoft.com/office/drawing/2014/main" id="{4C74231B-58BF-EA83-12B4-B1C3581330BE}"/>
                </a:ext>
              </a:extLst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3713067" y="3128320"/>
              <a:ext cx="565825" cy="5658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0" name="Google Shape;232;p15">
              <a:extLst>
                <a:ext uri="{FF2B5EF4-FFF2-40B4-BE49-F238E27FC236}">
                  <a16:creationId xmlns:a16="http://schemas.microsoft.com/office/drawing/2014/main" id="{1C951A0B-9757-77A5-470A-2205E0AC9831}"/>
                </a:ext>
              </a:extLst>
            </p:cNvPr>
            <p:cNvSpPr/>
            <p:nvPr/>
          </p:nvSpPr>
          <p:spPr>
            <a:xfrm rot="-309553">
              <a:off x="4399766" y="1735430"/>
              <a:ext cx="176816" cy="12771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33;p15">
              <a:extLst>
                <a:ext uri="{FF2B5EF4-FFF2-40B4-BE49-F238E27FC236}">
                  <a16:creationId xmlns:a16="http://schemas.microsoft.com/office/drawing/2014/main" id="{7AACF409-3470-1BA4-D440-E2E40AF9309F}"/>
                </a:ext>
              </a:extLst>
            </p:cNvPr>
            <p:cNvSpPr/>
            <p:nvPr/>
          </p:nvSpPr>
          <p:spPr>
            <a:xfrm rot="-2951898">
              <a:off x="3772500" y="2199557"/>
              <a:ext cx="176756" cy="127621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34;p15">
              <a:extLst>
                <a:ext uri="{FF2B5EF4-FFF2-40B4-BE49-F238E27FC236}">
                  <a16:creationId xmlns:a16="http://schemas.microsoft.com/office/drawing/2014/main" id="{7AC5CD6D-05ED-C94A-7D48-73F0358CC816}"/>
                </a:ext>
              </a:extLst>
            </p:cNvPr>
            <p:cNvSpPr/>
            <p:nvPr/>
          </p:nvSpPr>
          <p:spPr>
            <a:xfrm rot="-6701590">
              <a:off x="3778815" y="2950616"/>
              <a:ext cx="176931" cy="127517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35;p15">
              <a:extLst>
                <a:ext uri="{FF2B5EF4-FFF2-40B4-BE49-F238E27FC236}">
                  <a16:creationId xmlns:a16="http://schemas.microsoft.com/office/drawing/2014/main" id="{B6A6FDDD-0DB3-BE7F-FEB4-B5CBBE9A4CB3}"/>
                </a:ext>
              </a:extLst>
            </p:cNvPr>
            <p:cNvSpPr/>
            <p:nvPr/>
          </p:nvSpPr>
          <p:spPr>
            <a:xfrm rot="-10059655">
              <a:off x="4284925" y="3504659"/>
              <a:ext cx="176886" cy="12745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36;p15">
              <a:extLst>
                <a:ext uri="{FF2B5EF4-FFF2-40B4-BE49-F238E27FC236}">
                  <a16:creationId xmlns:a16="http://schemas.microsoft.com/office/drawing/2014/main" id="{67D0CAF9-D846-2AC3-35A8-76B977188B85}"/>
                </a:ext>
              </a:extLst>
            </p:cNvPr>
            <p:cNvSpPr/>
            <p:nvPr/>
          </p:nvSpPr>
          <p:spPr>
            <a:xfrm rot="8100000">
              <a:off x="5072551" y="3356229"/>
              <a:ext cx="176918" cy="12770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37;p15">
              <a:extLst>
                <a:ext uri="{FF2B5EF4-FFF2-40B4-BE49-F238E27FC236}">
                  <a16:creationId xmlns:a16="http://schemas.microsoft.com/office/drawing/2014/main" id="{3C0B3D40-D302-4883-95B7-F227DF81576E}"/>
                </a:ext>
              </a:extLst>
            </p:cNvPr>
            <p:cNvSpPr/>
            <p:nvPr/>
          </p:nvSpPr>
          <p:spPr>
            <a:xfrm rot="5762373">
              <a:off x="5427528" y="2678195"/>
              <a:ext cx="176781" cy="127318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38;p15">
              <a:extLst>
                <a:ext uri="{FF2B5EF4-FFF2-40B4-BE49-F238E27FC236}">
                  <a16:creationId xmlns:a16="http://schemas.microsoft.com/office/drawing/2014/main" id="{07DC157B-02F1-71C2-C613-85A8A1A8FE50}"/>
                </a:ext>
              </a:extLst>
            </p:cNvPr>
            <p:cNvSpPr/>
            <p:nvPr/>
          </p:nvSpPr>
          <p:spPr>
            <a:xfrm rot="3055785">
              <a:off x="5167219" y="1971735"/>
              <a:ext cx="176590" cy="12734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97" name="Google Shape;239;p15" title="Vector-1.png">
              <a:extLst>
                <a:ext uri="{FF2B5EF4-FFF2-40B4-BE49-F238E27FC236}">
                  <a16:creationId xmlns:a16="http://schemas.microsoft.com/office/drawing/2014/main" id="{9AE56A32-BE02-4F99-7065-DD2F2F6C36B2}"/>
                </a:ext>
              </a:extLst>
            </p:cNvPr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8169507" y="2513088"/>
              <a:ext cx="323839" cy="3577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8" name="Google Shape;240;p15" title="Vector-2.png">
              <a:extLst>
                <a:ext uri="{FF2B5EF4-FFF2-40B4-BE49-F238E27FC236}">
                  <a16:creationId xmlns:a16="http://schemas.microsoft.com/office/drawing/2014/main" id="{E60D3EEF-7E6B-482F-C292-05D5D4E82FD5}"/>
                </a:ext>
              </a:extLst>
            </p:cNvPr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 rot="10800000">
              <a:off x="8101056" y="4130212"/>
              <a:ext cx="433592" cy="3807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41;p15" title="Vector.png">
              <a:extLst>
                <a:ext uri="{FF2B5EF4-FFF2-40B4-BE49-F238E27FC236}">
                  <a16:creationId xmlns:a16="http://schemas.microsoft.com/office/drawing/2014/main" id="{5850B8C5-70F4-9F63-5EE6-F2DA279CF80E}"/>
                </a:ext>
              </a:extLst>
            </p:cNvPr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8117120" y="901442"/>
              <a:ext cx="371263" cy="3753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0" name="Google Shape;242;p15" title="Frame 97.png">
              <a:extLst>
                <a:ext uri="{FF2B5EF4-FFF2-40B4-BE49-F238E27FC236}">
                  <a16:creationId xmlns:a16="http://schemas.microsoft.com/office/drawing/2014/main" id="{0E6B64C1-4D42-D338-D066-F2C1966A956C}"/>
                </a:ext>
              </a:extLst>
            </p:cNvPr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7737638" y="227800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243;p15" title="Frame 98.png">
              <a:extLst>
                <a:ext uri="{FF2B5EF4-FFF2-40B4-BE49-F238E27FC236}">
                  <a16:creationId xmlns:a16="http://schemas.microsoft.com/office/drawing/2014/main" id="{C4E3D715-9FEB-3931-4E3C-8ED0FEF7EB96}"/>
                </a:ext>
              </a:extLst>
            </p:cNvPr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8075850" y="3685763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2" name="Google Shape;244;p15" title="Frame 112.png">
              <a:extLst>
                <a:ext uri="{FF2B5EF4-FFF2-40B4-BE49-F238E27FC236}">
                  <a16:creationId xmlns:a16="http://schemas.microsoft.com/office/drawing/2014/main" id="{7B8442F1-43A0-93D9-381F-421209ABF9F1}"/>
                </a:ext>
              </a:extLst>
            </p:cNvPr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8071000" y="45920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3" name="Google Shape;245;p15" title="Frame 113.png">
              <a:extLst>
                <a:ext uri="{FF2B5EF4-FFF2-40B4-BE49-F238E27FC236}">
                  <a16:creationId xmlns:a16="http://schemas.microsoft.com/office/drawing/2014/main" id="{0510E2EA-6FB6-7EE0-B4D9-1980C449FCC5}"/>
                </a:ext>
              </a:extLst>
            </p:cNvPr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7756975" y="684725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246;p15" title="Frame 114.png">
              <a:extLst>
                <a:ext uri="{FF2B5EF4-FFF2-40B4-BE49-F238E27FC236}">
                  <a16:creationId xmlns:a16="http://schemas.microsoft.com/office/drawing/2014/main" id="{97DEE8E0-4868-706E-4DC9-1912A29CA3E5}"/>
                </a:ext>
              </a:extLst>
            </p:cNvPr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7756975" y="111580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247;p15" title="Frame 115.png">
              <a:extLst>
                <a:ext uri="{FF2B5EF4-FFF2-40B4-BE49-F238E27FC236}">
                  <a16:creationId xmlns:a16="http://schemas.microsoft.com/office/drawing/2014/main" id="{A026DAFE-79A7-370F-3823-0B2A03D37A68}"/>
                </a:ext>
              </a:extLst>
            </p:cNvPr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8071000" y="1422888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248;p15" title="Frame 116.png">
              <a:extLst>
                <a:ext uri="{FF2B5EF4-FFF2-40B4-BE49-F238E27FC236}">
                  <a16:creationId xmlns:a16="http://schemas.microsoft.com/office/drawing/2014/main" id="{DD687989-9F8C-203C-F83A-B5A6D065FA92}"/>
                </a:ext>
              </a:extLst>
            </p:cNvPr>
            <p:cNvPicPr preferRelativeResize="0"/>
            <p:nvPr/>
          </p:nvPicPr>
          <p:blipFill>
            <a:blip r:embed="rId22">
              <a:alphaModFix/>
            </a:blip>
            <a:stretch>
              <a:fillRect/>
            </a:stretch>
          </p:blipFill>
          <p:spPr>
            <a:xfrm>
              <a:off x="8138963" y="2027325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249;p15" title="Frame 117.png">
              <a:extLst>
                <a:ext uri="{FF2B5EF4-FFF2-40B4-BE49-F238E27FC236}">
                  <a16:creationId xmlns:a16="http://schemas.microsoft.com/office/drawing/2014/main" id="{5DD9A6B2-907C-0D2C-CBA7-70F1E211460E}"/>
                </a:ext>
              </a:extLst>
            </p:cNvPr>
            <p:cNvPicPr preferRelativeResize="0"/>
            <p:nvPr/>
          </p:nvPicPr>
          <p:blipFill>
            <a:blip r:embed="rId23">
              <a:alphaModFix/>
            </a:blip>
            <a:stretch>
              <a:fillRect/>
            </a:stretch>
          </p:blipFill>
          <p:spPr>
            <a:xfrm>
              <a:off x="7756975" y="2709975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250;p15" title="Frame 118.png">
              <a:extLst>
                <a:ext uri="{FF2B5EF4-FFF2-40B4-BE49-F238E27FC236}">
                  <a16:creationId xmlns:a16="http://schemas.microsoft.com/office/drawing/2014/main" id="{E2FB908E-7F7E-2925-0F6C-8A8DB4557404}"/>
                </a:ext>
              </a:extLst>
            </p:cNvPr>
            <p:cNvPicPr preferRelativeResize="0"/>
            <p:nvPr/>
          </p:nvPicPr>
          <p:blipFill>
            <a:blip r:embed="rId24">
              <a:alphaModFix/>
            </a:blip>
            <a:stretch>
              <a:fillRect/>
            </a:stretch>
          </p:blipFill>
          <p:spPr>
            <a:xfrm>
              <a:off x="8078450" y="299075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251;p15" title="Frame 119.png">
              <a:extLst>
                <a:ext uri="{FF2B5EF4-FFF2-40B4-BE49-F238E27FC236}">
                  <a16:creationId xmlns:a16="http://schemas.microsoft.com/office/drawing/2014/main" id="{43A598F8-C3CB-F33B-9EEC-E1B736FB47B5}"/>
                </a:ext>
              </a:extLst>
            </p:cNvPr>
            <p:cNvPicPr preferRelativeResize="0"/>
            <p:nvPr/>
          </p:nvPicPr>
          <p:blipFill>
            <a:blip r:embed="rId25">
              <a:alphaModFix/>
            </a:blip>
            <a:stretch>
              <a:fillRect/>
            </a:stretch>
          </p:blipFill>
          <p:spPr>
            <a:xfrm>
              <a:off x="7748938" y="393955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Google Shape;252;p15" title="Frame 120.png">
              <a:extLst>
                <a:ext uri="{FF2B5EF4-FFF2-40B4-BE49-F238E27FC236}">
                  <a16:creationId xmlns:a16="http://schemas.microsoft.com/office/drawing/2014/main" id="{D398C0DB-870C-4236-AFBB-FCCF2C6E9917}"/>
                </a:ext>
              </a:extLst>
            </p:cNvPr>
            <p:cNvPicPr preferRelativeResize="0"/>
            <p:nvPr/>
          </p:nvPicPr>
          <p:blipFill>
            <a:blip r:embed="rId26">
              <a:alphaModFix/>
            </a:blip>
            <a:stretch>
              <a:fillRect/>
            </a:stretch>
          </p:blipFill>
          <p:spPr>
            <a:xfrm>
              <a:off x="7756975" y="4362850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1" name="Google Shape;253;p15" title="Frame 121.png">
              <a:extLst>
                <a:ext uri="{FF2B5EF4-FFF2-40B4-BE49-F238E27FC236}">
                  <a16:creationId xmlns:a16="http://schemas.microsoft.com/office/drawing/2014/main" id="{59640449-202C-2FEB-FCB1-8C26057305CF}"/>
                </a:ext>
              </a:extLst>
            </p:cNvPr>
            <p:cNvPicPr preferRelativeResize="0"/>
            <p:nvPr/>
          </p:nvPicPr>
          <p:blipFill>
            <a:blip r:embed="rId27">
              <a:alphaModFix/>
            </a:blip>
            <a:stretch>
              <a:fillRect/>
            </a:stretch>
          </p:blipFill>
          <p:spPr>
            <a:xfrm>
              <a:off x="8078450" y="4620875"/>
              <a:ext cx="337500" cy="337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2" name="Google Shape;254;p15">
              <a:extLst>
                <a:ext uri="{FF2B5EF4-FFF2-40B4-BE49-F238E27FC236}">
                  <a16:creationId xmlns:a16="http://schemas.microsoft.com/office/drawing/2014/main" id="{51953C33-281B-2CFA-3570-F64A2C43CD6C}"/>
                </a:ext>
              </a:extLst>
            </p:cNvPr>
            <p:cNvPicPr preferRelativeResize="0"/>
            <p:nvPr/>
          </p:nvPicPr>
          <p:blipFill>
            <a:blip r:embed="rId28">
              <a:alphaModFix/>
            </a:blip>
            <a:stretch>
              <a:fillRect/>
            </a:stretch>
          </p:blipFill>
          <p:spPr>
            <a:xfrm>
              <a:off x="879781" y="1729825"/>
              <a:ext cx="2012574" cy="1945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3" name="Google Shape;255;p15" title="Person 7.png">
              <a:extLst>
                <a:ext uri="{FF2B5EF4-FFF2-40B4-BE49-F238E27FC236}">
                  <a16:creationId xmlns:a16="http://schemas.microsoft.com/office/drawing/2014/main" id="{8CC06162-119F-B226-F54A-6588DA3D325B}"/>
                </a:ext>
              </a:extLst>
            </p:cNvPr>
            <p:cNvPicPr preferRelativeResize="0"/>
            <p:nvPr/>
          </p:nvPicPr>
          <p:blipFill>
            <a:blip r:embed="rId29">
              <a:alphaModFix/>
            </a:blip>
            <a:stretch>
              <a:fillRect/>
            </a:stretch>
          </p:blipFill>
          <p:spPr>
            <a:xfrm>
              <a:off x="106473" y="1369638"/>
              <a:ext cx="371246" cy="3628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4" name="Google Shape;256;p15" title="Person 8.png">
              <a:extLst>
                <a:ext uri="{FF2B5EF4-FFF2-40B4-BE49-F238E27FC236}">
                  <a16:creationId xmlns:a16="http://schemas.microsoft.com/office/drawing/2014/main" id="{D746C1FA-F361-B295-9F56-17CE73B06D15}"/>
                </a:ext>
              </a:extLst>
            </p:cNvPr>
            <p:cNvPicPr preferRelativeResize="0"/>
            <p:nvPr/>
          </p:nvPicPr>
          <p:blipFill>
            <a:blip r:embed="rId30">
              <a:alphaModFix/>
            </a:blip>
            <a:stretch>
              <a:fillRect/>
            </a:stretch>
          </p:blipFill>
          <p:spPr>
            <a:xfrm>
              <a:off x="439273" y="1176359"/>
              <a:ext cx="371246" cy="3628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257;p15" title="Person 9.png">
              <a:extLst>
                <a:ext uri="{FF2B5EF4-FFF2-40B4-BE49-F238E27FC236}">
                  <a16:creationId xmlns:a16="http://schemas.microsoft.com/office/drawing/2014/main" id="{09D3578B-696E-2A1C-F374-BE41845BF04E}"/>
                </a:ext>
              </a:extLst>
            </p:cNvPr>
            <p:cNvPicPr preferRelativeResize="0"/>
            <p:nvPr/>
          </p:nvPicPr>
          <p:blipFill>
            <a:blip r:embed="rId31">
              <a:alphaModFix/>
            </a:blip>
            <a:stretch>
              <a:fillRect/>
            </a:stretch>
          </p:blipFill>
          <p:spPr>
            <a:xfrm>
              <a:off x="106473" y="975400"/>
              <a:ext cx="371246" cy="3628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258;p15" title="Person 4.png">
              <a:extLst>
                <a:ext uri="{FF2B5EF4-FFF2-40B4-BE49-F238E27FC236}">
                  <a16:creationId xmlns:a16="http://schemas.microsoft.com/office/drawing/2014/main" id="{D2B3A0CB-BD16-5607-8EBF-522C86953FEB}"/>
                </a:ext>
              </a:extLst>
            </p:cNvPr>
            <p:cNvPicPr preferRelativeResize="0"/>
            <p:nvPr/>
          </p:nvPicPr>
          <p:blipFill>
            <a:blip r:embed="rId32">
              <a:alphaModFix/>
            </a:blip>
            <a:stretch>
              <a:fillRect/>
            </a:stretch>
          </p:blipFill>
          <p:spPr>
            <a:xfrm>
              <a:off x="439273" y="3938951"/>
              <a:ext cx="371250" cy="3628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7" name="Google Shape;259;p15" title="Person 5.png">
              <a:extLst>
                <a:ext uri="{FF2B5EF4-FFF2-40B4-BE49-F238E27FC236}">
                  <a16:creationId xmlns:a16="http://schemas.microsoft.com/office/drawing/2014/main" id="{FA92901D-ED10-5EF1-27F8-BBC0C0043AC2}"/>
                </a:ext>
              </a:extLst>
            </p:cNvPr>
            <p:cNvPicPr preferRelativeResize="0"/>
            <p:nvPr/>
          </p:nvPicPr>
          <p:blipFill>
            <a:blip r:embed="rId33">
              <a:alphaModFix/>
            </a:blip>
            <a:stretch>
              <a:fillRect/>
            </a:stretch>
          </p:blipFill>
          <p:spPr>
            <a:xfrm>
              <a:off x="106473" y="4199323"/>
              <a:ext cx="371250" cy="3628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8" name="Google Shape;260;p15" title="Person 6.png">
              <a:extLst>
                <a:ext uri="{FF2B5EF4-FFF2-40B4-BE49-F238E27FC236}">
                  <a16:creationId xmlns:a16="http://schemas.microsoft.com/office/drawing/2014/main" id="{D374A3B6-92C0-48AA-F494-D65EF12DE5C7}"/>
                </a:ext>
              </a:extLst>
            </p:cNvPr>
            <p:cNvPicPr preferRelativeResize="0"/>
            <p:nvPr/>
          </p:nvPicPr>
          <p:blipFill>
            <a:blip r:embed="rId34">
              <a:alphaModFix/>
            </a:blip>
            <a:stretch>
              <a:fillRect/>
            </a:stretch>
          </p:blipFill>
          <p:spPr>
            <a:xfrm>
              <a:off x="106473" y="3680173"/>
              <a:ext cx="371250" cy="3628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9" name="Google Shape;261;p15">
              <a:extLst>
                <a:ext uri="{FF2B5EF4-FFF2-40B4-BE49-F238E27FC236}">
                  <a16:creationId xmlns:a16="http://schemas.microsoft.com/office/drawing/2014/main" id="{2C8B9C09-72AF-9E8A-2FDB-7E442CC437AF}"/>
                </a:ext>
              </a:extLst>
            </p:cNvPr>
            <p:cNvPicPr preferRelativeResize="0"/>
            <p:nvPr/>
          </p:nvPicPr>
          <p:blipFill>
            <a:blip r:embed="rId35">
              <a:alphaModFix/>
            </a:blip>
            <a:stretch>
              <a:fillRect/>
            </a:stretch>
          </p:blipFill>
          <p:spPr>
            <a:xfrm>
              <a:off x="106473" y="2300959"/>
              <a:ext cx="371250" cy="3628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0" name="Google Shape;262;p15" title="1111.png">
              <a:extLst>
                <a:ext uri="{FF2B5EF4-FFF2-40B4-BE49-F238E27FC236}">
                  <a16:creationId xmlns:a16="http://schemas.microsoft.com/office/drawing/2014/main" id="{5CF5A1F0-970F-87AC-C05E-D289D10BA36B}"/>
                </a:ext>
              </a:extLst>
            </p:cNvPr>
            <p:cNvPicPr preferRelativeResize="0"/>
            <p:nvPr/>
          </p:nvPicPr>
          <p:blipFill>
            <a:blip r:embed="rId36">
              <a:alphaModFix/>
            </a:blip>
            <a:stretch>
              <a:fillRect/>
            </a:stretch>
          </p:blipFill>
          <p:spPr>
            <a:xfrm>
              <a:off x="106473" y="2756660"/>
              <a:ext cx="371232" cy="362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" name="Google Shape;263;p15" title="1113.png">
              <a:extLst>
                <a:ext uri="{FF2B5EF4-FFF2-40B4-BE49-F238E27FC236}">
                  <a16:creationId xmlns:a16="http://schemas.microsoft.com/office/drawing/2014/main" id="{7E6E35F8-63AF-42B4-3B29-72FAFC0B40C5}"/>
                </a:ext>
              </a:extLst>
            </p:cNvPr>
            <p:cNvPicPr preferRelativeResize="0"/>
            <p:nvPr/>
          </p:nvPicPr>
          <p:blipFill>
            <a:blip r:embed="rId37">
              <a:alphaModFix/>
            </a:blip>
            <a:stretch>
              <a:fillRect/>
            </a:stretch>
          </p:blipFill>
          <p:spPr>
            <a:xfrm>
              <a:off x="415864" y="2521003"/>
              <a:ext cx="371232" cy="3627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2" name="Google Shape;264;p15">
              <a:extLst>
                <a:ext uri="{FF2B5EF4-FFF2-40B4-BE49-F238E27FC236}">
                  <a16:creationId xmlns:a16="http://schemas.microsoft.com/office/drawing/2014/main" id="{E69823B6-8BB1-B579-B4D3-D852390A6F38}"/>
                </a:ext>
              </a:extLst>
            </p:cNvPr>
            <p:cNvSpPr/>
            <p:nvPr/>
          </p:nvSpPr>
          <p:spPr>
            <a:xfrm rot="5400000">
              <a:off x="854550" y="1306425"/>
              <a:ext cx="382500" cy="369000"/>
            </a:xfrm>
            <a:prstGeom prst="bentArrow">
              <a:avLst>
                <a:gd name="adj1" fmla="val 25000"/>
                <a:gd name="adj2" fmla="val 29878"/>
                <a:gd name="adj3" fmla="val 42520"/>
                <a:gd name="adj4" fmla="val 48665"/>
              </a:avLst>
            </a:prstGeom>
            <a:solidFill>
              <a:srgbClr val="D4E0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265;p15">
              <a:extLst>
                <a:ext uri="{FF2B5EF4-FFF2-40B4-BE49-F238E27FC236}">
                  <a16:creationId xmlns:a16="http://schemas.microsoft.com/office/drawing/2014/main" id="{031A68B5-01B9-E776-5F51-D717B7FF2BF3}"/>
                </a:ext>
              </a:extLst>
            </p:cNvPr>
            <p:cNvSpPr/>
            <p:nvPr/>
          </p:nvSpPr>
          <p:spPr>
            <a:xfrm rot="5400000" flipH="1">
              <a:off x="849700" y="3792325"/>
              <a:ext cx="382500" cy="369000"/>
            </a:xfrm>
            <a:prstGeom prst="bentArrow">
              <a:avLst>
                <a:gd name="adj1" fmla="val 25000"/>
                <a:gd name="adj2" fmla="val 29878"/>
                <a:gd name="adj3" fmla="val 42520"/>
                <a:gd name="adj4" fmla="val 48665"/>
              </a:avLst>
            </a:prstGeom>
            <a:solidFill>
              <a:srgbClr val="D9D3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266;p15">
              <a:extLst>
                <a:ext uri="{FF2B5EF4-FFF2-40B4-BE49-F238E27FC236}">
                  <a16:creationId xmlns:a16="http://schemas.microsoft.com/office/drawing/2014/main" id="{8D973BC1-3E8B-F6BE-D7BD-62B2DE2AF3EC}"/>
                </a:ext>
              </a:extLst>
            </p:cNvPr>
            <p:cNvSpPr/>
            <p:nvPr/>
          </p:nvSpPr>
          <p:spPr>
            <a:xfrm>
              <a:off x="659942" y="2908688"/>
              <a:ext cx="183900" cy="2181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EBF1D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1432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E48C5-17B2-10EE-47DE-9EA5363BA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7ABDF9-EFB6-1BF9-F306-12AD37D05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738" y="235633"/>
            <a:ext cx="9830179" cy="1334750"/>
          </a:xfrm>
        </p:spPr>
        <p:txBody>
          <a:bodyPr>
            <a:normAutofit/>
          </a:bodyPr>
          <a:lstStyle/>
          <a:p>
            <a:r>
              <a:rPr lang="en-BE"/>
              <a:t>Rough 36-month plan: </a:t>
            </a:r>
            <a:br>
              <a:rPr lang="ru-RU" dirty="0"/>
            </a:br>
            <a:r>
              <a:rPr lang="en-BE"/>
              <a:t>from FAIR foundations to EOSC deployment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B035D4-306A-44B2-8C04-585223B85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4</a:t>
            </a:fld>
            <a:endParaRPr lang="nl-NL" sz="16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A9DFF-FDB6-13BB-01DC-3D695BEC8D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5131431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66911F0-F8C8-3514-9EDC-66F2F045993D}"/>
              </a:ext>
            </a:extLst>
          </p:cNvPr>
          <p:cNvGrpSpPr/>
          <p:nvPr/>
        </p:nvGrpSpPr>
        <p:grpSpPr>
          <a:xfrm>
            <a:off x="1923593" y="1549994"/>
            <a:ext cx="9062654" cy="4806268"/>
            <a:chOff x="269612" y="514575"/>
            <a:chExt cx="8648613" cy="4407352"/>
          </a:xfrm>
        </p:grpSpPr>
        <p:sp>
          <p:nvSpPr>
            <p:cNvPr id="12" name="Google Shape;271;p16">
              <a:extLst>
                <a:ext uri="{FF2B5EF4-FFF2-40B4-BE49-F238E27FC236}">
                  <a16:creationId xmlns:a16="http://schemas.microsoft.com/office/drawing/2014/main" id="{AFF54F1D-21A4-CE24-1B9A-3E3D830B4FBA}"/>
                </a:ext>
              </a:extLst>
            </p:cNvPr>
            <p:cNvSpPr/>
            <p:nvPr/>
          </p:nvSpPr>
          <p:spPr>
            <a:xfrm rot="5400000">
              <a:off x="2953775" y="-1191075"/>
              <a:ext cx="4258800" cy="7670100"/>
            </a:xfrm>
            <a:prstGeom prst="rect">
              <a:avLst/>
            </a:prstGeom>
            <a:solidFill>
              <a:schemeClr val="lt2"/>
            </a:solidFill>
            <a:ln w="7475" cap="flat" cmpd="sng">
              <a:solidFill>
                <a:srgbClr val="000000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71775" tIns="71775" rIns="71775" bIns="717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63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3" name="Google Shape;272;p16">
              <a:extLst>
                <a:ext uri="{FF2B5EF4-FFF2-40B4-BE49-F238E27FC236}">
                  <a16:creationId xmlns:a16="http://schemas.microsoft.com/office/drawing/2014/main" id="{ED2C0F75-396F-7664-8D02-969035768FA3}"/>
                </a:ext>
              </a:extLst>
            </p:cNvPr>
            <p:cNvGrpSpPr/>
            <p:nvPr/>
          </p:nvGrpSpPr>
          <p:grpSpPr>
            <a:xfrm>
              <a:off x="1368900" y="4066774"/>
              <a:ext cx="7487647" cy="524910"/>
              <a:chOff x="209003" y="3735254"/>
              <a:chExt cx="8676300" cy="603900"/>
            </a:xfrm>
          </p:grpSpPr>
          <p:sp>
            <p:nvSpPr>
              <p:cNvPr id="72" name="Google Shape;273;p16">
                <a:extLst>
                  <a:ext uri="{FF2B5EF4-FFF2-40B4-BE49-F238E27FC236}">
                    <a16:creationId xmlns:a16="http://schemas.microsoft.com/office/drawing/2014/main" id="{6CC23D32-D30E-8E8D-A224-454101B0F5E1}"/>
                  </a:ext>
                </a:extLst>
              </p:cNvPr>
              <p:cNvSpPr/>
              <p:nvPr/>
            </p:nvSpPr>
            <p:spPr>
              <a:xfrm>
                <a:off x="209004" y="3735254"/>
                <a:ext cx="8676300" cy="603900"/>
              </a:xfrm>
              <a:prstGeom prst="rect">
                <a:avLst/>
              </a:prstGeom>
              <a:solidFill>
                <a:srgbClr val="EAD1DC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863"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73" name="Google Shape;274;p16">
                <a:extLst>
                  <a:ext uri="{FF2B5EF4-FFF2-40B4-BE49-F238E27FC236}">
                    <a16:creationId xmlns:a16="http://schemas.microsoft.com/office/drawing/2014/main" id="{827664F2-CEB6-AD76-80A7-3B0DAC78B391}"/>
                  </a:ext>
                </a:extLst>
              </p:cNvPr>
              <p:cNvSpPr txBox="1"/>
              <p:nvPr/>
            </p:nvSpPr>
            <p:spPr>
              <a:xfrm>
                <a:off x="344400" y="3866179"/>
                <a:ext cx="4655700" cy="379200"/>
              </a:xfrm>
              <a:prstGeom prst="rect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 b="1"/>
                  <a:t>WP1: </a:t>
                </a:r>
                <a:r>
                  <a:rPr lang="en-GB" sz="11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FAIR Data Foundations for Research Workflows</a:t>
                </a:r>
                <a:r>
                  <a:rPr lang="en-GB" sz="1200"/>
                  <a:t> </a:t>
                </a:r>
                <a:endParaRPr sz="1200"/>
              </a:p>
            </p:txBody>
          </p:sp>
        </p:grpSp>
        <p:grpSp>
          <p:nvGrpSpPr>
            <p:cNvPr id="14" name="Google Shape;275;p16">
              <a:extLst>
                <a:ext uri="{FF2B5EF4-FFF2-40B4-BE49-F238E27FC236}">
                  <a16:creationId xmlns:a16="http://schemas.microsoft.com/office/drawing/2014/main" id="{94FF72A2-DEF1-283F-B442-9F05B6C207AF}"/>
                </a:ext>
              </a:extLst>
            </p:cNvPr>
            <p:cNvGrpSpPr/>
            <p:nvPr/>
          </p:nvGrpSpPr>
          <p:grpSpPr>
            <a:xfrm>
              <a:off x="1368900" y="3373206"/>
              <a:ext cx="7487647" cy="566892"/>
              <a:chOff x="209003" y="3051607"/>
              <a:chExt cx="8676300" cy="652200"/>
            </a:xfrm>
          </p:grpSpPr>
          <p:sp>
            <p:nvSpPr>
              <p:cNvPr id="70" name="Google Shape;276;p16">
                <a:extLst>
                  <a:ext uri="{FF2B5EF4-FFF2-40B4-BE49-F238E27FC236}">
                    <a16:creationId xmlns:a16="http://schemas.microsoft.com/office/drawing/2014/main" id="{C3557D4D-2BB8-DA5F-9D4F-BFC19014EF47}"/>
                  </a:ext>
                </a:extLst>
              </p:cNvPr>
              <p:cNvSpPr/>
              <p:nvPr/>
            </p:nvSpPr>
            <p:spPr>
              <a:xfrm>
                <a:off x="209004" y="3051607"/>
                <a:ext cx="8676300" cy="652200"/>
              </a:xfrm>
              <a:prstGeom prst="rect">
                <a:avLst/>
              </a:prstGeom>
              <a:solidFill>
                <a:srgbClr val="D0E0E3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99"/>
              </a:p>
            </p:txBody>
          </p:sp>
          <p:sp>
            <p:nvSpPr>
              <p:cNvPr id="71" name="Google Shape;277;p16">
                <a:extLst>
                  <a:ext uri="{FF2B5EF4-FFF2-40B4-BE49-F238E27FC236}">
                    <a16:creationId xmlns:a16="http://schemas.microsoft.com/office/drawing/2014/main" id="{43FC62C1-BCFA-1FC8-E048-F0A541996BA8}"/>
                  </a:ext>
                </a:extLst>
              </p:cNvPr>
              <p:cNvSpPr txBox="1"/>
              <p:nvPr/>
            </p:nvSpPr>
            <p:spPr>
              <a:xfrm>
                <a:off x="344400" y="3238788"/>
                <a:ext cx="4647600" cy="379200"/>
              </a:xfrm>
              <a:prstGeom prst="rect">
                <a:avLst/>
              </a:pr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785"/>
                  </a:spcAft>
                  <a:buNone/>
                </a:pPr>
                <a:r>
                  <a:rPr lang="en-GB" sz="1200" b="1"/>
                  <a:t>WP2:</a:t>
                </a:r>
                <a:r>
                  <a:rPr lang="en-GB" sz="1200"/>
                  <a:t> </a:t>
                </a:r>
                <a:r>
                  <a:rPr lang="en-GB" sz="11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Adaptive GenAI Models for General Purpose Tasks</a:t>
                </a:r>
                <a:endParaRPr sz="1200"/>
              </a:p>
            </p:txBody>
          </p:sp>
        </p:grpSp>
        <p:grpSp>
          <p:nvGrpSpPr>
            <p:cNvPr id="15" name="Google Shape;278;p16">
              <a:extLst>
                <a:ext uri="{FF2B5EF4-FFF2-40B4-BE49-F238E27FC236}">
                  <a16:creationId xmlns:a16="http://schemas.microsoft.com/office/drawing/2014/main" id="{821E1A5A-7D19-8CB6-33C8-7013E525CA09}"/>
                </a:ext>
              </a:extLst>
            </p:cNvPr>
            <p:cNvGrpSpPr/>
            <p:nvPr/>
          </p:nvGrpSpPr>
          <p:grpSpPr>
            <a:xfrm>
              <a:off x="1368900" y="2679634"/>
              <a:ext cx="7487647" cy="566892"/>
              <a:chOff x="209003" y="2139361"/>
              <a:chExt cx="8676300" cy="652200"/>
            </a:xfrm>
          </p:grpSpPr>
          <p:sp>
            <p:nvSpPr>
              <p:cNvPr id="68" name="Google Shape;279;p16">
                <a:extLst>
                  <a:ext uri="{FF2B5EF4-FFF2-40B4-BE49-F238E27FC236}">
                    <a16:creationId xmlns:a16="http://schemas.microsoft.com/office/drawing/2014/main" id="{88DBA343-75C7-8C4E-1A1C-779A615ADE29}"/>
                  </a:ext>
                </a:extLst>
              </p:cNvPr>
              <p:cNvSpPr/>
              <p:nvPr/>
            </p:nvSpPr>
            <p:spPr>
              <a:xfrm>
                <a:off x="209004" y="2139361"/>
                <a:ext cx="8676300" cy="652200"/>
              </a:xfrm>
              <a:prstGeom prst="rect">
                <a:avLst/>
              </a:prstGeom>
              <a:solidFill>
                <a:srgbClr val="EAD1DC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99"/>
              </a:p>
            </p:txBody>
          </p:sp>
          <p:sp>
            <p:nvSpPr>
              <p:cNvPr id="69" name="Google Shape;280;p16">
                <a:extLst>
                  <a:ext uri="{FF2B5EF4-FFF2-40B4-BE49-F238E27FC236}">
                    <a16:creationId xmlns:a16="http://schemas.microsoft.com/office/drawing/2014/main" id="{3FB0575F-134D-13D6-0EA4-4515D513B23D}"/>
                  </a:ext>
                </a:extLst>
              </p:cNvPr>
              <p:cNvSpPr txBox="1"/>
              <p:nvPr/>
            </p:nvSpPr>
            <p:spPr>
              <a:xfrm>
                <a:off x="344407" y="2336632"/>
                <a:ext cx="5950200" cy="379200"/>
              </a:xfrm>
              <a:prstGeom prst="rect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785"/>
                  </a:spcAft>
                  <a:buNone/>
                </a:pPr>
                <a:r>
                  <a:rPr lang="en-GB" sz="1200" b="1"/>
                  <a:t>WP3:</a:t>
                </a:r>
                <a:r>
                  <a:rPr lang="en-GB" sz="1200"/>
                  <a:t> </a:t>
                </a:r>
                <a:r>
                  <a:rPr lang="en-GB" sz="11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Controlled Online Testing and Iterative Improvement of Research Assistants</a:t>
                </a:r>
                <a:endParaRPr sz="1200"/>
              </a:p>
            </p:txBody>
          </p:sp>
        </p:grpSp>
        <p:grpSp>
          <p:nvGrpSpPr>
            <p:cNvPr id="16" name="Google Shape;281;p16">
              <a:extLst>
                <a:ext uri="{FF2B5EF4-FFF2-40B4-BE49-F238E27FC236}">
                  <a16:creationId xmlns:a16="http://schemas.microsoft.com/office/drawing/2014/main" id="{4E3548B2-5581-DEBB-9460-C36CC6DC56E9}"/>
                </a:ext>
              </a:extLst>
            </p:cNvPr>
            <p:cNvGrpSpPr/>
            <p:nvPr/>
          </p:nvGrpSpPr>
          <p:grpSpPr>
            <a:xfrm>
              <a:off x="1368900" y="2028044"/>
              <a:ext cx="7487647" cy="524910"/>
              <a:chOff x="209003" y="1275414"/>
              <a:chExt cx="8676300" cy="603900"/>
            </a:xfrm>
          </p:grpSpPr>
          <p:sp>
            <p:nvSpPr>
              <p:cNvPr id="66" name="Google Shape;282;p16">
                <a:extLst>
                  <a:ext uri="{FF2B5EF4-FFF2-40B4-BE49-F238E27FC236}">
                    <a16:creationId xmlns:a16="http://schemas.microsoft.com/office/drawing/2014/main" id="{B2D371AD-BA58-9383-BBDC-102708CBAFEF}"/>
                  </a:ext>
                </a:extLst>
              </p:cNvPr>
              <p:cNvSpPr/>
              <p:nvPr/>
            </p:nvSpPr>
            <p:spPr>
              <a:xfrm>
                <a:off x="209004" y="1275414"/>
                <a:ext cx="8676300" cy="603900"/>
              </a:xfrm>
              <a:prstGeom prst="rect">
                <a:avLst/>
              </a:prstGeom>
              <a:solidFill>
                <a:srgbClr val="D0E0E3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99"/>
              </a:p>
            </p:txBody>
          </p:sp>
          <p:sp>
            <p:nvSpPr>
              <p:cNvPr id="67" name="Google Shape;283;p16">
                <a:extLst>
                  <a:ext uri="{FF2B5EF4-FFF2-40B4-BE49-F238E27FC236}">
                    <a16:creationId xmlns:a16="http://schemas.microsoft.com/office/drawing/2014/main" id="{B3E9D2A3-872B-C455-1C8D-4EAA129B0339}"/>
                  </a:ext>
                </a:extLst>
              </p:cNvPr>
              <p:cNvSpPr txBox="1"/>
              <p:nvPr/>
            </p:nvSpPr>
            <p:spPr>
              <a:xfrm>
                <a:off x="344400" y="1438456"/>
                <a:ext cx="6567300" cy="379200"/>
              </a:xfrm>
              <a:prstGeom prst="rect">
                <a:avLst/>
              </a:pr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785"/>
                  </a:spcAft>
                  <a:buNone/>
                </a:pPr>
                <a:r>
                  <a:rPr lang="en-GB" sz="1200" b="1"/>
                  <a:t>WP4: </a:t>
                </a:r>
                <a:r>
                  <a:rPr lang="en-GB" sz="11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Domain-Specific Agents for Specialised Research Workflows</a:t>
                </a:r>
                <a:endParaRPr sz="1200"/>
              </a:p>
            </p:txBody>
          </p:sp>
        </p:grpSp>
        <p:sp>
          <p:nvSpPr>
            <p:cNvPr id="17" name="Google Shape;284;p16">
              <a:extLst>
                <a:ext uri="{FF2B5EF4-FFF2-40B4-BE49-F238E27FC236}">
                  <a16:creationId xmlns:a16="http://schemas.microsoft.com/office/drawing/2014/main" id="{B6A6BEDF-BA79-36DE-150B-57FB12FF2A53}"/>
                </a:ext>
              </a:extLst>
            </p:cNvPr>
            <p:cNvSpPr txBox="1"/>
            <p:nvPr/>
          </p:nvSpPr>
          <p:spPr>
            <a:xfrm>
              <a:off x="1465410" y="671065"/>
              <a:ext cx="4223100" cy="3297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71775" tIns="71775" rIns="71775" bIns="71775" anchor="t" anchorCtr="0">
              <a:sp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b="1"/>
                <a:t>WP9</a:t>
              </a:r>
              <a:r>
                <a:rPr lang="en-GB" sz="1200"/>
                <a:t>: </a:t>
              </a:r>
              <a:r>
                <a:rPr lang="en-GB" sz="1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Project Management, Coordination and Ethics</a:t>
              </a:r>
              <a:endParaRPr sz="1200"/>
            </a:p>
          </p:txBody>
        </p:sp>
        <p:sp>
          <p:nvSpPr>
            <p:cNvPr id="18" name="Google Shape;285;p16">
              <a:extLst>
                <a:ext uri="{FF2B5EF4-FFF2-40B4-BE49-F238E27FC236}">
                  <a16:creationId xmlns:a16="http://schemas.microsoft.com/office/drawing/2014/main" id="{A545BC28-CB04-FB1D-7FB9-5F258DF7BC89}"/>
                </a:ext>
              </a:extLst>
            </p:cNvPr>
            <p:cNvSpPr/>
            <p:nvPr/>
          </p:nvSpPr>
          <p:spPr>
            <a:xfrm rot="5400000">
              <a:off x="4779700" y="-2139957"/>
              <a:ext cx="666000" cy="7487700"/>
            </a:xfrm>
            <a:prstGeom prst="rect">
              <a:avLst/>
            </a:prstGeom>
            <a:solidFill>
              <a:srgbClr val="EAD1DC"/>
            </a:solidFill>
            <a:ln w="7475" cap="flat" cmpd="sng">
              <a:solidFill>
                <a:srgbClr val="000000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71775" tIns="71775" rIns="71775" bIns="717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99"/>
            </a:p>
          </p:txBody>
        </p:sp>
        <p:sp>
          <p:nvSpPr>
            <p:cNvPr id="19" name="Google Shape;286;p16">
              <a:extLst>
                <a:ext uri="{FF2B5EF4-FFF2-40B4-BE49-F238E27FC236}">
                  <a16:creationId xmlns:a16="http://schemas.microsoft.com/office/drawing/2014/main" id="{FF1BB938-2782-F115-A9BD-FEC39B2364ED}"/>
                </a:ext>
              </a:extLst>
            </p:cNvPr>
            <p:cNvSpPr txBox="1"/>
            <p:nvPr/>
          </p:nvSpPr>
          <p:spPr>
            <a:xfrm>
              <a:off x="1416275" y="1399518"/>
              <a:ext cx="5339700" cy="329700"/>
            </a:xfrm>
            <a:prstGeom prst="rect">
              <a:avLst/>
            </a:prstGeom>
            <a:solidFill>
              <a:srgbClr val="EAD1DC"/>
            </a:solidFill>
            <a:ln>
              <a:noFill/>
            </a:ln>
          </p:spPr>
          <p:txBody>
            <a:bodyPr spcFirstLastPara="1" wrap="square" lIns="71775" tIns="71775" rIns="71775" bIns="7177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b="1"/>
                <a:t>WP5</a:t>
              </a:r>
              <a:r>
                <a:rPr lang="en-GB" sz="1200"/>
                <a:t>: </a:t>
              </a:r>
              <a:r>
                <a:rPr lang="en-GB" sz="1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Orchestrating General-Purpose and Domain-Specific Agent AI Assistants for EOSC</a:t>
              </a:r>
              <a:endParaRPr sz="1200"/>
            </a:p>
          </p:txBody>
        </p:sp>
        <p:sp>
          <p:nvSpPr>
            <p:cNvPr id="20" name="Google Shape;287;p16">
              <a:extLst>
                <a:ext uri="{FF2B5EF4-FFF2-40B4-BE49-F238E27FC236}">
                  <a16:creationId xmlns:a16="http://schemas.microsoft.com/office/drawing/2014/main" id="{BFB5AFA0-466D-E892-3C1D-DB54B7F061C8}"/>
                </a:ext>
              </a:extLst>
            </p:cNvPr>
            <p:cNvSpPr/>
            <p:nvPr/>
          </p:nvSpPr>
          <p:spPr>
            <a:xfrm>
              <a:off x="6990350" y="560343"/>
              <a:ext cx="501000" cy="4143900"/>
            </a:xfrm>
            <a:prstGeom prst="rect">
              <a:avLst/>
            </a:prstGeom>
            <a:solidFill>
              <a:srgbClr val="D0E0E3"/>
            </a:solidFill>
            <a:ln w="7475" cap="flat" cmpd="sng">
              <a:solidFill>
                <a:srgbClr val="000000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71775" tIns="71775" rIns="71775" bIns="717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63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" name="Google Shape;288;p16">
              <a:extLst>
                <a:ext uri="{FF2B5EF4-FFF2-40B4-BE49-F238E27FC236}">
                  <a16:creationId xmlns:a16="http://schemas.microsoft.com/office/drawing/2014/main" id="{4FE93EC6-245C-BE28-FDDE-5AA5CB6A2316}"/>
                </a:ext>
              </a:extLst>
            </p:cNvPr>
            <p:cNvSpPr txBox="1"/>
            <p:nvPr/>
          </p:nvSpPr>
          <p:spPr>
            <a:xfrm rot="-5400000">
              <a:off x="5239904" y="2438823"/>
              <a:ext cx="3960300" cy="329700"/>
            </a:xfrm>
            <a:prstGeom prst="rect">
              <a:avLst/>
            </a:prstGeom>
            <a:solidFill>
              <a:srgbClr val="D0E0E3"/>
            </a:solidFill>
            <a:ln>
              <a:noFill/>
            </a:ln>
          </p:spPr>
          <p:txBody>
            <a:bodyPr spcFirstLastPara="1" wrap="square" lIns="71775" tIns="71775" rIns="71775" bIns="71775" anchor="t" anchorCtr="0">
              <a:spAutoFit/>
            </a:bodyPr>
            <a:lstStyle/>
            <a:p>
              <a:pPr marL="0" lvl="0" indent="0" algn="just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b="1"/>
                <a:t>WP6</a:t>
              </a:r>
              <a:r>
                <a:rPr lang="en-GB" sz="1200"/>
                <a:t>: </a:t>
              </a:r>
              <a:r>
                <a:rPr lang="en-GB" sz="11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Trustworthiness and Bias</a:t>
              </a:r>
              <a:r>
                <a:rPr lang="en-GB" sz="1200"/>
                <a:t> </a:t>
              </a:r>
              <a:endParaRPr sz="1200"/>
            </a:p>
          </p:txBody>
        </p:sp>
        <p:grpSp>
          <p:nvGrpSpPr>
            <p:cNvPr id="22" name="Google Shape;289;p16">
              <a:extLst>
                <a:ext uri="{FF2B5EF4-FFF2-40B4-BE49-F238E27FC236}">
                  <a16:creationId xmlns:a16="http://schemas.microsoft.com/office/drawing/2014/main" id="{B4CDEB96-649C-2064-246B-30D9AA2DF31C}"/>
                </a:ext>
              </a:extLst>
            </p:cNvPr>
            <p:cNvGrpSpPr/>
            <p:nvPr/>
          </p:nvGrpSpPr>
          <p:grpSpPr>
            <a:xfrm rot="-5400000">
              <a:off x="5732574" y="2379115"/>
              <a:ext cx="4155080" cy="506370"/>
              <a:chOff x="209003" y="640093"/>
              <a:chExt cx="8676300" cy="603900"/>
            </a:xfrm>
          </p:grpSpPr>
          <p:sp>
            <p:nvSpPr>
              <p:cNvPr id="64" name="Google Shape;290;p16">
                <a:extLst>
                  <a:ext uri="{FF2B5EF4-FFF2-40B4-BE49-F238E27FC236}">
                    <a16:creationId xmlns:a16="http://schemas.microsoft.com/office/drawing/2014/main" id="{0210A41D-D8CF-09B4-09FB-BE451BBC9B99}"/>
                  </a:ext>
                </a:extLst>
              </p:cNvPr>
              <p:cNvSpPr/>
              <p:nvPr/>
            </p:nvSpPr>
            <p:spPr>
              <a:xfrm>
                <a:off x="209004" y="640093"/>
                <a:ext cx="8676300" cy="603900"/>
              </a:xfrm>
              <a:prstGeom prst="rect">
                <a:avLst/>
              </a:prstGeom>
              <a:solidFill>
                <a:srgbClr val="EAD1DC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lvl="0" indent="0" algn="ju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99"/>
              </a:p>
            </p:txBody>
          </p:sp>
          <p:sp>
            <p:nvSpPr>
              <p:cNvPr id="65" name="Google Shape;291;p16">
                <a:extLst>
                  <a:ext uri="{FF2B5EF4-FFF2-40B4-BE49-F238E27FC236}">
                    <a16:creationId xmlns:a16="http://schemas.microsoft.com/office/drawing/2014/main" id="{4E9D3A60-D1D2-5B33-376A-8E9555C19F54}"/>
                  </a:ext>
                </a:extLst>
              </p:cNvPr>
              <p:cNvSpPr txBox="1"/>
              <p:nvPr/>
            </p:nvSpPr>
            <p:spPr>
              <a:xfrm>
                <a:off x="426501" y="712357"/>
                <a:ext cx="8453100" cy="393300"/>
              </a:xfrm>
              <a:prstGeom prst="rect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just" rtl="0">
                  <a:spcBef>
                    <a:spcPts val="0"/>
                  </a:spcBef>
                  <a:spcAft>
                    <a:spcPts val="785"/>
                  </a:spcAft>
                  <a:buNone/>
                </a:pPr>
                <a:r>
                  <a:rPr lang="en-GB" sz="1200" b="1"/>
                  <a:t>WP7:</a:t>
                </a:r>
                <a:r>
                  <a:rPr lang="en-GB" sz="1200"/>
                  <a:t> </a:t>
                </a:r>
                <a:r>
                  <a:rPr lang="en-GB" sz="11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Training and Support for Generative AI in Scientific Research</a:t>
                </a:r>
                <a:endParaRPr sz="1200"/>
              </a:p>
            </p:txBody>
          </p:sp>
        </p:grpSp>
        <p:grpSp>
          <p:nvGrpSpPr>
            <p:cNvPr id="23" name="Google Shape;292;p16">
              <a:extLst>
                <a:ext uri="{FF2B5EF4-FFF2-40B4-BE49-F238E27FC236}">
                  <a16:creationId xmlns:a16="http://schemas.microsoft.com/office/drawing/2014/main" id="{EAA00AC9-FD5C-16F9-CDEF-47488093657D}"/>
                </a:ext>
              </a:extLst>
            </p:cNvPr>
            <p:cNvGrpSpPr/>
            <p:nvPr/>
          </p:nvGrpSpPr>
          <p:grpSpPr>
            <a:xfrm rot="-5400000">
              <a:off x="6397501" y="2346232"/>
              <a:ext cx="4138595" cy="562533"/>
              <a:chOff x="209003" y="640093"/>
              <a:chExt cx="8676300" cy="603900"/>
            </a:xfrm>
          </p:grpSpPr>
          <p:sp>
            <p:nvSpPr>
              <p:cNvPr id="62" name="Google Shape;293;p16">
                <a:extLst>
                  <a:ext uri="{FF2B5EF4-FFF2-40B4-BE49-F238E27FC236}">
                    <a16:creationId xmlns:a16="http://schemas.microsoft.com/office/drawing/2014/main" id="{62CB030B-045D-8543-ED43-08A31C766910}"/>
                  </a:ext>
                </a:extLst>
              </p:cNvPr>
              <p:cNvSpPr/>
              <p:nvPr/>
            </p:nvSpPr>
            <p:spPr>
              <a:xfrm>
                <a:off x="209004" y="640093"/>
                <a:ext cx="8676300" cy="603900"/>
              </a:xfrm>
              <a:prstGeom prst="rect">
                <a:avLst/>
              </a:prstGeom>
              <a:solidFill>
                <a:srgbClr val="D0E0E3"/>
              </a:solidFill>
              <a:ln w="7475" cap="flat" cmpd="sng">
                <a:solidFill>
                  <a:srgbClr val="000000"/>
                </a:solidFill>
                <a:prstDash val="dot"/>
                <a:round/>
                <a:headEnd type="none" w="sm" len="sm"/>
                <a:tailEnd type="none" w="sm" len="sm"/>
              </a:ln>
            </p:spPr>
            <p:txBody>
              <a:bodyPr spcFirstLastPara="1" wrap="square" lIns="71775" tIns="71775" rIns="71775" bIns="71775" anchor="ctr" anchorCtr="0">
                <a:noAutofit/>
              </a:bodyPr>
              <a:lstStyle/>
              <a:p>
                <a:pPr marL="0" lvl="0" indent="0" algn="just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99"/>
              </a:p>
            </p:txBody>
          </p:sp>
          <p:sp>
            <p:nvSpPr>
              <p:cNvPr id="63" name="Google Shape;294;p16">
                <a:extLst>
                  <a:ext uri="{FF2B5EF4-FFF2-40B4-BE49-F238E27FC236}">
                    <a16:creationId xmlns:a16="http://schemas.microsoft.com/office/drawing/2014/main" id="{3E8B5FB3-E9DA-1F92-E5A4-779D508C31F5}"/>
                  </a:ext>
                </a:extLst>
              </p:cNvPr>
              <p:cNvSpPr txBox="1"/>
              <p:nvPr/>
            </p:nvSpPr>
            <p:spPr>
              <a:xfrm>
                <a:off x="333587" y="664762"/>
                <a:ext cx="8363100" cy="535800"/>
              </a:xfrm>
              <a:prstGeom prst="rect">
                <a:avLst/>
              </a:pr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71775" tIns="71775" rIns="71775" bIns="71775" anchor="t" anchorCtr="0">
                <a:spAutoFit/>
              </a:bodyPr>
              <a:lstStyle/>
              <a:p>
                <a:pPr marL="0" lvl="0" indent="0" algn="just" rtl="0">
                  <a:spcBef>
                    <a:spcPts val="0"/>
                  </a:spcBef>
                  <a:spcAft>
                    <a:spcPts val="785"/>
                  </a:spcAft>
                  <a:buNone/>
                </a:pPr>
                <a:r>
                  <a:rPr lang="en-GB" sz="1200" b="1">
                    <a:solidFill>
                      <a:schemeClr val="dk1"/>
                    </a:solidFill>
                  </a:rPr>
                  <a:t>WP8:</a:t>
                </a:r>
                <a:r>
                  <a:rPr lang="en-GB" sz="1200">
                    <a:solidFill>
                      <a:schemeClr val="dk1"/>
                    </a:solidFill>
                  </a:rPr>
                  <a:t> </a:t>
                </a:r>
                <a:r>
                  <a:rPr lang="en-GB" sz="110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EOSC-centered community engagement and support programmes for implementing Generative AI in Research workflows</a:t>
                </a:r>
                <a:endParaRPr sz="1200"/>
              </a:p>
            </p:txBody>
          </p:sp>
        </p:grpSp>
        <p:pic>
          <p:nvPicPr>
            <p:cNvPr id="24" name="Google Shape;295;p16">
              <a:extLst>
                <a:ext uri="{FF2B5EF4-FFF2-40B4-BE49-F238E27FC236}">
                  <a16:creationId xmlns:a16="http://schemas.microsoft.com/office/drawing/2014/main" id="{2EBF94B3-CA97-96C4-792E-63992D1B7085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80891" y="1253006"/>
              <a:ext cx="688962" cy="66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96;p16" title="Frame 113.png">
              <a:extLst>
                <a:ext uri="{FF2B5EF4-FFF2-40B4-BE49-F238E27FC236}">
                  <a16:creationId xmlns:a16="http://schemas.microsoft.com/office/drawing/2014/main" id="{FF4E2FB3-84CC-5726-3853-4FCD5EEA6979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9570" y="2049121"/>
              <a:ext cx="305509" cy="3054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97;p16" title="Frame 116.png">
              <a:extLst>
                <a:ext uri="{FF2B5EF4-FFF2-40B4-BE49-F238E27FC236}">
                  <a16:creationId xmlns:a16="http://schemas.microsoft.com/office/drawing/2014/main" id="{1447DBF5-91BA-F861-25CD-33111ADC329D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0791" y="2049111"/>
              <a:ext cx="305509" cy="3055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98;p16" title="Frame 119.png">
              <a:extLst>
                <a:ext uri="{FF2B5EF4-FFF2-40B4-BE49-F238E27FC236}">
                  <a16:creationId xmlns:a16="http://schemas.microsoft.com/office/drawing/2014/main" id="{2D779BF4-2BD0-E7BE-7D22-650280F68A10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25445" y="2049122"/>
              <a:ext cx="305509" cy="305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99;p16">
              <a:extLst>
                <a:ext uri="{FF2B5EF4-FFF2-40B4-BE49-F238E27FC236}">
                  <a16:creationId xmlns:a16="http://schemas.microsoft.com/office/drawing/2014/main" id="{9EED6396-1BA6-3672-D689-62F3EDD1AD6D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71115" y="2755101"/>
              <a:ext cx="424850" cy="424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300;p16">
              <a:extLst>
                <a:ext uri="{FF2B5EF4-FFF2-40B4-BE49-F238E27FC236}">
                  <a16:creationId xmlns:a16="http://schemas.microsoft.com/office/drawing/2014/main" id="{D2C7683A-B330-D2BC-AC3D-184B141D3A79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38466" y="623525"/>
              <a:ext cx="424800" cy="4248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0" name="Google Shape;301;p16">
              <a:extLst>
                <a:ext uri="{FF2B5EF4-FFF2-40B4-BE49-F238E27FC236}">
                  <a16:creationId xmlns:a16="http://schemas.microsoft.com/office/drawing/2014/main" id="{79BA26AA-D37A-4246-5380-8654A7AE928C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0480" t="9511" r="8279" b="18871"/>
            <a:stretch/>
          </p:blipFill>
          <p:spPr>
            <a:xfrm>
              <a:off x="7096504" y="4625073"/>
              <a:ext cx="286200" cy="272100"/>
            </a:xfrm>
            <a:prstGeom prst="ellipse">
              <a:avLst/>
            </a:prstGeom>
            <a:noFill/>
            <a:ln w="78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1" name="Google Shape;302;p16" title="community.png">
              <a:extLst>
                <a:ext uri="{FF2B5EF4-FFF2-40B4-BE49-F238E27FC236}">
                  <a16:creationId xmlns:a16="http://schemas.microsoft.com/office/drawing/2014/main" id="{FC24A154-CB29-34AC-76D9-BEF0D67FAB49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8306000" y="4583827"/>
              <a:ext cx="321600" cy="321600"/>
            </a:xfrm>
            <a:prstGeom prst="ellipse">
              <a:avLst/>
            </a:prstGeom>
            <a:noFill/>
            <a:ln w="78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2" name="Google Shape;303;p16">
              <a:extLst>
                <a:ext uri="{FF2B5EF4-FFF2-40B4-BE49-F238E27FC236}">
                  <a16:creationId xmlns:a16="http://schemas.microsoft.com/office/drawing/2014/main" id="{5E8C75A8-9D03-D152-B661-69B64158FDF5}"/>
                </a:ext>
              </a:extLst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7677627" y="4600327"/>
              <a:ext cx="321600" cy="321600"/>
            </a:xfrm>
            <a:prstGeom prst="ellipse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3" name="Google Shape;304;p16" title="Frame 97-1.png">
              <a:extLst>
                <a:ext uri="{FF2B5EF4-FFF2-40B4-BE49-F238E27FC236}">
                  <a16:creationId xmlns:a16="http://schemas.microsoft.com/office/drawing/2014/main" id="{DE64AEAB-1FEE-D412-584D-32FDC6F781FD}"/>
                </a:ext>
              </a:extLst>
            </p:cNvPr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08233" y="3376421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05;p16" title="Frame 97.png">
              <a:extLst>
                <a:ext uri="{FF2B5EF4-FFF2-40B4-BE49-F238E27FC236}">
                  <a16:creationId xmlns:a16="http://schemas.microsoft.com/office/drawing/2014/main" id="{31E86F4D-7FF5-E7D7-5181-2246A0748BF7}"/>
                </a:ext>
              </a:extLst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393516" y="3597115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Google Shape;306;p16" title="Frame 98.png">
              <a:extLst>
                <a:ext uri="{FF2B5EF4-FFF2-40B4-BE49-F238E27FC236}">
                  <a16:creationId xmlns:a16="http://schemas.microsoft.com/office/drawing/2014/main" id="{D4198630-DC9C-5DD5-453A-2CDE1F7D593E}"/>
                </a:ext>
              </a:extLst>
            </p:cNvPr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772983" y="3330562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307;p16" title="Frame 99.png">
              <a:extLst>
                <a:ext uri="{FF2B5EF4-FFF2-40B4-BE49-F238E27FC236}">
                  <a16:creationId xmlns:a16="http://schemas.microsoft.com/office/drawing/2014/main" id="{4E203E0B-0B75-6C07-7A66-DCCBF2736933}"/>
                </a:ext>
              </a:extLst>
            </p:cNvPr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959113" y="3503796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08;p16" title="Frame 100.png">
              <a:extLst>
                <a:ext uri="{FF2B5EF4-FFF2-40B4-BE49-F238E27FC236}">
                  <a16:creationId xmlns:a16="http://schemas.microsoft.com/office/drawing/2014/main" id="{ED65B52E-CCFB-A78E-3799-6596521EB04F}"/>
                </a:ext>
              </a:extLst>
            </p:cNvPr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947460" y="3751113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09;p16" title="Frame 101.png">
              <a:extLst>
                <a:ext uri="{FF2B5EF4-FFF2-40B4-BE49-F238E27FC236}">
                  <a16:creationId xmlns:a16="http://schemas.microsoft.com/office/drawing/2014/main" id="{C0FB04E5-B0D6-A125-CBE5-77E40DCD2AC0}"/>
                </a:ext>
              </a:extLst>
            </p:cNvPr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735007" y="3908177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10;p16" title="Frame 102.png">
              <a:extLst>
                <a:ext uri="{FF2B5EF4-FFF2-40B4-BE49-F238E27FC236}">
                  <a16:creationId xmlns:a16="http://schemas.microsoft.com/office/drawing/2014/main" id="{A95C2305-6A76-E542-0C6A-589899B55870}"/>
                </a:ext>
              </a:extLst>
            </p:cNvPr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482102" y="3836529"/>
              <a:ext cx="177603" cy="1776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" name="Google Shape;311;p16">
              <a:extLst>
                <a:ext uri="{FF2B5EF4-FFF2-40B4-BE49-F238E27FC236}">
                  <a16:creationId xmlns:a16="http://schemas.microsoft.com/office/drawing/2014/main" id="{051305B4-D3B7-76AE-D2A8-6468FBF38EE6}"/>
                </a:ext>
              </a:extLst>
            </p:cNvPr>
            <p:cNvSpPr/>
            <p:nvPr/>
          </p:nvSpPr>
          <p:spPr>
            <a:xfrm rot="-316719">
              <a:off x="697652" y="3399263"/>
              <a:ext cx="55435" cy="4006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1" name="Google Shape;312;p16">
              <a:extLst>
                <a:ext uri="{FF2B5EF4-FFF2-40B4-BE49-F238E27FC236}">
                  <a16:creationId xmlns:a16="http://schemas.microsoft.com/office/drawing/2014/main" id="{8113AB1D-4E03-C694-7FD9-2052A435E28D}"/>
                </a:ext>
              </a:extLst>
            </p:cNvPr>
            <p:cNvSpPr/>
            <p:nvPr/>
          </p:nvSpPr>
          <p:spPr>
            <a:xfrm rot="-2935811">
              <a:off x="500805" y="3544996"/>
              <a:ext cx="55710" cy="39991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2" name="Google Shape;313;p16">
              <a:extLst>
                <a:ext uri="{FF2B5EF4-FFF2-40B4-BE49-F238E27FC236}">
                  <a16:creationId xmlns:a16="http://schemas.microsoft.com/office/drawing/2014/main" id="{67796C73-561C-54E4-4FA7-059D9F0548B3}"/>
                </a:ext>
              </a:extLst>
            </p:cNvPr>
            <p:cNvSpPr/>
            <p:nvPr/>
          </p:nvSpPr>
          <p:spPr>
            <a:xfrm rot="-6694278">
              <a:off x="502830" y="3780602"/>
              <a:ext cx="55486" cy="4011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3" name="Google Shape;314;p16">
              <a:extLst>
                <a:ext uri="{FF2B5EF4-FFF2-40B4-BE49-F238E27FC236}">
                  <a16:creationId xmlns:a16="http://schemas.microsoft.com/office/drawing/2014/main" id="{2BB939B3-C8A9-AFD8-05F7-625E608BD6B3}"/>
                </a:ext>
              </a:extLst>
            </p:cNvPr>
            <p:cNvSpPr/>
            <p:nvPr/>
          </p:nvSpPr>
          <p:spPr>
            <a:xfrm rot="-10052295">
              <a:off x="661440" y="3954685"/>
              <a:ext cx="55610" cy="39894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4" name="Google Shape;315;p16">
              <a:extLst>
                <a:ext uri="{FF2B5EF4-FFF2-40B4-BE49-F238E27FC236}">
                  <a16:creationId xmlns:a16="http://schemas.microsoft.com/office/drawing/2014/main" id="{412AB255-3109-CCBE-A83D-25FFBD40AE46}"/>
                </a:ext>
              </a:extLst>
            </p:cNvPr>
            <p:cNvSpPr/>
            <p:nvPr/>
          </p:nvSpPr>
          <p:spPr>
            <a:xfrm rot="8100000">
              <a:off x="909217" y="3908107"/>
              <a:ext cx="55154" cy="39881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5" name="Google Shape;316;p16">
              <a:extLst>
                <a:ext uri="{FF2B5EF4-FFF2-40B4-BE49-F238E27FC236}">
                  <a16:creationId xmlns:a16="http://schemas.microsoft.com/office/drawing/2014/main" id="{CF2E9B72-60B7-F493-0E22-2CD45235D4D5}"/>
                </a:ext>
              </a:extLst>
            </p:cNvPr>
            <p:cNvSpPr/>
            <p:nvPr/>
          </p:nvSpPr>
          <p:spPr>
            <a:xfrm rot="5772207">
              <a:off x="1020065" y="3695190"/>
              <a:ext cx="55525" cy="4012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sp>
          <p:nvSpPr>
            <p:cNvPr id="46" name="Google Shape;317;p16">
              <a:extLst>
                <a:ext uri="{FF2B5EF4-FFF2-40B4-BE49-F238E27FC236}">
                  <a16:creationId xmlns:a16="http://schemas.microsoft.com/office/drawing/2014/main" id="{4F07ED73-46AC-BE40-813D-3B25B4C35FB0}"/>
                </a:ext>
              </a:extLst>
            </p:cNvPr>
            <p:cNvSpPr/>
            <p:nvPr/>
          </p:nvSpPr>
          <p:spPr>
            <a:xfrm rot="3054368">
              <a:off x="938441" y="3473537"/>
              <a:ext cx="55662" cy="4010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28700" tIns="28700" rIns="28700" bIns="2870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39"/>
            </a:p>
          </p:txBody>
        </p:sp>
        <p:pic>
          <p:nvPicPr>
            <p:cNvPr id="47" name="Google Shape;318;p16" title="Group 98.png">
              <a:extLst>
                <a:ext uri="{FF2B5EF4-FFF2-40B4-BE49-F238E27FC236}">
                  <a16:creationId xmlns:a16="http://schemas.microsoft.com/office/drawing/2014/main" id="{5AE1B26D-0AB2-5B97-F34F-A252E96C1B7A}"/>
                </a:ext>
              </a:extLst>
            </p:cNvPr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298834" y="4547321"/>
              <a:ext cx="164597" cy="2052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319;p16" title="Group 99.png">
              <a:extLst>
                <a:ext uri="{FF2B5EF4-FFF2-40B4-BE49-F238E27FC236}">
                  <a16:creationId xmlns:a16="http://schemas.microsoft.com/office/drawing/2014/main" id="{399BB72F-2CC6-32E0-AB75-08538EB5E6EB}"/>
                </a:ext>
              </a:extLst>
            </p:cNvPr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764478" y="4547321"/>
              <a:ext cx="163672" cy="2041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320;p16" title="Group 100.png">
              <a:extLst>
                <a:ext uri="{FF2B5EF4-FFF2-40B4-BE49-F238E27FC236}">
                  <a16:creationId xmlns:a16="http://schemas.microsoft.com/office/drawing/2014/main" id="{28282A33-D02C-E2D8-4B31-DC5D0EDCE9CA}"/>
                </a:ext>
              </a:extLst>
            </p:cNvPr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31656" y="4547321"/>
              <a:ext cx="164597" cy="2052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321;p16" title="Group 101.png">
              <a:extLst>
                <a:ext uri="{FF2B5EF4-FFF2-40B4-BE49-F238E27FC236}">
                  <a16:creationId xmlns:a16="http://schemas.microsoft.com/office/drawing/2014/main" id="{F65F33F6-75AD-314E-F0A3-7A78382AA16A}"/>
                </a:ext>
              </a:extLst>
            </p:cNvPr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996375" y="4547321"/>
              <a:ext cx="163672" cy="2052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322;p16" title="Group 104.png">
              <a:extLst>
                <a:ext uri="{FF2B5EF4-FFF2-40B4-BE49-F238E27FC236}">
                  <a16:creationId xmlns:a16="http://schemas.microsoft.com/office/drawing/2014/main" id="{3E8E85AB-9374-9F07-FEC4-73A3BD09EB46}"/>
                </a:ext>
              </a:extLst>
            </p:cNvPr>
            <p:cNvPicPr preferRelativeResize="0"/>
            <p:nvPr/>
          </p:nvPicPr>
          <p:blipFill>
            <a:blip r:embed="rId22">
              <a:alphaModFix/>
            </a:blip>
            <a:stretch>
              <a:fillRect/>
            </a:stretch>
          </p:blipFill>
          <p:spPr>
            <a:xfrm>
              <a:off x="774328" y="4251605"/>
              <a:ext cx="185377" cy="2052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323;p16" title="Group 105.png">
              <a:extLst>
                <a:ext uri="{FF2B5EF4-FFF2-40B4-BE49-F238E27FC236}">
                  <a16:creationId xmlns:a16="http://schemas.microsoft.com/office/drawing/2014/main" id="{76E8629C-1D7F-5FA9-B791-7D8F2DDB1503}"/>
                </a:ext>
              </a:extLst>
            </p:cNvPr>
            <p:cNvPicPr preferRelativeResize="0"/>
            <p:nvPr/>
          </p:nvPicPr>
          <p:blipFill>
            <a:blip r:embed="rId23">
              <a:alphaModFix/>
            </a:blip>
            <a:stretch>
              <a:fillRect/>
            </a:stretch>
          </p:blipFill>
          <p:spPr>
            <a:xfrm>
              <a:off x="269612" y="4251605"/>
              <a:ext cx="184133" cy="2052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324;p16" title="Group 106.png">
              <a:extLst>
                <a:ext uri="{FF2B5EF4-FFF2-40B4-BE49-F238E27FC236}">
                  <a16:creationId xmlns:a16="http://schemas.microsoft.com/office/drawing/2014/main" id="{341D65D8-87B8-0893-74BF-D22F61C36FAB}"/>
                </a:ext>
              </a:extLst>
            </p:cNvPr>
            <p:cNvPicPr preferRelativeResize="0"/>
            <p:nvPr/>
          </p:nvPicPr>
          <p:blipFill>
            <a:blip r:embed="rId24">
              <a:alphaModFix/>
            </a:blip>
            <a:stretch>
              <a:fillRect/>
            </a:stretch>
          </p:blipFill>
          <p:spPr>
            <a:xfrm>
              <a:off x="1027930" y="4251605"/>
              <a:ext cx="185377" cy="2052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325;p16" title="Group 107.png">
              <a:extLst>
                <a:ext uri="{FF2B5EF4-FFF2-40B4-BE49-F238E27FC236}">
                  <a16:creationId xmlns:a16="http://schemas.microsoft.com/office/drawing/2014/main" id="{AA950180-7EDB-298C-7202-3AD08AB1C03B}"/>
                </a:ext>
              </a:extLst>
            </p:cNvPr>
            <p:cNvPicPr preferRelativeResize="0"/>
            <p:nvPr/>
          </p:nvPicPr>
          <p:blipFill>
            <a:blip r:embed="rId25">
              <a:alphaModFix/>
            </a:blip>
            <a:stretch>
              <a:fillRect/>
            </a:stretch>
          </p:blipFill>
          <p:spPr>
            <a:xfrm>
              <a:off x="521970" y="4251605"/>
              <a:ext cx="184133" cy="2052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326;p16" title="Group-1.png">
              <a:extLst>
                <a:ext uri="{FF2B5EF4-FFF2-40B4-BE49-F238E27FC236}">
                  <a16:creationId xmlns:a16="http://schemas.microsoft.com/office/drawing/2014/main" id="{9D2417AF-5E00-2A5C-2CB7-BE069AD5E4B6}"/>
                </a:ext>
              </a:extLst>
            </p:cNvPr>
            <p:cNvPicPr preferRelativeResize="0"/>
            <p:nvPr/>
          </p:nvPicPr>
          <p:blipFill>
            <a:blip r:embed="rId26">
              <a:alphaModFix/>
            </a:blip>
            <a:stretch>
              <a:fillRect/>
            </a:stretch>
          </p:blipFill>
          <p:spPr>
            <a:xfrm>
              <a:off x="557811" y="4414198"/>
              <a:ext cx="133123" cy="133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327;p16" title="Group-2.png">
              <a:extLst>
                <a:ext uri="{FF2B5EF4-FFF2-40B4-BE49-F238E27FC236}">
                  <a16:creationId xmlns:a16="http://schemas.microsoft.com/office/drawing/2014/main" id="{9E5465B2-FF22-5DA2-7D52-E7B9CA5D94B7}"/>
                </a:ext>
              </a:extLst>
            </p:cNvPr>
            <p:cNvPicPr preferRelativeResize="0"/>
            <p:nvPr/>
          </p:nvPicPr>
          <p:blipFill>
            <a:blip r:embed="rId27">
              <a:alphaModFix/>
            </a:blip>
            <a:stretch>
              <a:fillRect/>
            </a:stretch>
          </p:blipFill>
          <p:spPr>
            <a:xfrm>
              <a:off x="759157" y="4414198"/>
              <a:ext cx="134367" cy="133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328;p16" title="Group-3.png">
              <a:extLst>
                <a:ext uri="{FF2B5EF4-FFF2-40B4-BE49-F238E27FC236}">
                  <a16:creationId xmlns:a16="http://schemas.microsoft.com/office/drawing/2014/main" id="{9B17883C-81A0-EEA8-E706-51DBEC89866B}"/>
                </a:ext>
              </a:extLst>
            </p:cNvPr>
            <p:cNvPicPr preferRelativeResize="0"/>
            <p:nvPr/>
          </p:nvPicPr>
          <p:blipFill>
            <a:blip r:embed="rId28">
              <a:alphaModFix/>
            </a:blip>
            <a:stretch>
              <a:fillRect/>
            </a:stretch>
          </p:blipFill>
          <p:spPr>
            <a:xfrm>
              <a:off x="961748" y="4414198"/>
              <a:ext cx="134367" cy="133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329;p16" title="Group.png">
              <a:extLst>
                <a:ext uri="{FF2B5EF4-FFF2-40B4-BE49-F238E27FC236}">
                  <a16:creationId xmlns:a16="http://schemas.microsoft.com/office/drawing/2014/main" id="{4B2A3E2F-022B-4BA0-5547-CF50704C4B5B}"/>
                </a:ext>
              </a:extLst>
            </p:cNvPr>
            <p:cNvPicPr preferRelativeResize="0"/>
            <p:nvPr/>
          </p:nvPicPr>
          <p:blipFill>
            <a:blip r:embed="rId29">
              <a:alphaModFix/>
            </a:blip>
            <a:stretch>
              <a:fillRect/>
            </a:stretch>
          </p:blipFill>
          <p:spPr>
            <a:xfrm>
              <a:off x="355220" y="4414198"/>
              <a:ext cx="134367" cy="133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330;p16" title="Vector-1.png">
              <a:extLst>
                <a:ext uri="{FF2B5EF4-FFF2-40B4-BE49-F238E27FC236}">
                  <a16:creationId xmlns:a16="http://schemas.microsoft.com/office/drawing/2014/main" id="{7FD7893D-1197-4CB2-FE59-DB04DF3FCD9D}"/>
                </a:ext>
              </a:extLst>
            </p:cNvPr>
            <p:cNvPicPr preferRelativeResize="0"/>
            <p:nvPr/>
          </p:nvPicPr>
          <p:blipFill>
            <a:blip r:embed="rId30">
              <a:alphaModFix/>
            </a:blip>
            <a:stretch>
              <a:fillRect/>
            </a:stretch>
          </p:blipFill>
          <p:spPr>
            <a:xfrm>
              <a:off x="657081" y="2343659"/>
              <a:ext cx="246350" cy="272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331;p16" title="Vector-2.png">
              <a:extLst>
                <a:ext uri="{FF2B5EF4-FFF2-40B4-BE49-F238E27FC236}">
                  <a16:creationId xmlns:a16="http://schemas.microsoft.com/office/drawing/2014/main" id="{0E951EA3-D1FC-8B59-CBA2-CFB4D6A9F78B}"/>
                </a:ext>
              </a:extLst>
            </p:cNvPr>
            <p:cNvPicPr preferRelativeResize="0"/>
            <p:nvPr/>
          </p:nvPicPr>
          <p:blipFill>
            <a:blip r:embed="rId31">
              <a:alphaModFix/>
            </a:blip>
            <a:stretch>
              <a:fillRect/>
            </a:stretch>
          </p:blipFill>
          <p:spPr>
            <a:xfrm rot="10800000">
              <a:off x="939594" y="2378703"/>
              <a:ext cx="296050" cy="259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Google Shape;332;p16" title="Vector.png">
              <a:extLst>
                <a:ext uri="{FF2B5EF4-FFF2-40B4-BE49-F238E27FC236}">
                  <a16:creationId xmlns:a16="http://schemas.microsoft.com/office/drawing/2014/main" id="{7B806780-35AC-B598-01F7-6AFA70FE4645}"/>
                </a:ext>
              </a:extLst>
            </p:cNvPr>
            <p:cNvPicPr preferRelativeResize="0"/>
            <p:nvPr/>
          </p:nvPicPr>
          <p:blipFill>
            <a:blip r:embed="rId32">
              <a:alphaModFix/>
            </a:blip>
            <a:stretch>
              <a:fillRect/>
            </a:stretch>
          </p:blipFill>
          <p:spPr>
            <a:xfrm>
              <a:off x="359139" y="2355182"/>
              <a:ext cx="246350" cy="24905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71990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04654E-AF1A-310F-C257-7D83602D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</a:t>
            </a:r>
            <a:r>
              <a:rPr lang="en-IE" dirty="0"/>
              <a:t> vision and outcome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383C5-1D76-5755-41BB-51EC70A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5</a:t>
            </a:fld>
            <a:endParaRPr lang="nl-NL" sz="1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46473-65E1-5C70-8D40-40E69E33E1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BE" b="1"/>
              <a:t>Agentic GenAI Open Research Assistant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177E-4EDB-5254-9FDF-DA53E90276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5471065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</p:txBody>
      </p:sp>
      <p:sp>
        <p:nvSpPr>
          <p:cNvPr id="9" name="Google Shape;108;p5">
            <a:extLst>
              <a:ext uri="{FF2B5EF4-FFF2-40B4-BE49-F238E27FC236}">
                <a16:creationId xmlns:a16="http://schemas.microsoft.com/office/drawing/2014/main" id="{3ABB0CA2-289B-7409-6785-6ED7A079B903}"/>
              </a:ext>
            </a:extLst>
          </p:cNvPr>
          <p:cNvSpPr/>
          <p:nvPr/>
        </p:nvSpPr>
        <p:spPr>
          <a:xfrm>
            <a:off x="1831752" y="1600381"/>
            <a:ext cx="6005194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75B82"/>
              </a:buClr>
              <a:buSzPts val="1400"/>
              <a:buFont typeface="Arial"/>
              <a:buNone/>
            </a:pPr>
            <a:r>
              <a:rPr lang="en-US" sz="2000" b="1" dirty="0">
                <a:solidFill>
                  <a:srgbClr val="D75B82"/>
                </a:solidFill>
                <a:latin typeface="Arial"/>
                <a:ea typeface="Arial"/>
                <a:cs typeface="Arial"/>
                <a:sym typeface="Arial"/>
              </a:rPr>
              <a:t>Four practical phases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9;p5">
            <a:extLst>
              <a:ext uri="{FF2B5EF4-FFF2-40B4-BE49-F238E27FC236}">
                <a16:creationId xmlns:a16="http://schemas.microsoft.com/office/drawing/2014/main" id="{DB7451FE-C2D5-340E-39FB-96AACF34D7DC}"/>
              </a:ext>
            </a:extLst>
          </p:cNvPr>
          <p:cNvSpPr/>
          <p:nvPr/>
        </p:nvSpPr>
        <p:spPr>
          <a:xfrm>
            <a:off x="1816223" y="1774178"/>
            <a:ext cx="9735694" cy="2423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75" tIns="375" rIns="375" bIns="3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M1–M12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 Build data backbone, domain corpora, metadata profiles, and project identity.</a:t>
            </a:r>
            <a:b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M3–M18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 Develop baseline GenAI models, general-purpose agents, and FAIR packaging.</a:t>
            </a:r>
            <a:b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M12–M30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 Test, improve, benchmark, and validate agents with researchers and use cases.</a:t>
            </a:r>
            <a:b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M18–M36</a:t>
            </a:r>
            <a:r>
              <a:rPr lang="en-US" sz="1600" dirty="0">
                <a:solidFill>
                  <a:srgbClr val="162331"/>
                </a:solidFill>
                <a:latin typeface="Arial"/>
                <a:ea typeface="Arial"/>
                <a:cs typeface="Arial"/>
                <a:sym typeface="Arial"/>
              </a:rPr>
              <a:t>  Orchestrate into EOSC-ready services, train users, prepare marketplace/node onboarding.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0;p5">
            <a:extLst>
              <a:ext uri="{FF2B5EF4-FFF2-40B4-BE49-F238E27FC236}">
                <a16:creationId xmlns:a16="http://schemas.microsoft.com/office/drawing/2014/main" id="{950F40D5-D14D-74BB-056B-736170F07F8C}"/>
              </a:ext>
            </a:extLst>
          </p:cNvPr>
          <p:cNvSpPr/>
          <p:nvPr/>
        </p:nvSpPr>
        <p:spPr>
          <a:xfrm>
            <a:off x="1831752" y="4437381"/>
            <a:ext cx="527729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8C95"/>
              </a:buClr>
              <a:buSzPts val="1200"/>
              <a:buFont typeface="Arial"/>
              <a:buNone/>
            </a:pPr>
            <a:r>
              <a:rPr lang="en-US" sz="2000" b="1" dirty="0">
                <a:solidFill>
                  <a:srgbClr val="008C95"/>
                </a:solidFill>
                <a:latin typeface="Arial"/>
                <a:ea typeface="Arial"/>
                <a:cs typeface="Arial"/>
                <a:sym typeface="Arial"/>
              </a:rPr>
              <a:t>Final project outcome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11;p5">
            <a:extLst>
              <a:ext uri="{FF2B5EF4-FFF2-40B4-BE49-F238E27FC236}">
                <a16:creationId xmlns:a16="http://schemas.microsoft.com/office/drawing/2014/main" id="{33CA8C0F-0206-9626-29C2-C88C064D4A93}"/>
              </a:ext>
            </a:extLst>
          </p:cNvPr>
          <p:cNvSpPr/>
          <p:nvPr/>
        </p:nvSpPr>
        <p:spPr>
          <a:xfrm>
            <a:off x="1816223" y="4856220"/>
            <a:ext cx="9644706" cy="841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C6670"/>
              </a:buClr>
              <a:buSzPts val="1650"/>
              <a:buFont typeface="Arial"/>
              <a:buNone/>
            </a:pPr>
            <a:r>
              <a:rPr lang="en-US" sz="1600" dirty="0">
                <a:solidFill>
                  <a:srgbClr val="5C6670"/>
                </a:solidFill>
                <a:latin typeface="Arial"/>
                <a:ea typeface="Arial"/>
                <a:cs typeface="Arial"/>
                <a:sym typeface="Arial"/>
              </a:rPr>
              <a:t>A sustainable, EOSC-integrated, human-in-the-loop research assistant with reusable agents, datasets, model cards, provenance records, training materials, and governance guidance.</a:t>
            </a: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0733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09CD3-9283-9F8B-7CF4-8DCF2BE70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AA61A6-6675-5234-8E29-08CA43355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4103" y="2001780"/>
            <a:ext cx="8456472" cy="1312920"/>
          </a:xfrm>
        </p:spPr>
        <p:txBody>
          <a:bodyPr>
            <a:noAutofit/>
          </a:bodyPr>
          <a:lstStyle/>
          <a:p>
            <a:r>
              <a:rPr lang="en-US" sz="4000" dirty="0"/>
              <a:t>Thank you! Any questions?</a:t>
            </a:r>
            <a:endParaRPr lang="en-BE" sz="4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A6FC5-2CFE-112D-92BD-EA6CD91C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4595-6856-9B4E-BECB-F9B7E4876AE1}" type="slidenum">
              <a:rPr lang="nl-NL" sz="1600" smtClean="0"/>
              <a:pPr/>
              <a:t>6</a:t>
            </a:fld>
            <a:endParaRPr lang="nl-NL" sz="16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5E2B18-731D-E709-8D34-CF43D10F3B9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11425" y="6356350"/>
            <a:ext cx="5471065" cy="365125"/>
          </a:xfrm>
        </p:spPr>
        <p:txBody>
          <a:bodyPr/>
          <a:lstStyle/>
          <a:p>
            <a:r>
              <a:rPr lang="nl-NL" dirty="0"/>
              <a:t>09 | 07 | 2026 • EOSC </a:t>
            </a:r>
            <a:r>
              <a:rPr lang="nl-NL" dirty="0" err="1"/>
              <a:t>AIssistant</a:t>
            </a:r>
            <a:r>
              <a:rPr lang="nl-NL" dirty="0"/>
              <a:t> • </a:t>
            </a:r>
            <a:r>
              <a:rPr lang="nl-NL" dirty="0" err="1"/>
              <a:t>Agentic</a:t>
            </a:r>
            <a:r>
              <a:rPr lang="nl-NL" dirty="0"/>
              <a:t> </a:t>
            </a:r>
            <a:r>
              <a:rPr lang="nl-NL" dirty="0" err="1"/>
              <a:t>GenAI</a:t>
            </a:r>
            <a:r>
              <a:rPr lang="nl-NL" dirty="0"/>
              <a:t> Open Research Assistant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4AE9A-510F-0570-9271-1FE462095D8E}"/>
              </a:ext>
            </a:extLst>
          </p:cNvPr>
          <p:cNvSpPr txBox="1"/>
          <p:nvPr/>
        </p:nvSpPr>
        <p:spPr>
          <a:xfrm>
            <a:off x="1894103" y="3673926"/>
            <a:ext cx="63796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Contact the </a:t>
            </a:r>
            <a:r>
              <a:rPr lang="en-GB" sz="2400" b="1" dirty="0"/>
              <a:t>EOSC </a:t>
            </a:r>
            <a:r>
              <a:rPr lang="en-GB" sz="2400" b="1" dirty="0" err="1"/>
              <a:t>AIssistant</a:t>
            </a:r>
            <a:r>
              <a:rPr lang="en-GB" sz="2400" b="1" dirty="0"/>
              <a:t> </a:t>
            </a:r>
            <a:r>
              <a:rPr lang="en-GB" sz="2400" dirty="0"/>
              <a:t>project coordinator</a:t>
            </a:r>
          </a:p>
          <a:p>
            <a:r>
              <a:rPr lang="en-GB" sz="2400" dirty="0">
                <a:hlinkClick r:id="rId2"/>
              </a:rPr>
              <a:t>Sahar.Vahdati@tib.eu</a:t>
            </a:r>
            <a:r>
              <a:rPr lang="en-GB" sz="2400" dirty="0"/>
              <a:t>, </a:t>
            </a:r>
            <a:r>
              <a:rPr lang="en-GB" sz="2400" dirty="0">
                <a:hlinkClick r:id="rId3"/>
              </a:rPr>
              <a:t>d.muromtsev@gmail.com</a:t>
            </a:r>
            <a:r>
              <a:rPr lang="en-GB" sz="2400" dirty="0"/>
              <a:t>  </a:t>
            </a:r>
            <a:endParaRPr lang="en-FI" sz="2400" dirty="0"/>
          </a:p>
        </p:txBody>
      </p:sp>
    </p:spTree>
    <p:extLst>
      <p:ext uri="{BB962C8B-B14F-4D97-AF65-F5344CB8AC3E}">
        <p14:creationId xmlns:p14="http://schemas.microsoft.com/office/powerpoint/2010/main" val="2542555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B91C56FE-5A9B-C24A-AFFA-133FB1C68414}" vid="{5FCD33CA-DC53-7B43-958E-3CD65528C4D3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0f4a6ae-13a5-4397-80f3-aea8e9f411f0" xsi:nil="true"/>
    <lcf76f155ced4ddcb4097134ff3c332f xmlns="496d62f4-75b2-40d8-99f4-e416e0428c04">
      <Terms xmlns="http://schemas.microsoft.com/office/infopath/2007/PartnerControls"/>
    </lcf76f155ced4ddcb4097134ff3c332f>
    <Permanentlink xmlns="496d62f4-75b2-40d8-99f4-e416e0428c04" xsi:nil="true"/>
    <_dlc_DocId xmlns="f0f4a6ae-13a5-4397-80f3-aea8e9f411f0">EOSC-167323429-153737</_dlc_DocId>
    <_dlc_DocIdUrl xmlns="f0f4a6ae-13a5-4397-80f3-aea8e9f411f0">
      <Url>https://europeanopensciencecloud.sharepoint.com/sites/Data/_layouts/15/DocIdRedir.aspx?ID=EOSC-167323429-153737</Url>
      <Description>EOSC-167323429-153737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BA2657F33C78458957214F412992C5" ma:contentTypeVersion="17" ma:contentTypeDescription="Create a new document." ma:contentTypeScope="" ma:versionID="df0ee56cede248a9dd7bdde8f84231de">
  <xsd:schema xmlns:xsd="http://www.w3.org/2001/XMLSchema" xmlns:xs="http://www.w3.org/2001/XMLSchema" xmlns:p="http://schemas.microsoft.com/office/2006/metadata/properties" xmlns:ns2="496d62f4-75b2-40d8-99f4-e416e0428c04" xmlns:ns3="f0f4a6ae-13a5-4397-80f3-aea8e9f411f0" targetNamespace="http://schemas.microsoft.com/office/2006/metadata/properties" ma:root="true" ma:fieldsID="1bffa8149ff7cde30af9021f7dfec945" ns2:_="" ns3:_="">
    <xsd:import namespace="496d62f4-75b2-40d8-99f4-e416e0428c04"/>
    <xsd:import namespace="f0f4a6ae-13a5-4397-80f3-aea8e9f41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Permanentlink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6d62f4-75b2-40d8-99f4-e416e0428c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da2a577-abbe-4683-8229-b3bb4b575d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Permanentlink" ma:index="26" nillable="true" ma:displayName="Permanent link" ma:format="Dropdown" ma:internalName="Permanentlink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f4a6ae-13a5-4397-80f3-aea8e9f411f0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9d882f0-47c2-44ed-bbac-0735b4e91be2}" ma:internalName="TaxCatchAll" ma:showField="CatchAllData" ma:web="f0f4a6ae-13a5-4397-80f3-aea8e9f411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3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CBBEC31-C3BC-46EE-8416-46FB6E223D0D}">
  <ds:schemaRefs>
    <ds:schemaRef ds:uri="http://schemas.microsoft.com/office/infopath/2007/PartnerControls"/>
    <ds:schemaRef ds:uri="http://purl.org/dc/elements/1.1/"/>
    <ds:schemaRef ds:uri="http://purl.org/dc/terms/"/>
    <ds:schemaRef ds:uri="3e74049f-b8a9-4e32-b231-e16b3efc928a"/>
    <ds:schemaRef ds:uri="http://www.w3.org/XML/1998/namespac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C43946C-2F83-42B0-9676-1630B68D6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468AF7-31E0-42CE-8019-848584854980}"/>
</file>

<file path=customXml/itemProps4.xml><?xml version="1.0" encoding="utf-8"?>
<ds:datastoreItem xmlns:ds="http://schemas.openxmlformats.org/officeDocument/2006/customXml" ds:itemID="{5A40017B-2C6A-438B-BB30-3AEEE5EC2F8F}"/>
</file>

<file path=docProps/app.xml><?xml version="1.0" encoding="utf-8"?>
<Properties xmlns="http://schemas.openxmlformats.org/officeDocument/2006/extended-properties" xmlns:vt="http://schemas.openxmlformats.org/officeDocument/2006/docPropsVTypes">
  <Template>Kantoorthema</Template>
  <TotalTime>1512</TotalTime>
  <Words>633</Words>
  <Application>Microsoft Macintosh PowerPoint</Application>
  <PresentationFormat>Widescreen</PresentationFormat>
  <Paragraphs>86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Fira Sans Medium</vt:lpstr>
      <vt:lpstr>Play</vt:lpstr>
      <vt:lpstr>Roboto</vt:lpstr>
      <vt:lpstr>Roboto Light</vt:lpstr>
      <vt:lpstr>Times New Roman</vt:lpstr>
      <vt:lpstr>Kantoorthema</vt:lpstr>
      <vt:lpstr>EOSC AIssistant</vt:lpstr>
      <vt:lpstr>Project objectives &amp; Key contributions to EOSC</vt:lpstr>
      <vt:lpstr>PowerPoint Presentation</vt:lpstr>
      <vt:lpstr>Rough 36-month plan:  from FAIR foundations to EOSC deployment</vt:lpstr>
      <vt:lpstr>Project vision and outcome</vt:lpstr>
      <vt:lpstr>Thank you! 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Ute Gusenheimer</dc:creator>
  <cp:lastModifiedBy>Муромцев Дмитрий Ильич</cp:lastModifiedBy>
  <cp:revision>20</cp:revision>
  <dcterms:created xsi:type="dcterms:W3CDTF">2023-06-05T12:30:30Z</dcterms:created>
  <dcterms:modified xsi:type="dcterms:W3CDTF">2026-07-07T10:00:21Z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2023-06-09T10:04:54Z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26090116-f8b9-4873-bd6a-93203bebac80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0x01010011BA2657F33C78458957214F412992C5</vt:lpwstr>
  </property>
  <property fmtid="{D5CDD505-2E9C-101B-9397-08002B2CF9AE}" pid="10" name="Order">
    <vt:r8>1255600</vt:r8>
  </property>
  <property fmtid="{D5CDD505-2E9C-101B-9397-08002B2CF9AE}" pid="11" name="_dlc_DocIdItemGuid">
    <vt:lpwstr>1a93bd22-0be0-4419-920f-b5000fdc6c73</vt:lpwstr>
  </property>
</Properties>
</file>