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diagrams/data1.xml" ContentType="application/vnd.openxmlformats-officedocument.drawingml.diagramData+xml"/>
  <Override PartName="/ppt/presentation.xml" ContentType="application/vnd.openxmlformats-officedocument.presentationml.presentation.main+xml"/>
  <Override PartName="/ppt/slides/slide8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65" r:id="rId2"/>
    <p:sldId id="257" r:id="rId3"/>
    <p:sldId id="263" r:id="rId4"/>
    <p:sldId id="266" r:id="rId5"/>
    <p:sldId id="267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691"/>
    <a:srgbClr val="9A2658"/>
    <a:srgbClr val="FFCCCC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547"/>
    <p:restoredTop sz="96405"/>
  </p:normalViewPr>
  <p:slideViewPr>
    <p:cSldViewPr snapToGrid="0" snapToObjects="1">
      <p:cViewPr>
        <p:scale>
          <a:sx n="60" d="100"/>
          <a:sy n="60" d="100"/>
        </p:scale>
        <p:origin x="-966" y="-33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9525C6-FC1A-4C9F-87CB-85BB1E75749D}" type="doc">
      <dgm:prSet loTypeId="urn:microsoft.com/office/officeart/2005/8/layout/radial6" loCatId="cycl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2815703B-B63F-4FDD-B035-534614CCE82A}">
      <dgm:prSet phldrT="[Text]" custT="1"/>
      <dgm:spPr/>
      <dgm:t>
        <a:bodyPr/>
        <a:lstStyle/>
        <a:p>
          <a:r>
            <a:rPr lang="en-GB" sz="1800" dirty="0" smtClean="0">
              <a:solidFill>
                <a:srgbClr val="FFCCCC"/>
              </a:solidFill>
              <a:latin typeface="Franklin Gothic Demi Cond" panose="020B0706030402020204" pitchFamily="34" charset="0"/>
            </a:rPr>
            <a:t>Creating a Robust </a:t>
          </a:r>
          <a:r>
            <a:rPr lang="en-GB" sz="1800" dirty="0" err="1" smtClean="0">
              <a:solidFill>
                <a:srgbClr val="FFCCCC"/>
              </a:solidFill>
              <a:latin typeface="Franklin Gothic Demi Cond" panose="020B0706030402020204" pitchFamily="34" charset="0"/>
            </a:rPr>
            <a:t>Accesible</a:t>
          </a:r>
          <a:r>
            <a:rPr lang="en-GB" sz="1800" dirty="0" smtClean="0">
              <a:solidFill>
                <a:srgbClr val="FFCCCC"/>
              </a:solidFill>
              <a:latin typeface="Franklin Gothic Demi Cond" panose="020B0706030402020204" pitchFamily="34" charset="0"/>
            </a:rPr>
            <a:t> Federated Technology for Open Access</a:t>
          </a:r>
          <a:endParaRPr lang="en-GB" sz="1800" dirty="0">
            <a:solidFill>
              <a:srgbClr val="FFCCCC"/>
            </a:solidFill>
            <a:latin typeface="Franklin Gothic Demi Cond" panose="020B0706030402020204" pitchFamily="34" charset="0"/>
          </a:endParaRPr>
        </a:p>
      </dgm:t>
    </dgm:pt>
    <dgm:pt modelId="{12644CA4-8262-4968-A9EA-45240B2D0A89}" type="parTrans" cxnId="{7DE61786-98EB-4816-847D-9992417A1E29}">
      <dgm:prSet/>
      <dgm:spPr/>
      <dgm:t>
        <a:bodyPr/>
        <a:lstStyle/>
        <a:p>
          <a:endParaRPr lang="en-GB"/>
        </a:p>
      </dgm:t>
    </dgm:pt>
    <dgm:pt modelId="{DF61F28F-A013-421B-9180-84EF364E2143}" type="sibTrans" cxnId="{7DE61786-98EB-4816-847D-9992417A1E29}">
      <dgm:prSet/>
      <dgm:spPr/>
      <dgm:t>
        <a:bodyPr/>
        <a:lstStyle/>
        <a:p>
          <a:endParaRPr lang="en-GB"/>
        </a:p>
      </dgm:t>
    </dgm:pt>
    <dgm:pt modelId="{E5391005-ADB8-40BE-9C5C-1E3A558FBB15}">
      <dgm:prSet phldrT="[Text]" custT="1"/>
      <dgm:spPr/>
      <dgm:t>
        <a:bodyPr/>
        <a:lstStyle/>
        <a:p>
          <a:r>
            <a:rPr lang="en-GB" sz="1500" b="0" dirty="0" smtClean="0">
              <a:solidFill>
                <a:srgbClr val="FFCCCC"/>
              </a:solidFill>
              <a:latin typeface="Franklin Gothic Demi Cond" panose="020B0706030402020204" pitchFamily="34" charset="0"/>
            </a:rPr>
            <a:t>Provide </a:t>
          </a:r>
          <a:r>
            <a:rPr lang="en-GB" sz="1500" dirty="0" smtClean="0">
              <a:latin typeface="Franklin Gothic Demi Cond" panose="020B0706030402020204" pitchFamily="34" charset="0"/>
            </a:rPr>
            <a:t>technical improvements for journal platforms and journal software</a:t>
          </a:r>
          <a:endParaRPr lang="en-GB" sz="1500" dirty="0">
            <a:latin typeface="Franklin Gothic Demi Cond" panose="020B0706030402020204" pitchFamily="34" charset="0"/>
          </a:endParaRPr>
        </a:p>
      </dgm:t>
    </dgm:pt>
    <dgm:pt modelId="{CB6AACC8-1B36-429D-ABA3-BC68D0DEF08F}" type="parTrans" cxnId="{A67217C9-E0F8-44DF-AD9A-AEC95561BFEC}">
      <dgm:prSet/>
      <dgm:spPr/>
      <dgm:t>
        <a:bodyPr/>
        <a:lstStyle/>
        <a:p>
          <a:endParaRPr lang="en-GB"/>
        </a:p>
      </dgm:t>
    </dgm:pt>
    <dgm:pt modelId="{1C1679DB-98B4-40FC-89B9-BF96F9600864}" type="sibTrans" cxnId="{A67217C9-E0F8-44DF-AD9A-AEC95561BFEC}">
      <dgm:prSet/>
      <dgm:spPr/>
      <dgm:t>
        <a:bodyPr/>
        <a:lstStyle/>
        <a:p>
          <a:endParaRPr lang="en-GB"/>
        </a:p>
      </dgm:t>
    </dgm:pt>
    <dgm:pt modelId="{C384FB01-6612-4F6B-A658-8440EEE5E7AB}">
      <dgm:prSet phldrT="[Text]" custT="1"/>
      <dgm:spPr/>
      <dgm:t>
        <a:bodyPr/>
        <a:lstStyle/>
        <a:p>
          <a:r>
            <a:rPr lang="en-GB" sz="1500" b="0" dirty="0" smtClean="0">
              <a:solidFill>
                <a:srgbClr val="FFCCCC"/>
              </a:solidFill>
              <a:latin typeface="Franklin Gothic Demi Cond" panose="020B0706030402020204" pitchFamily="34" charset="0"/>
            </a:rPr>
            <a:t>Build </a:t>
          </a:r>
          <a:r>
            <a:rPr lang="en-GB" sz="1500" dirty="0" smtClean="0">
              <a:latin typeface="Franklin Gothic Demi Cond" panose="020B0706030402020204" pitchFamily="34" charset="0"/>
            </a:rPr>
            <a:t>communities of practice to foster overall infrastructure improvement</a:t>
          </a:r>
          <a:endParaRPr lang="en-GB" sz="1500" dirty="0">
            <a:latin typeface="Franklin Gothic Demi Cond" panose="020B0706030402020204" pitchFamily="34" charset="0"/>
          </a:endParaRPr>
        </a:p>
      </dgm:t>
    </dgm:pt>
    <dgm:pt modelId="{5CFC7A90-557D-4D88-8D66-9344698E9099}" type="parTrans" cxnId="{1582B18E-2D59-4541-8F4E-6BE6F5491DF6}">
      <dgm:prSet/>
      <dgm:spPr/>
      <dgm:t>
        <a:bodyPr/>
        <a:lstStyle/>
        <a:p>
          <a:endParaRPr lang="en-GB"/>
        </a:p>
      </dgm:t>
    </dgm:pt>
    <dgm:pt modelId="{3C3CCEE0-FBFF-428E-9A58-2B48CEC80A5C}" type="sibTrans" cxnId="{1582B18E-2D59-4541-8F4E-6BE6F5491DF6}">
      <dgm:prSet/>
      <dgm:spPr/>
      <dgm:t>
        <a:bodyPr/>
        <a:lstStyle/>
        <a:p>
          <a:endParaRPr lang="en-GB"/>
        </a:p>
      </dgm:t>
    </dgm:pt>
    <dgm:pt modelId="{14B59696-B6BF-4C0A-975E-72F7A1B03A9D}">
      <dgm:prSet phldrT="[Text]" custT="1"/>
      <dgm:spPr/>
      <dgm:t>
        <a:bodyPr/>
        <a:lstStyle/>
        <a:p>
          <a:r>
            <a:rPr lang="en-GB" sz="1500" b="0" dirty="0" smtClean="0">
              <a:solidFill>
                <a:srgbClr val="FFCCCC"/>
              </a:solidFill>
              <a:latin typeface="Franklin Gothic Demi Cond" panose="020B0706030402020204" pitchFamily="34" charset="0"/>
            </a:rPr>
            <a:t>Increase </a:t>
          </a:r>
          <a:r>
            <a:rPr lang="en-GB" sz="1500" dirty="0" smtClean="0">
              <a:latin typeface="Franklin Gothic Demi Cond" panose="020B0706030402020204" pitchFamily="34" charset="0"/>
            </a:rPr>
            <a:t>visibility, discoverability and recognition for Diamond OA publishing</a:t>
          </a:r>
          <a:endParaRPr lang="en-GB" sz="1500" dirty="0">
            <a:latin typeface="Franklin Gothic Demi Cond" panose="020B0706030402020204" pitchFamily="34" charset="0"/>
          </a:endParaRPr>
        </a:p>
      </dgm:t>
    </dgm:pt>
    <dgm:pt modelId="{36DCEC83-D6FC-4C45-945F-211675E516CB}" type="parTrans" cxnId="{9EC6DC53-D00F-4598-BCDB-80441292C332}">
      <dgm:prSet/>
      <dgm:spPr/>
      <dgm:t>
        <a:bodyPr/>
        <a:lstStyle/>
        <a:p>
          <a:endParaRPr lang="en-GB"/>
        </a:p>
      </dgm:t>
    </dgm:pt>
    <dgm:pt modelId="{DF27ADA0-A079-4DCB-975E-667635CA2CD1}" type="sibTrans" cxnId="{9EC6DC53-D00F-4598-BCDB-80441292C332}">
      <dgm:prSet/>
      <dgm:spPr/>
      <dgm:t>
        <a:bodyPr/>
        <a:lstStyle/>
        <a:p>
          <a:endParaRPr lang="en-GB"/>
        </a:p>
      </dgm:t>
    </dgm:pt>
    <dgm:pt modelId="{3AD6AADE-D22A-4570-8122-1489A60185FA}">
      <dgm:prSet phldrT="[Text]" custT="1"/>
      <dgm:spPr/>
      <dgm:t>
        <a:bodyPr/>
        <a:lstStyle/>
        <a:p>
          <a:r>
            <a:rPr lang="en-GB" sz="1500" b="0" dirty="0" smtClean="0">
              <a:solidFill>
                <a:srgbClr val="FFCCCC"/>
              </a:solidFill>
              <a:latin typeface="Franklin Gothic Demi Cond" panose="020B0706030402020204" pitchFamily="34" charset="0"/>
            </a:rPr>
            <a:t>Integrate</a:t>
          </a:r>
          <a:r>
            <a:rPr lang="en-GB" sz="1500" dirty="0" smtClean="0">
              <a:solidFill>
                <a:srgbClr val="FFCCCC"/>
              </a:solidFill>
              <a:latin typeface="Franklin Gothic Demi Cond" panose="020B0706030402020204" pitchFamily="34" charset="0"/>
            </a:rPr>
            <a:t> </a:t>
          </a:r>
          <a:r>
            <a:rPr lang="en-GB" sz="1500" dirty="0" smtClean="0">
              <a:latin typeface="Franklin Gothic Demi Cond" panose="020B0706030402020204" pitchFamily="34" charset="0"/>
            </a:rPr>
            <a:t>Diamond OA publishing with EOSC and other large-scale data aggregators</a:t>
          </a:r>
          <a:endParaRPr lang="en-GB" sz="1500" dirty="0">
            <a:latin typeface="Franklin Gothic Demi Cond" panose="020B0706030402020204" pitchFamily="34" charset="0"/>
          </a:endParaRPr>
        </a:p>
      </dgm:t>
    </dgm:pt>
    <dgm:pt modelId="{0B60FA63-D808-4893-B7BC-7B306E5384F8}" type="parTrans" cxnId="{93E65538-B57F-4428-A892-1116581BE50F}">
      <dgm:prSet/>
      <dgm:spPr/>
      <dgm:t>
        <a:bodyPr/>
        <a:lstStyle/>
        <a:p>
          <a:endParaRPr lang="en-GB"/>
        </a:p>
      </dgm:t>
    </dgm:pt>
    <dgm:pt modelId="{12A32257-9B0B-418D-B085-3B25F3FA3234}" type="sibTrans" cxnId="{93E65538-B57F-4428-A892-1116581BE50F}">
      <dgm:prSet/>
      <dgm:spPr/>
      <dgm:t>
        <a:bodyPr/>
        <a:lstStyle/>
        <a:p>
          <a:endParaRPr lang="en-GB"/>
        </a:p>
      </dgm:t>
    </dgm:pt>
    <dgm:pt modelId="{60475862-7E14-4EE8-B2BF-F52EADC408AD}">
      <dgm:prSet/>
      <dgm:spPr/>
      <dgm:t>
        <a:bodyPr/>
        <a:lstStyle/>
        <a:p>
          <a:endParaRPr lang="en-GB"/>
        </a:p>
      </dgm:t>
    </dgm:pt>
    <dgm:pt modelId="{711CE152-525C-4DFA-AFBA-94796BFF682C}" type="parTrans" cxnId="{35D48CEB-DC85-4A02-95C2-67A0DADD07D1}">
      <dgm:prSet/>
      <dgm:spPr/>
      <dgm:t>
        <a:bodyPr/>
        <a:lstStyle/>
        <a:p>
          <a:endParaRPr lang="en-GB"/>
        </a:p>
      </dgm:t>
    </dgm:pt>
    <dgm:pt modelId="{4AF22EA3-B18A-4D71-AE3E-600DAC1E983E}" type="sibTrans" cxnId="{35D48CEB-DC85-4A02-95C2-67A0DADD07D1}">
      <dgm:prSet/>
      <dgm:spPr/>
      <dgm:t>
        <a:bodyPr/>
        <a:lstStyle/>
        <a:p>
          <a:endParaRPr lang="en-GB"/>
        </a:p>
      </dgm:t>
    </dgm:pt>
    <dgm:pt modelId="{66D4B943-9D99-4520-9F3C-EFF481F9B3A9}" type="pres">
      <dgm:prSet presAssocID="{C99525C6-FC1A-4C9F-87CB-85BB1E75749D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20324E4A-F8CE-42E7-98FA-327AB0C1053A}" type="pres">
      <dgm:prSet presAssocID="{2815703B-B63F-4FDD-B035-534614CCE82A}" presName="centerShape" presStyleLbl="node0" presStyleIdx="0" presStyleCnt="1"/>
      <dgm:spPr/>
      <dgm:t>
        <a:bodyPr/>
        <a:lstStyle/>
        <a:p>
          <a:endParaRPr lang="en-GB"/>
        </a:p>
      </dgm:t>
    </dgm:pt>
    <dgm:pt modelId="{FBD51F0C-CBE1-44A8-B485-35C2B75E39C6}" type="pres">
      <dgm:prSet presAssocID="{E5391005-ADB8-40BE-9C5C-1E3A558FBB15}" presName="node" presStyleLbl="node1" presStyleIdx="0" presStyleCnt="4" custScaleX="123097" custScaleY="12309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DA8ECB3-C132-401D-8617-55097C510105}" type="pres">
      <dgm:prSet presAssocID="{E5391005-ADB8-40BE-9C5C-1E3A558FBB15}" presName="dummy" presStyleCnt="0"/>
      <dgm:spPr/>
    </dgm:pt>
    <dgm:pt modelId="{DAF1BCE0-BBE1-467C-BBB8-B479C4EBB880}" type="pres">
      <dgm:prSet presAssocID="{1C1679DB-98B4-40FC-89B9-BF96F9600864}" presName="sibTrans" presStyleLbl="sibTrans2D1" presStyleIdx="0" presStyleCnt="4"/>
      <dgm:spPr/>
      <dgm:t>
        <a:bodyPr/>
        <a:lstStyle/>
        <a:p>
          <a:endParaRPr lang="en-GB"/>
        </a:p>
      </dgm:t>
    </dgm:pt>
    <dgm:pt modelId="{948431D9-3BCB-4749-A400-16F88675A0C4}" type="pres">
      <dgm:prSet presAssocID="{C384FB01-6612-4F6B-A658-8440EEE5E7AB}" presName="node" presStyleLbl="node1" presStyleIdx="1" presStyleCnt="4" custScaleX="123097" custScaleY="12309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7E5AB92-94F8-4ABA-8DB0-CF8AB54B9CAB}" type="pres">
      <dgm:prSet presAssocID="{C384FB01-6612-4F6B-A658-8440EEE5E7AB}" presName="dummy" presStyleCnt="0"/>
      <dgm:spPr/>
    </dgm:pt>
    <dgm:pt modelId="{E62C4171-4DBB-4D2D-8838-F1221C041C80}" type="pres">
      <dgm:prSet presAssocID="{3C3CCEE0-FBFF-428E-9A58-2B48CEC80A5C}" presName="sibTrans" presStyleLbl="sibTrans2D1" presStyleIdx="1" presStyleCnt="4"/>
      <dgm:spPr/>
      <dgm:t>
        <a:bodyPr/>
        <a:lstStyle/>
        <a:p>
          <a:endParaRPr lang="en-GB"/>
        </a:p>
      </dgm:t>
    </dgm:pt>
    <dgm:pt modelId="{F6B8B9FC-1114-49F7-A19A-73E1E0F2ED3A}" type="pres">
      <dgm:prSet presAssocID="{14B59696-B6BF-4C0A-975E-72F7A1B03A9D}" presName="node" presStyleLbl="node1" presStyleIdx="2" presStyleCnt="4" custScaleX="123097" custScaleY="12309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6E92E01-47FD-440B-B0CE-3906DA4476C7}" type="pres">
      <dgm:prSet presAssocID="{14B59696-B6BF-4C0A-975E-72F7A1B03A9D}" presName="dummy" presStyleCnt="0"/>
      <dgm:spPr/>
    </dgm:pt>
    <dgm:pt modelId="{63546832-B398-400C-BBB1-90979EE32A66}" type="pres">
      <dgm:prSet presAssocID="{DF27ADA0-A079-4DCB-975E-667635CA2CD1}" presName="sibTrans" presStyleLbl="sibTrans2D1" presStyleIdx="2" presStyleCnt="4"/>
      <dgm:spPr/>
      <dgm:t>
        <a:bodyPr/>
        <a:lstStyle/>
        <a:p>
          <a:endParaRPr lang="en-GB"/>
        </a:p>
      </dgm:t>
    </dgm:pt>
    <dgm:pt modelId="{88B6BE88-4DE6-462C-967E-A47279036E32}" type="pres">
      <dgm:prSet presAssocID="{3AD6AADE-D22A-4570-8122-1489A60185FA}" presName="node" presStyleLbl="node1" presStyleIdx="3" presStyleCnt="4" custScaleX="123097" custScaleY="12309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41F28DB-D41A-4C7D-BAB6-B720320FD211}" type="pres">
      <dgm:prSet presAssocID="{3AD6AADE-D22A-4570-8122-1489A60185FA}" presName="dummy" presStyleCnt="0"/>
      <dgm:spPr/>
    </dgm:pt>
    <dgm:pt modelId="{B743FD39-ECC7-424E-875D-AAB44F96DC75}" type="pres">
      <dgm:prSet presAssocID="{12A32257-9B0B-418D-B085-3B25F3FA3234}" presName="sibTrans" presStyleLbl="sibTrans2D1" presStyleIdx="3" presStyleCnt="4"/>
      <dgm:spPr/>
      <dgm:t>
        <a:bodyPr/>
        <a:lstStyle/>
        <a:p>
          <a:endParaRPr lang="en-GB"/>
        </a:p>
      </dgm:t>
    </dgm:pt>
  </dgm:ptLst>
  <dgm:cxnLst>
    <dgm:cxn modelId="{A4763E6C-3B49-48D0-AEFE-2E87CE936D54}" type="presOf" srcId="{DF27ADA0-A079-4DCB-975E-667635CA2CD1}" destId="{63546832-B398-400C-BBB1-90979EE32A66}" srcOrd="0" destOrd="0" presId="urn:microsoft.com/office/officeart/2005/8/layout/radial6"/>
    <dgm:cxn modelId="{7DE61786-98EB-4816-847D-9992417A1E29}" srcId="{C99525C6-FC1A-4C9F-87CB-85BB1E75749D}" destId="{2815703B-B63F-4FDD-B035-534614CCE82A}" srcOrd="0" destOrd="0" parTransId="{12644CA4-8262-4968-A9EA-45240B2D0A89}" sibTransId="{DF61F28F-A013-421B-9180-84EF364E2143}"/>
    <dgm:cxn modelId="{5B645B59-4144-4E09-95F2-FAFB74BF72FB}" type="presOf" srcId="{12A32257-9B0B-418D-B085-3B25F3FA3234}" destId="{B743FD39-ECC7-424E-875D-AAB44F96DC75}" srcOrd="0" destOrd="0" presId="urn:microsoft.com/office/officeart/2005/8/layout/radial6"/>
    <dgm:cxn modelId="{D6490973-4A38-4CA4-9EE0-303D4ADFCD45}" type="presOf" srcId="{1C1679DB-98B4-40FC-89B9-BF96F9600864}" destId="{DAF1BCE0-BBE1-467C-BBB8-B479C4EBB880}" srcOrd="0" destOrd="0" presId="urn:microsoft.com/office/officeart/2005/8/layout/radial6"/>
    <dgm:cxn modelId="{8CFACFC9-EF20-4319-849B-8577FBC6BE6D}" type="presOf" srcId="{C384FB01-6612-4F6B-A658-8440EEE5E7AB}" destId="{948431D9-3BCB-4749-A400-16F88675A0C4}" srcOrd="0" destOrd="0" presId="urn:microsoft.com/office/officeart/2005/8/layout/radial6"/>
    <dgm:cxn modelId="{1582B18E-2D59-4541-8F4E-6BE6F5491DF6}" srcId="{2815703B-B63F-4FDD-B035-534614CCE82A}" destId="{C384FB01-6612-4F6B-A658-8440EEE5E7AB}" srcOrd="1" destOrd="0" parTransId="{5CFC7A90-557D-4D88-8D66-9344698E9099}" sibTransId="{3C3CCEE0-FBFF-428E-9A58-2B48CEC80A5C}"/>
    <dgm:cxn modelId="{A67217C9-E0F8-44DF-AD9A-AEC95561BFEC}" srcId="{2815703B-B63F-4FDD-B035-534614CCE82A}" destId="{E5391005-ADB8-40BE-9C5C-1E3A558FBB15}" srcOrd="0" destOrd="0" parTransId="{CB6AACC8-1B36-429D-ABA3-BC68D0DEF08F}" sibTransId="{1C1679DB-98B4-40FC-89B9-BF96F9600864}"/>
    <dgm:cxn modelId="{93E65538-B57F-4428-A892-1116581BE50F}" srcId="{2815703B-B63F-4FDD-B035-534614CCE82A}" destId="{3AD6AADE-D22A-4570-8122-1489A60185FA}" srcOrd="3" destOrd="0" parTransId="{0B60FA63-D808-4893-B7BC-7B306E5384F8}" sibTransId="{12A32257-9B0B-418D-B085-3B25F3FA3234}"/>
    <dgm:cxn modelId="{B029F21F-329B-4C3E-94B0-812E2C45B10E}" type="presOf" srcId="{3AD6AADE-D22A-4570-8122-1489A60185FA}" destId="{88B6BE88-4DE6-462C-967E-A47279036E32}" srcOrd="0" destOrd="0" presId="urn:microsoft.com/office/officeart/2005/8/layout/radial6"/>
    <dgm:cxn modelId="{E8C5BB06-30B8-4FCD-822B-6287E94338AA}" type="presOf" srcId="{E5391005-ADB8-40BE-9C5C-1E3A558FBB15}" destId="{FBD51F0C-CBE1-44A8-B485-35C2B75E39C6}" srcOrd="0" destOrd="0" presId="urn:microsoft.com/office/officeart/2005/8/layout/radial6"/>
    <dgm:cxn modelId="{0A21268A-39EC-43CD-B2D5-2933526C16DE}" type="presOf" srcId="{2815703B-B63F-4FDD-B035-534614CCE82A}" destId="{20324E4A-F8CE-42E7-98FA-327AB0C1053A}" srcOrd="0" destOrd="0" presId="urn:microsoft.com/office/officeart/2005/8/layout/radial6"/>
    <dgm:cxn modelId="{9EC6DC53-D00F-4598-BCDB-80441292C332}" srcId="{2815703B-B63F-4FDD-B035-534614CCE82A}" destId="{14B59696-B6BF-4C0A-975E-72F7A1B03A9D}" srcOrd="2" destOrd="0" parTransId="{36DCEC83-D6FC-4C45-945F-211675E516CB}" sibTransId="{DF27ADA0-A079-4DCB-975E-667635CA2CD1}"/>
    <dgm:cxn modelId="{4F0ADE50-6CAE-4160-A949-D54429A4F9B6}" type="presOf" srcId="{14B59696-B6BF-4C0A-975E-72F7A1B03A9D}" destId="{F6B8B9FC-1114-49F7-A19A-73E1E0F2ED3A}" srcOrd="0" destOrd="0" presId="urn:microsoft.com/office/officeart/2005/8/layout/radial6"/>
    <dgm:cxn modelId="{35D48CEB-DC85-4A02-95C2-67A0DADD07D1}" srcId="{C99525C6-FC1A-4C9F-87CB-85BB1E75749D}" destId="{60475862-7E14-4EE8-B2BF-F52EADC408AD}" srcOrd="1" destOrd="0" parTransId="{711CE152-525C-4DFA-AFBA-94796BFF682C}" sibTransId="{4AF22EA3-B18A-4D71-AE3E-600DAC1E983E}"/>
    <dgm:cxn modelId="{494CAD6A-57B8-45C8-A40D-7D3DF193B7B9}" type="presOf" srcId="{3C3CCEE0-FBFF-428E-9A58-2B48CEC80A5C}" destId="{E62C4171-4DBB-4D2D-8838-F1221C041C80}" srcOrd="0" destOrd="0" presId="urn:microsoft.com/office/officeart/2005/8/layout/radial6"/>
    <dgm:cxn modelId="{29314969-06DC-435F-BDA6-29CEFD41905E}" type="presOf" srcId="{C99525C6-FC1A-4C9F-87CB-85BB1E75749D}" destId="{66D4B943-9D99-4520-9F3C-EFF481F9B3A9}" srcOrd="0" destOrd="0" presId="urn:microsoft.com/office/officeart/2005/8/layout/radial6"/>
    <dgm:cxn modelId="{6C1168E1-5E29-4FFD-B948-F83A1C7D3753}" type="presParOf" srcId="{66D4B943-9D99-4520-9F3C-EFF481F9B3A9}" destId="{20324E4A-F8CE-42E7-98FA-327AB0C1053A}" srcOrd="0" destOrd="0" presId="urn:microsoft.com/office/officeart/2005/8/layout/radial6"/>
    <dgm:cxn modelId="{0EF9E275-9915-4201-932D-3D4AD976FEBC}" type="presParOf" srcId="{66D4B943-9D99-4520-9F3C-EFF481F9B3A9}" destId="{FBD51F0C-CBE1-44A8-B485-35C2B75E39C6}" srcOrd="1" destOrd="0" presId="urn:microsoft.com/office/officeart/2005/8/layout/radial6"/>
    <dgm:cxn modelId="{14050E1B-9E38-44F2-8421-DAC3F745BC2B}" type="presParOf" srcId="{66D4B943-9D99-4520-9F3C-EFF481F9B3A9}" destId="{6DA8ECB3-C132-401D-8617-55097C510105}" srcOrd="2" destOrd="0" presId="urn:microsoft.com/office/officeart/2005/8/layout/radial6"/>
    <dgm:cxn modelId="{BF09B595-D050-415A-8601-DFAE602B1BEC}" type="presParOf" srcId="{66D4B943-9D99-4520-9F3C-EFF481F9B3A9}" destId="{DAF1BCE0-BBE1-467C-BBB8-B479C4EBB880}" srcOrd="3" destOrd="0" presId="urn:microsoft.com/office/officeart/2005/8/layout/radial6"/>
    <dgm:cxn modelId="{27B102BC-B0AC-48CA-A81D-038035F2CF1D}" type="presParOf" srcId="{66D4B943-9D99-4520-9F3C-EFF481F9B3A9}" destId="{948431D9-3BCB-4749-A400-16F88675A0C4}" srcOrd="4" destOrd="0" presId="urn:microsoft.com/office/officeart/2005/8/layout/radial6"/>
    <dgm:cxn modelId="{38F33BCC-C922-4567-B0BF-372E6EA2E0FD}" type="presParOf" srcId="{66D4B943-9D99-4520-9F3C-EFF481F9B3A9}" destId="{A7E5AB92-94F8-4ABA-8DB0-CF8AB54B9CAB}" srcOrd="5" destOrd="0" presId="urn:microsoft.com/office/officeart/2005/8/layout/radial6"/>
    <dgm:cxn modelId="{A6A74DA1-792D-432E-95CF-667934E5C599}" type="presParOf" srcId="{66D4B943-9D99-4520-9F3C-EFF481F9B3A9}" destId="{E62C4171-4DBB-4D2D-8838-F1221C041C80}" srcOrd="6" destOrd="0" presId="urn:microsoft.com/office/officeart/2005/8/layout/radial6"/>
    <dgm:cxn modelId="{2D7EBD59-4487-4224-83FA-2A70D070CE61}" type="presParOf" srcId="{66D4B943-9D99-4520-9F3C-EFF481F9B3A9}" destId="{F6B8B9FC-1114-49F7-A19A-73E1E0F2ED3A}" srcOrd="7" destOrd="0" presId="urn:microsoft.com/office/officeart/2005/8/layout/radial6"/>
    <dgm:cxn modelId="{A8DEF3BB-AF7F-4028-B516-BC19C1382A73}" type="presParOf" srcId="{66D4B943-9D99-4520-9F3C-EFF481F9B3A9}" destId="{46E92E01-47FD-440B-B0CE-3906DA4476C7}" srcOrd="8" destOrd="0" presId="urn:microsoft.com/office/officeart/2005/8/layout/radial6"/>
    <dgm:cxn modelId="{21D739DB-0688-4C01-A516-3E7A5B8A58C9}" type="presParOf" srcId="{66D4B943-9D99-4520-9F3C-EFF481F9B3A9}" destId="{63546832-B398-400C-BBB1-90979EE32A66}" srcOrd="9" destOrd="0" presId="urn:microsoft.com/office/officeart/2005/8/layout/radial6"/>
    <dgm:cxn modelId="{C81E9F4A-C4B9-44E2-8752-7E1CFA5C6A62}" type="presParOf" srcId="{66D4B943-9D99-4520-9F3C-EFF481F9B3A9}" destId="{88B6BE88-4DE6-462C-967E-A47279036E32}" srcOrd="10" destOrd="0" presId="urn:microsoft.com/office/officeart/2005/8/layout/radial6"/>
    <dgm:cxn modelId="{B79A2BB2-9202-4FA5-99F3-BE3042EEA1BC}" type="presParOf" srcId="{66D4B943-9D99-4520-9F3C-EFF481F9B3A9}" destId="{441F28DB-D41A-4C7D-BAB6-B720320FD211}" srcOrd="11" destOrd="0" presId="urn:microsoft.com/office/officeart/2005/8/layout/radial6"/>
    <dgm:cxn modelId="{FA1BA253-0F12-40A8-BD54-7A023845B1D8}" type="presParOf" srcId="{66D4B943-9D99-4520-9F3C-EFF481F9B3A9}" destId="{B743FD39-ECC7-424E-875D-AAB44F96DC75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43FD39-ECC7-424E-875D-AAB44F96DC75}">
      <dsp:nvSpPr>
        <dsp:cNvPr id="0" name=""/>
        <dsp:cNvSpPr/>
      </dsp:nvSpPr>
      <dsp:spPr>
        <a:xfrm>
          <a:off x="1365288" y="678752"/>
          <a:ext cx="4545195" cy="4545195"/>
        </a:xfrm>
        <a:prstGeom prst="blockArc">
          <a:avLst>
            <a:gd name="adj1" fmla="val 10800000"/>
            <a:gd name="adj2" fmla="val 16200000"/>
            <a:gd name="adj3" fmla="val 4633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546832-B398-400C-BBB1-90979EE32A66}">
      <dsp:nvSpPr>
        <dsp:cNvPr id="0" name=""/>
        <dsp:cNvSpPr/>
      </dsp:nvSpPr>
      <dsp:spPr>
        <a:xfrm>
          <a:off x="1365288" y="678752"/>
          <a:ext cx="4545195" cy="4545195"/>
        </a:xfrm>
        <a:prstGeom prst="blockArc">
          <a:avLst>
            <a:gd name="adj1" fmla="val 5400000"/>
            <a:gd name="adj2" fmla="val 10800000"/>
            <a:gd name="adj3" fmla="val 4633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2C4171-4DBB-4D2D-8838-F1221C041C80}">
      <dsp:nvSpPr>
        <dsp:cNvPr id="0" name=""/>
        <dsp:cNvSpPr/>
      </dsp:nvSpPr>
      <dsp:spPr>
        <a:xfrm>
          <a:off x="1365288" y="678752"/>
          <a:ext cx="4545195" cy="4545195"/>
        </a:xfrm>
        <a:prstGeom prst="blockArc">
          <a:avLst>
            <a:gd name="adj1" fmla="val 0"/>
            <a:gd name="adj2" fmla="val 5400000"/>
            <a:gd name="adj3" fmla="val 4633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F1BCE0-BBE1-467C-BBB8-B479C4EBB880}">
      <dsp:nvSpPr>
        <dsp:cNvPr id="0" name=""/>
        <dsp:cNvSpPr/>
      </dsp:nvSpPr>
      <dsp:spPr>
        <a:xfrm>
          <a:off x="1365288" y="678752"/>
          <a:ext cx="4545195" cy="4545195"/>
        </a:xfrm>
        <a:prstGeom prst="blockArc">
          <a:avLst>
            <a:gd name="adj1" fmla="val 16200000"/>
            <a:gd name="adj2" fmla="val 0"/>
            <a:gd name="adj3" fmla="val 4633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324E4A-F8CE-42E7-98FA-327AB0C1053A}">
      <dsp:nvSpPr>
        <dsp:cNvPr id="0" name=""/>
        <dsp:cNvSpPr/>
      </dsp:nvSpPr>
      <dsp:spPr>
        <a:xfrm>
          <a:off x="2593415" y="1906878"/>
          <a:ext cx="2088942" cy="2088942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800" kern="1200" dirty="0" smtClean="0">
              <a:solidFill>
                <a:srgbClr val="FFCCCC"/>
              </a:solidFill>
              <a:latin typeface="Franklin Gothic Demi Cond" panose="020B0706030402020204" pitchFamily="34" charset="0"/>
            </a:rPr>
            <a:t>Creating a Robust </a:t>
          </a:r>
          <a:r>
            <a:rPr lang="en-GB" sz="1800" kern="1200" dirty="0" err="1" smtClean="0">
              <a:solidFill>
                <a:srgbClr val="FFCCCC"/>
              </a:solidFill>
              <a:latin typeface="Franklin Gothic Demi Cond" panose="020B0706030402020204" pitchFamily="34" charset="0"/>
            </a:rPr>
            <a:t>Accesible</a:t>
          </a:r>
          <a:r>
            <a:rPr lang="en-GB" sz="1800" kern="1200" dirty="0" smtClean="0">
              <a:solidFill>
                <a:srgbClr val="FFCCCC"/>
              </a:solidFill>
              <a:latin typeface="Franklin Gothic Demi Cond" panose="020B0706030402020204" pitchFamily="34" charset="0"/>
            </a:rPr>
            <a:t> Federated Technology for Open Access</a:t>
          </a:r>
          <a:endParaRPr lang="en-GB" sz="1800" kern="1200" dirty="0">
            <a:solidFill>
              <a:srgbClr val="FFCCCC"/>
            </a:solidFill>
            <a:latin typeface="Franklin Gothic Demi Cond" panose="020B0706030402020204" pitchFamily="34" charset="0"/>
          </a:endParaRPr>
        </a:p>
      </dsp:txBody>
      <dsp:txXfrm>
        <a:off x="2899333" y="2212796"/>
        <a:ext cx="1477106" cy="1477106"/>
      </dsp:txXfrm>
    </dsp:sp>
    <dsp:sp modelId="{FBD51F0C-CBE1-44A8-B485-35C2B75E39C6}">
      <dsp:nvSpPr>
        <dsp:cNvPr id="0" name=""/>
        <dsp:cNvSpPr/>
      </dsp:nvSpPr>
      <dsp:spPr>
        <a:xfrm>
          <a:off x="2737887" y="-168605"/>
          <a:ext cx="1799998" cy="1799998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b="0" kern="1200" dirty="0" smtClean="0">
              <a:solidFill>
                <a:srgbClr val="FFCCCC"/>
              </a:solidFill>
              <a:latin typeface="Franklin Gothic Demi Cond" panose="020B0706030402020204" pitchFamily="34" charset="0"/>
            </a:rPr>
            <a:t>Provide </a:t>
          </a:r>
          <a:r>
            <a:rPr lang="en-GB" sz="1500" kern="1200" dirty="0" smtClean="0">
              <a:latin typeface="Franklin Gothic Demi Cond" panose="020B0706030402020204" pitchFamily="34" charset="0"/>
            </a:rPr>
            <a:t>technical improvements for journal platforms and journal software</a:t>
          </a:r>
          <a:endParaRPr lang="en-GB" sz="1500" kern="1200" dirty="0">
            <a:latin typeface="Franklin Gothic Demi Cond" panose="020B0706030402020204" pitchFamily="34" charset="0"/>
          </a:endParaRPr>
        </a:p>
      </dsp:txBody>
      <dsp:txXfrm>
        <a:off x="3001491" y="94999"/>
        <a:ext cx="1272790" cy="1272790"/>
      </dsp:txXfrm>
    </dsp:sp>
    <dsp:sp modelId="{948431D9-3BCB-4749-A400-16F88675A0C4}">
      <dsp:nvSpPr>
        <dsp:cNvPr id="0" name=""/>
        <dsp:cNvSpPr/>
      </dsp:nvSpPr>
      <dsp:spPr>
        <a:xfrm>
          <a:off x="4957843" y="2051350"/>
          <a:ext cx="1799998" cy="1799998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b="0" kern="1200" dirty="0" smtClean="0">
              <a:solidFill>
                <a:srgbClr val="FFCCCC"/>
              </a:solidFill>
              <a:latin typeface="Franklin Gothic Demi Cond" panose="020B0706030402020204" pitchFamily="34" charset="0"/>
            </a:rPr>
            <a:t>Build </a:t>
          </a:r>
          <a:r>
            <a:rPr lang="en-GB" sz="1500" kern="1200" dirty="0" smtClean="0">
              <a:latin typeface="Franklin Gothic Demi Cond" panose="020B0706030402020204" pitchFamily="34" charset="0"/>
            </a:rPr>
            <a:t>communities of practice to foster overall infrastructure improvement</a:t>
          </a:r>
          <a:endParaRPr lang="en-GB" sz="1500" kern="1200" dirty="0">
            <a:latin typeface="Franklin Gothic Demi Cond" panose="020B0706030402020204" pitchFamily="34" charset="0"/>
          </a:endParaRPr>
        </a:p>
      </dsp:txBody>
      <dsp:txXfrm>
        <a:off x="5221447" y="2314954"/>
        <a:ext cx="1272790" cy="1272790"/>
      </dsp:txXfrm>
    </dsp:sp>
    <dsp:sp modelId="{F6B8B9FC-1114-49F7-A19A-73E1E0F2ED3A}">
      <dsp:nvSpPr>
        <dsp:cNvPr id="0" name=""/>
        <dsp:cNvSpPr/>
      </dsp:nvSpPr>
      <dsp:spPr>
        <a:xfrm>
          <a:off x="2737887" y="4271307"/>
          <a:ext cx="1799998" cy="1799998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b="0" kern="1200" dirty="0" smtClean="0">
              <a:solidFill>
                <a:srgbClr val="FFCCCC"/>
              </a:solidFill>
              <a:latin typeface="Franklin Gothic Demi Cond" panose="020B0706030402020204" pitchFamily="34" charset="0"/>
            </a:rPr>
            <a:t>Increase </a:t>
          </a:r>
          <a:r>
            <a:rPr lang="en-GB" sz="1500" kern="1200" dirty="0" smtClean="0">
              <a:latin typeface="Franklin Gothic Demi Cond" panose="020B0706030402020204" pitchFamily="34" charset="0"/>
            </a:rPr>
            <a:t>visibility, discoverability and recognition for Diamond OA publishing</a:t>
          </a:r>
          <a:endParaRPr lang="en-GB" sz="1500" kern="1200" dirty="0">
            <a:latin typeface="Franklin Gothic Demi Cond" panose="020B0706030402020204" pitchFamily="34" charset="0"/>
          </a:endParaRPr>
        </a:p>
      </dsp:txBody>
      <dsp:txXfrm>
        <a:off x="3001491" y="4534911"/>
        <a:ext cx="1272790" cy="1272790"/>
      </dsp:txXfrm>
    </dsp:sp>
    <dsp:sp modelId="{88B6BE88-4DE6-462C-967E-A47279036E32}">
      <dsp:nvSpPr>
        <dsp:cNvPr id="0" name=""/>
        <dsp:cNvSpPr/>
      </dsp:nvSpPr>
      <dsp:spPr>
        <a:xfrm>
          <a:off x="517931" y="2051350"/>
          <a:ext cx="1799998" cy="1799998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500" b="0" kern="1200" dirty="0" smtClean="0">
              <a:solidFill>
                <a:srgbClr val="FFCCCC"/>
              </a:solidFill>
              <a:latin typeface="Franklin Gothic Demi Cond" panose="020B0706030402020204" pitchFamily="34" charset="0"/>
            </a:rPr>
            <a:t>Integrate</a:t>
          </a:r>
          <a:r>
            <a:rPr lang="en-GB" sz="1500" kern="1200" dirty="0" smtClean="0">
              <a:solidFill>
                <a:srgbClr val="FFCCCC"/>
              </a:solidFill>
              <a:latin typeface="Franklin Gothic Demi Cond" panose="020B0706030402020204" pitchFamily="34" charset="0"/>
            </a:rPr>
            <a:t> </a:t>
          </a:r>
          <a:r>
            <a:rPr lang="en-GB" sz="1500" kern="1200" dirty="0" smtClean="0">
              <a:latin typeface="Franklin Gothic Demi Cond" panose="020B0706030402020204" pitchFamily="34" charset="0"/>
            </a:rPr>
            <a:t>Diamond OA publishing with EOSC and other large-scale data aggregators</a:t>
          </a:r>
          <a:endParaRPr lang="en-GB" sz="1500" kern="1200" dirty="0">
            <a:latin typeface="Franklin Gothic Demi Cond" panose="020B0706030402020204" pitchFamily="34" charset="0"/>
          </a:endParaRPr>
        </a:p>
      </dsp:txBody>
      <dsp:txXfrm>
        <a:off x="781535" y="2314954"/>
        <a:ext cx="1272790" cy="12727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23BD50-DF1B-D14C-AFDA-9B3167AD3A48}" type="datetimeFigureOut">
              <a:rPr lang="nl-NL" smtClean="0"/>
              <a:t>15-6-2023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425721-C4BE-9640-9AC3-0C6434FE0F7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30389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="" xmlns:a16="http://schemas.microsoft.com/office/drawing/2014/main" id="{BF34CEF8-D5AF-1EB2-8A65-D95E98FCB8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="" xmlns:a16="http://schemas.microsoft.com/office/drawing/2014/main" id="{41CD3A17-2FD3-A6E8-AE64-84E688E642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3013" y="1600200"/>
            <a:ext cx="9144000" cy="10064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500" b="0" i="0">
                <a:solidFill>
                  <a:schemeClr val="bg1"/>
                </a:solidFill>
                <a:latin typeface="Franklin Gothic Medium Cond" panose="020B0606030402020204" pitchFamily="34" charset="0"/>
                <a:ea typeface="Franklin Gothic Medium Cond" panose="020B0606030402020204" pitchFamily="34" charset="0"/>
                <a:cs typeface="Franklin Gothic Medium Cond" panose="020B0606030402020204" pitchFamily="34" charset="0"/>
              </a:defRPr>
            </a:lvl1pPr>
          </a:lstStyle>
          <a:p>
            <a:r>
              <a:rPr lang="en-GB" noProof="0" dirty="0"/>
              <a:t>Here goes the title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="" xmlns:a16="http://schemas.microsoft.com/office/drawing/2014/main" id="{6AA24123-D2B8-3C6F-4F69-0B7797E8554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3013" y="2825750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000" b="0" i="0">
                <a:solidFill>
                  <a:schemeClr val="bg1"/>
                </a:solidFill>
                <a:latin typeface="Franklin Gothic Medium Cond" panose="020B0606030402020204" pitchFamily="34" charset="0"/>
                <a:ea typeface="Franklin Gothic Medium Cond" panose="020B06060304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Here goes the subtitle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E680ED38-AA7E-DCBC-3FF9-C229D96AE53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23013" y="6173787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Franklin Gothic Medium Cond" panose="020B0606030402020204" pitchFamily="34" charset="0"/>
              </a:defRPr>
            </a:lvl1pPr>
          </a:lstStyle>
          <a:p>
            <a:r>
              <a:rPr lang="nl-NL" smtClean="0"/>
              <a:t>15 | 06 | 2023 by Margo Bargheer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53929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P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="" xmlns:a16="http://schemas.microsoft.com/office/drawing/2014/main" id="{EFEEE7FD-AC98-618B-4B33-B4CE3DC4C1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jdelijke aanduiding voor inhoud 3">
            <a:extLst>
              <a:ext uri="{FF2B5EF4-FFF2-40B4-BE49-F238E27FC236}">
                <a16:creationId xmlns="" xmlns:a16="http://schemas.microsoft.com/office/drawing/2014/main" id="{674B7DB3-B3E5-0FD2-089E-D9FBE9467714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721738" y="1570383"/>
            <a:ext cx="9830179" cy="43825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kern="1500" spc="0" baseline="0">
                <a:solidFill>
                  <a:schemeClr val="tx1"/>
                </a:solidFill>
                <a:latin typeface="Franklin Gothic Medium Cond" panose="020B0606030402020204" pitchFamily="34" charset="0"/>
                <a:ea typeface="Franklin Gothic Medium Cond" panose="020B0606030402020204" pitchFamily="34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en-GB" noProof="0" dirty="0"/>
              <a:t>Click here to insert text</a:t>
            </a:r>
          </a:p>
        </p:txBody>
      </p:sp>
      <p:sp>
        <p:nvSpPr>
          <p:cNvPr id="2" name="Titel 1">
            <a:extLst>
              <a:ext uri="{FF2B5EF4-FFF2-40B4-BE49-F238E27FC236}">
                <a16:creationId xmlns="" xmlns:a16="http://schemas.microsoft.com/office/drawing/2014/main" id="{69864CCA-ABA8-8CE0-F93C-570DFB1CB0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1738" y="235633"/>
            <a:ext cx="9830179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rgbClr val="008691"/>
                </a:solidFill>
                <a:latin typeface="Franklin Gothic Demi Cond" panose="020B0706030402020204" pitchFamily="34" charset="0"/>
                <a:ea typeface="Franklin Gothic Demi Cond" panose="020B0706030402020204" pitchFamily="34" charset="0"/>
                <a:cs typeface="Franklin Gothic Demi Cond" panose="020B0706030402020204" pitchFamily="34" charset="0"/>
              </a:defRPr>
            </a:lvl1pPr>
          </a:lstStyle>
          <a:p>
            <a:r>
              <a:rPr lang="en-GB" noProof="0" dirty="0"/>
              <a:t>Here goes a headline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="" xmlns:a16="http://schemas.microsoft.com/office/drawing/2014/main" id="{7FC53E47-0E6A-DE16-0730-64C755DD7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44200" y="6423497"/>
            <a:ext cx="1289222" cy="19887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008691"/>
                </a:solidFill>
              </a:defRPr>
            </a:lvl1pPr>
          </a:lstStyle>
          <a:p>
            <a:fld id="{41814595-6856-9B4E-BECB-F9B7E4876AE1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6" name="Text Placeholder 4">
            <a:extLst>
              <a:ext uri="{FF2B5EF4-FFF2-40B4-BE49-F238E27FC236}">
                <a16:creationId xmlns="" xmlns:a16="http://schemas.microsoft.com/office/drawing/2014/main" id="{FAD285AC-4CA3-AE2B-DFBA-B388231421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21741" y="895137"/>
            <a:ext cx="9830176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00" b="0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Franklin Gothic Medium Cond" panose="020B0606030402020204" pitchFamily="34" charset="0"/>
                <a:ea typeface="Franklin Gothic Medium Cond" panose="020B0606030402020204" pitchFamily="34" charset="0"/>
              </a:defRPr>
            </a:lvl1pPr>
          </a:lstStyle>
          <a:p>
            <a:r>
              <a:rPr lang="en-GB" noProof="0" dirty="0"/>
              <a:t>Here goes a sub-headline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545CFA3A-C5C8-38C4-26A8-5C0668FF6C1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11426" y="6356350"/>
            <a:ext cx="4114800" cy="365125"/>
          </a:xfrm>
        </p:spPr>
        <p:txBody>
          <a:bodyPr/>
          <a:lstStyle>
            <a:lvl1pPr>
              <a:defRPr sz="1200">
                <a:solidFill>
                  <a:srgbClr val="008691"/>
                </a:solidFill>
              </a:defRPr>
            </a:lvl1pPr>
          </a:lstStyle>
          <a:p>
            <a:r>
              <a:rPr lang="nl-NL" dirty="0" smtClean="0"/>
              <a:t>15 | 06 | 2023 by Margo Bargheer</a:t>
            </a:r>
            <a:endParaRPr lang="nl-NL" dirty="0"/>
          </a:p>
        </p:txBody>
      </p:sp>
      <p:pic>
        <p:nvPicPr>
          <p:cNvPr id="10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8563" y="6360383"/>
            <a:ext cx="241935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reative Commons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4564" y="6431843"/>
            <a:ext cx="716291" cy="252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0998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="" xmlns:a16="http://schemas.microsoft.com/office/drawing/2014/main" id="{38A8059C-26F4-E946-A41E-D6E31EB5FA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jdelijke aanduiding voor inhoud 3">
            <a:extLst>
              <a:ext uri="{FF2B5EF4-FFF2-40B4-BE49-F238E27FC236}">
                <a16:creationId xmlns="" xmlns:a16="http://schemas.microsoft.com/office/drawing/2014/main" id="{674B7DB3-B3E5-0FD2-089E-D9FBE9467714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721736" y="1570384"/>
            <a:ext cx="4658743" cy="43825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kern="1500" spc="0" baseline="0">
                <a:solidFill>
                  <a:schemeClr val="tx1"/>
                </a:solidFill>
                <a:latin typeface="Franklin Gothic Medium Cond" panose="020B0606030402020204" pitchFamily="34" charset="0"/>
                <a:ea typeface="Franklin Gothic Medium Cond" panose="020B0606030402020204" pitchFamily="34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en-GB" noProof="0" dirty="0"/>
              <a:t>Click here to insert text</a:t>
            </a:r>
          </a:p>
          <a:p>
            <a:pPr lvl="0"/>
            <a:endParaRPr lang="nl-NL" dirty="0"/>
          </a:p>
        </p:txBody>
      </p:sp>
      <p:sp>
        <p:nvSpPr>
          <p:cNvPr id="12" name="Tijdelijke aanduiding voor afbeelding 2">
            <a:extLst>
              <a:ext uri="{FF2B5EF4-FFF2-40B4-BE49-F238E27FC236}">
                <a16:creationId xmlns="" xmlns:a16="http://schemas.microsoft.com/office/drawing/2014/main" id="{566BBDF6-7171-730B-A0C1-3D354D1F277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24662" y="1570355"/>
            <a:ext cx="4927256" cy="43825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rgbClr val="008691"/>
                </a:solidFill>
                <a:latin typeface="Franklin Gothic Medium Cond" panose="020B0606030402020204" pitchFamily="34" charset="0"/>
                <a:ea typeface="Franklin Gothic Medium Cond" panose="020B0606030402020204" pitchFamily="34" charset="0"/>
              </a:defRPr>
            </a:lvl1pPr>
          </a:lstStyle>
          <a:p>
            <a:r>
              <a:rPr lang="en-GB" noProof="0" dirty="0"/>
              <a:t>Insert Image  </a:t>
            </a:r>
          </a:p>
        </p:txBody>
      </p:sp>
      <p:sp>
        <p:nvSpPr>
          <p:cNvPr id="2" name="Titel 1">
            <a:extLst>
              <a:ext uri="{FF2B5EF4-FFF2-40B4-BE49-F238E27FC236}">
                <a16:creationId xmlns="" xmlns:a16="http://schemas.microsoft.com/office/drawing/2014/main" id="{40B5C96C-9F63-7043-62F1-6FFE70846A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1738" y="235633"/>
            <a:ext cx="9830179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rgbClr val="008691"/>
                </a:solidFill>
                <a:latin typeface="Franklin Gothic Medium Cond" panose="020B0606030402020204" pitchFamily="34" charset="0"/>
                <a:ea typeface="Franklin Gothic Medium Cond" panose="020B0606030402020204" pitchFamily="34" charset="0"/>
                <a:cs typeface="Franklin Gothic Medium Cond" panose="020B0606030402020204" pitchFamily="34" charset="0"/>
              </a:defRPr>
            </a:lvl1pPr>
          </a:lstStyle>
          <a:p>
            <a:r>
              <a:rPr lang="en-GB" noProof="0" dirty="0"/>
              <a:t>Here goes a headline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="" xmlns:a16="http://schemas.microsoft.com/office/drawing/2014/main" id="{8C914087-1964-533C-A64A-45AABF8F83B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21741" y="895137"/>
            <a:ext cx="9830176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00" b="0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Franklin Gothic Medium Cond" panose="020B0606030402020204" pitchFamily="34" charset="0"/>
                <a:ea typeface="Franklin Gothic Medium Cond" panose="020B0606030402020204" pitchFamily="34" charset="0"/>
              </a:defRPr>
            </a:lvl1pPr>
          </a:lstStyle>
          <a:p>
            <a:r>
              <a:rPr lang="en-GB" noProof="0" dirty="0"/>
              <a:t>Here goes a sub-headline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="" xmlns:a16="http://schemas.microsoft.com/office/drawing/2014/main" id="{6954A490-193E-E7E7-692B-771ED26045A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311426" y="6356350"/>
            <a:ext cx="4114800" cy="365125"/>
          </a:xfrm>
        </p:spPr>
        <p:txBody>
          <a:bodyPr/>
          <a:lstStyle>
            <a:lvl1pPr>
              <a:defRPr sz="1200">
                <a:solidFill>
                  <a:srgbClr val="008691"/>
                </a:solidFill>
              </a:defRPr>
            </a:lvl1pPr>
          </a:lstStyle>
          <a:p>
            <a:r>
              <a:rPr lang="nl-NL" dirty="0" smtClean="0"/>
              <a:t>15 | 06 | 2023 by Margo Bargheer</a:t>
            </a:r>
            <a:endParaRPr lang="nl-NL" dirty="0"/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="" xmlns:a16="http://schemas.microsoft.com/office/drawing/2014/main" id="{31FF53C9-60B4-F295-1222-39E0717E0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44200" y="6423497"/>
            <a:ext cx="1289222" cy="19887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008691"/>
                </a:solidFill>
              </a:defRPr>
            </a:lvl1pPr>
          </a:lstStyle>
          <a:p>
            <a:fld id="{41814595-6856-9B4E-BECB-F9B7E4876AE1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10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8563" y="6360383"/>
            <a:ext cx="241935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 descr="Creative Commons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4564" y="6431843"/>
            <a:ext cx="716291" cy="252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6981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3">
            <a:extLst>
              <a:ext uri="{FF2B5EF4-FFF2-40B4-BE49-F238E27FC236}">
                <a16:creationId xmlns="" xmlns:a16="http://schemas.microsoft.com/office/drawing/2014/main" id="{38A8059C-26F4-E946-A41E-D6E31EB5FA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jdelijke aanduiding voor inhoud 3">
            <a:extLst>
              <a:ext uri="{FF2B5EF4-FFF2-40B4-BE49-F238E27FC236}">
                <a16:creationId xmlns="" xmlns:a16="http://schemas.microsoft.com/office/drawing/2014/main" id="{674B7DB3-B3E5-0FD2-089E-D9FBE9467714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721736" y="1570384"/>
            <a:ext cx="4658743" cy="43825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kern="1500" spc="0" baseline="0">
                <a:solidFill>
                  <a:schemeClr val="tx1"/>
                </a:solidFill>
                <a:latin typeface="Franklin Gothic Medium Cond" panose="020B0606030402020204" pitchFamily="34" charset="0"/>
                <a:ea typeface="Franklin Gothic Medium Cond" panose="020B0606030402020204" pitchFamily="34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en-GB" noProof="0" dirty="0"/>
              <a:t>Click here to insert text</a:t>
            </a:r>
          </a:p>
          <a:p>
            <a:pPr lvl="0"/>
            <a:endParaRPr lang="nl-NL" dirty="0"/>
          </a:p>
        </p:txBody>
      </p:sp>
      <p:sp>
        <p:nvSpPr>
          <p:cNvPr id="7" name="Tijdelijke aanduiding voor afbeelding 2">
            <a:extLst>
              <a:ext uri="{FF2B5EF4-FFF2-40B4-BE49-F238E27FC236}">
                <a16:creationId xmlns="" xmlns:a16="http://schemas.microsoft.com/office/drawing/2014/main" id="{566BBDF6-7171-730B-A0C1-3D354D1F277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24662" y="1570355"/>
            <a:ext cx="4927256" cy="43825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rgbClr val="008691"/>
                </a:solidFill>
                <a:latin typeface="Franklin Gothic Medium Cond" panose="020B0606030402020204" pitchFamily="34" charset="0"/>
                <a:ea typeface="Franklin Gothic Medium Cond" panose="020B0606030402020204" pitchFamily="34" charset="0"/>
              </a:defRPr>
            </a:lvl1pPr>
          </a:lstStyle>
          <a:p>
            <a:r>
              <a:rPr lang="en-GB" noProof="0" dirty="0"/>
              <a:t>Insert Image  </a:t>
            </a:r>
          </a:p>
        </p:txBody>
      </p:sp>
      <p:sp>
        <p:nvSpPr>
          <p:cNvPr id="8" name="Titel 1">
            <a:extLst>
              <a:ext uri="{FF2B5EF4-FFF2-40B4-BE49-F238E27FC236}">
                <a16:creationId xmlns="" xmlns:a16="http://schemas.microsoft.com/office/drawing/2014/main" id="{40B5C96C-9F63-7043-62F1-6FFE70846A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1738" y="235633"/>
            <a:ext cx="9830179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rgbClr val="008691"/>
                </a:solidFill>
                <a:latin typeface="Franklin Gothic Medium Cond" panose="020B0606030402020204" pitchFamily="34" charset="0"/>
                <a:ea typeface="Franklin Gothic Medium Cond" panose="020B0606030402020204" pitchFamily="34" charset="0"/>
                <a:cs typeface="Franklin Gothic Medium Cond" panose="020B0606030402020204" pitchFamily="34" charset="0"/>
              </a:defRPr>
            </a:lvl1pPr>
          </a:lstStyle>
          <a:p>
            <a:r>
              <a:rPr lang="en-GB" noProof="0" dirty="0"/>
              <a:t>Here goes a headline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="" xmlns:a16="http://schemas.microsoft.com/office/drawing/2014/main" id="{8C914087-1964-533C-A64A-45AABF8F83B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21741" y="895137"/>
            <a:ext cx="9830176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00" b="0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Franklin Gothic Medium Cond" panose="020B0606030402020204" pitchFamily="34" charset="0"/>
                <a:ea typeface="Franklin Gothic Medium Cond" panose="020B0606030402020204" pitchFamily="34" charset="0"/>
              </a:defRPr>
            </a:lvl1pPr>
          </a:lstStyle>
          <a:p>
            <a:r>
              <a:rPr lang="en-GB" noProof="0" dirty="0"/>
              <a:t>Here goes a sub-headline</a:t>
            </a:r>
          </a:p>
        </p:txBody>
      </p:sp>
      <p:sp>
        <p:nvSpPr>
          <p:cNvPr id="10" name="Footer Placeholder 2">
            <a:extLst>
              <a:ext uri="{FF2B5EF4-FFF2-40B4-BE49-F238E27FC236}">
                <a16:creationId xmlns="" xmlns:a16="http://schemas.microsoft.com/office/drawing/2014/main" id="{6954A490-193E-E7E7-692B-771ED26045A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311426" y="6356350"/>
            <a:ext cx="4114800" cy="365125"/>
          </a:xfrm>
        </p:spPr>
        <p:txBody>
          <a:bodyPr/>
          <a:lstStyle>
            <a:lvl1pPr>
              <a:defRPr sz="1200">
                <a:solidFill>
                  <a:srgbClr val="008691"/>
                </a:solidFill>
              </a:defRPr>
            </a:lvl1pPr>
          </a:lstStyle>
          <a:p>
            <a:r>
              <a:rPr lang="nl-NL" dirty="0" smtClean="0"/>
              <a:t>15 | 06 | 2023 by Margo Bargheer</a:t>
            </a:r>
            <a:endParaRPr lang="nl-NL" dirty="0"/>
          </a:p>
        </p:txBody>
      </p:sp>
      <p:pic>
        <p:nvPicPr>
          <p:cNvPr id="11" name="Picture 2" descr="Creative Commons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4564" y="6431843"/>
            <a:ext cx="716291" cy="252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6104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="" xmlns:a16="http://schemas.microsoft.com/office/drawing/2014/main" id="{E007D1EB-30D1-0020-72FE-E993026AFB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ijdelijke aanduiding voor afbeelding 2">
            <a:extLst>
              <a:ext uri="{FF2B5EF4-FFF2-40B4-BE49-F238E27FC236}">
                <a16:creationId xmlns="" xmlns:a16="http://schemas.microsoft.com/office/drawing/2014/main" id="{566BBDF6-7171-730B-A0C1-3D354D1F277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721736" y="1570354"/>
            <a:ext cx="9830180" cy="43825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rgbClr val="008691"/>
                </a:solidFill>
                <a:latin typeface="Franklin Gothic Medium Cond" panose="020B0606030402020204" pitchFamily="34" charset="0"/>
                <a:ea typeface="Franklin Gothic Medium Cond" panose="020B0606030402020204" pitchFamily="34" charset="0"/>
              </a:defRPr>
            </a:lvl1pPr>
          </a:lstStyle>
          <a:p>
            <a:r>
              <a:rPr lang="en-GB" noProof="0"/>
              <a:t>Insert Image  </a:t>
            </a:r>
          </a:p>
        </p:txBody>
      </p:sp>
      <p:sp>
        <p:nvSpPr>
          <p:cNvPr id="2" name="Titel 1">
            <a:extLst>
              <a:ext uri="{FF2B5EF4-FFF2-40B4-BE49-F238E27FC236}">
                <a16:creationId xmlns="" xmlns:a16="http://schemas.microsoft.com/office/drawing/2014/main" id="{60B80E89-3DFC-FEDF-2D5A-74F3DB6409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1738" y="235633"/>
            <a:ext cx="9830179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rgbClr val="008691"/>
                </a:solidFill>
                <a:latin typeface="Franklin Gothic Medium Cond" panose="020B0606030402020204" pitchFamily="34" charset="0"/>
                <a:ea typeface="Franklin Gothic Medium Cond" panose="020B0606030402020204" pitchFamily="34" charset="0"/>
                <a:cs typeface="Franklin Gothic Medium Cond" panose="020B0606030402020204" pitchFamily="34" charset="0"/>
              </a:defRPr>
            </a:lvl1pPr>
          </a:lstStyle>
          <a:p>
            <a:r>
              <a:rPr lang="en-GB" noProof="0" dirty="0"/>
              <a:t>Here goes a headline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="" xmlns:a16="http://schemas.microsoft.com/office/drawing/2014/main" id="{C46BE4D2-1F34-08DC-1FCF-6FD82EBB633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21741" y="895137"/>
            <a:ext cx="9830176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00" b="0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Franklin Gothic Medium Cond" panose="020B0606030402020204" pitchFamily="34" charset="0"/>
                <a:ea typeface="Franklin Gothic Medium Cond" panose="020B0606030402020204" pitchFamily="34" charset="0"/>
              </a:defRPr>
            </a:lvl1pPr>
          </a:lstStyle>
          <a:p>
            <a:r>
              <a:rPr lang="en-GB" noProof="0" dirty="0"/>
              <a:t>Here goes a sub-headline</a:t>
            </a:r>
          </a:p>
        </p:txBody>
      </p:sp>
      <p:sp>
        <p:nvSpPr>
          <p:cNvPr id="5" name="Footer Placeholder 2">
            <a:extLst>
              <a:ext uri="{FF2B5EF4-FFF2-40B4-BE49-F238E27FC236}">
                <a16:creationId xmlns="" xmlns:a16="http://schemas.microsoft.com/office/drawing/2014/main" id="{9A53DB0E-862A-409E-ECA4-584E5036E5D6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311426" y="6356350"/>
            <a:ext cx="4114800" cy="365125"/>
          </a:xfrm>
        </p:spPr>
        <p:txBody>
          <a:bodyPr/>
          <a:lstStyle>
            <a:lvl1pPr>
              <a:defRPr sz="1200">
                <a:solidFill>
                  <a:srgbClr val="008691"/>
                </a:solidFill>
              </a:defRPr>
            </a:lvl1pPr>
          </a:lstStyle>
          <a:p>
            <a:r>
              <a:rPr lang="nl-NL" dirty="0" smtClean="0"/>
              <a:t>15 | 06 | 2023 by Margo Bargheer</a:t>
            </a:r>
            <a:endParaRPr lang="nl-NL" dirty="0"/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="" xmlns:a16="http://schemas.microsoft.com/office/drawing/2014/main" id="{5C1272FE-4131-48EB-6E8E-368644F52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44200" y="6423497"/>
            <a:ext cx="1289222" cy="198870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008691"/>
                </a:solidFill>
              </a:defRPr>
            </a:lvl1pPr>
          </a:lstStyle>
          <a:p>
            <a:fld id="{41814595-6856-9B4E-BECB-F9B7E4876AE1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2053" name="Picture 5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8563" y="6360383"/>
            <a:ext cx="241935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Creative Commons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4564" y="6431843"/>
            <a:ext cx="716291" cy="252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8084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="" xmlns:a16="http://schemas.microsoft.com/office/drawing/2014/main" id="{5B8C57D3-0CDD-55FA-1F7B-B6D5F5C123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15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="" xmlns:a16="http://schemas.microsoft.com/office/drawing/2014/main" id="{AD40A129-CB28-2478-0535-8A79294E9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="" xmlns:a16="http://schemas.microsoft.com/office/drawing/2014/main" id="{6C1D7175-A070-FC1F-C253-34FEB28F34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="" xmlns:a16="http://schemas.microsoft.com/office/drawing/2014/main" id="{05021F74-1CF2-CCDE-A252-6E87D5349E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36159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00" b="0" i="0">
                <a:solidFill>
                  <a:schemeClr val="tx1">
                    <a:tint val="75000"/>
                  </a:schemeClr>
                </a:solidFill>
                <a:latin typeface="Roboto Light" panose="02000000000000000000" pitchFamily="2" charset="0"/>
              </a:defRPr>
            </a:lvl1pPr>
          </a:lstStyle>
          <a:p>
            <a:r>
              <a:rPr lang="nl-NL"/>
              <a:t>01 | 01 | 2022 by Author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="" xmlns:a16="http://schemas.microsoft.com/office/drawing/2014/main" id="{0EA960BA-AE18-7043-11DF-A104719335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Roboto Light" panose="02000000000000000000" pitchFamily="2" charset="0"/>
              </a:defRPr>
            </a:lvl1pPr>
          </a:lstStyle>
          <a:p>
            <a:fld id="{41814595-6856-9B4E-BECB-F9B7E4876AE1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21988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2" r:id="rId3"/>
    <p:sldLayoutId id="2147483666" r:id="rId4"/>
    <p:sldLayoutId id="2147483665" r:id="rId5"/>
    <p:sldLayoutId id="2147483651" r:id="rId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Roboto Light" panose="020000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Roboto Light" panose="02000000000000000000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Roboto Light" panose="02000000000000000000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Roboto Light" panose="02000000000000000000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Roboto Light" panose="02000000000000000000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Roboto Light" panose="020000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diagramLayout" Target="../diagrams/layout1.xml"/><Relationship Id="rId7" Type="http://schemas.openxmlformats.org/officeDocument/2006/relationships/image" Target="../media/image7.png"/><Relationship Id="rId12" Type="http://schemas.microsoft.com/office/2007/relationships/hdphoto" Target="../media/hdphoto2.wdp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11" Type="http://schemas.openxmlformats.org/officeDocument/2006/relationships/image" Target="../media/image10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9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CRAFT-OA</a:t>
            </a:r>
            <a:endParaRPr lang="en-GB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>
                <a:solidFill>
                  <a:srgbClr val="FFC000"/>
                </a:solidFill>
              </a:rPr>
              <a:t>C</a:t>
            </a:r>
            <a:r>
              <a:rPr lang="en-GB" dirty="0"/>
              <a:t>REATING A </a:t>
            </a:r>
            <a:r>
              <a:rPr lang="en-GB" dirty="0">
                <a:solidFill>
                  <a:srgbClr val="FFC000"/>
                </a:solidFill>
              </a:rPr>
              <a:t>R</a:t>
            </a:r>
            <a:r>
              <a:rPr lang="en-GB" dirty="0"/>
              <a:t>OBUST </a:t>
            </a:r>
            <a:r>
              <a:rPr lang="en-GB" dirty="0">
                <a:solidFill>
                  <a:srgbClr val="FFC000"/>
                </a:solidFill>
              </a:rPr>
              <a:t>A</a:t>
            </a:r>
            <a:r>
              <a:rPr lang="en-GB" dirty="0"/>
              <a:t>CCESSIBLE </a:t>
            </a:r>
            <a:r>
              <a:rPr lang="en-GB" dirty="0">
                <a:solidFill>
                  <a:srgbClr val="FFC000"/>
                </a:solidFill>
              </a:rPr>
              <a:t>F</a:t>
            </a:r>
            <a:r>
              <a:rPr lang="en-GB" dirty="0"/>
              <a:t>EDERATED </a:t>
            </a:r>
            <a:r>
              <a:rPr lang="en-GB" dirty="0">
                <a:solidFill>
                  <a:srgbClr val="FFC000"/>
                </a:solidFill>
              </a:rPr>
              <a:t>T</a:t>
            </a:r>
            <a:r>
              <a:rPr lang="en-GB" dirty="0"/>
              <a:t>ECHNOLOGY FOR </a:t>
            </a:r>
            <a:r>
              <a:rPr lang="en-GB" dirty="0">
                <a:solidFill>
                  <a:srgbClr val="FFC000"/>
                </a:solidFill>
              </a:rPr>
              <a:t>O</a:t>
            </a:r>
            <a:r>
              <a:rPr lang="en-GB" dirty="0"/>
              <a:t>PEN </a:t>
            </a:r>
            <a:r>
              <a:rPr lang="en-GB" dirty="0">
                <a:solidFill>
                  <a:srgbClr val="FFC000"/>
                </a:solidFill>
              </a:rPr>
              <a:t>A</a:t>
            </a:r>
            <a:r>
              <a:rPr lang="en-GB" dirty="0"/>
              <a:t>CCESS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nl-NL" dirty="0" smtClean="0"/>
              <a:t>15 | 06 | 2023 by Margo Bargheer</a:t>
            </a:r>
            <a:endParaRPr lang="nl-NL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9" t="6541" r="1"/>
          <a:stretch/>
        </p:blipFill>
        <p:spPr bwMode="auto">
          <a:xfrm>
            <a:off x="572200" y="5430301"/>
            <a:ext cx="910611" cy="601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1482812" y="5388233"/>
            <a:ext cx="8279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 err="1" smtClean="0">
                <a:solidFill>
                  <a:srgbClr val="FFC000"/>
                </a:solidFill>
                <a:latin typeface="Franklin Gothic Demi Cond" panose="020B0706030402020204" pitchFamily="34" charset="0"/>
              </a:rPr>
              <a:t>Funded</a:t>
            </a:r>
            <a:r>
              <a:rPr lang="de-DE" sz="900" dirty="0" smtClean="0">
                <a:solidFill>
                  <a:srgbClr val="FFC000"/>
                </a:solidFill>
                <a:latin typeface="Franklin Gothic Demi Cond" panose="020B0706030402020204" pitchFamily="34" charset="0"/>
              </a:rPr>
              <a:t> </a:t>
            </a:r>
            <a:br>
              <a:rPr lang="de-DE" sz="900" dirty="0" smtClean="0">
                <a:solidFill>
                  <a:srgbClr val="FFC000"/>
                </a:solidFill>
                <a:latin typeface="Franklin Gothic Demi Cond" panose="020B0706030402020204" pitchFamily="34" charset="0"/>
              </a:rPr>
            </a:br>
            <a:r>
              <a:rPr lang="de-DE" sz="900" dirty="0" err="1" smtClean="0">
                <a:solidFill>
                  <a:srgbClr val="FFC000"/>
                </a:solidFill>
                <a:latin typeface="Franklin Gothic Demi Cond" panose="020B0706030402020204" pitchFamily="34" charset="0"/>
              </a:rPr>
              <a:t>by</a:t>
            </a:r>
            <a:r>
              <a:rPr lang="de-DE" sz="900" dirty="0" smtClean="0">
                <a:solidFill>
                  <a:srgbClr val="FFC000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900" dirty="0" err="1" smtClean="0">
                <a:solidFill>
                  <a:srgbClr val="FFC000"/>
                </a:solidFill>
                <a:latin typeface="Franklin Gothic Demi Cond" panose="020B0706030402020204" pitchFamily="34" charset="0"/>
              </a:rPr>
              <a:t>the</a:t>
            </a:r>
            <a:r>
              <a:rPr lang="de-DE" sz="900" dirty="0" smtClean="0">
                <a:solidFill>
                  <a:srgbClr val="FFC000"/>
                </a:solidFill>
                <a:latin typeface="Franklin Gothic Demi Cond" panose="020B0706030402020204" pitchFamily="34" charset="0"/>
              </a:rPr>
              <a:t> European Union</a:t>
            </a:r>
            <a:endParaRPr lang="en-GB" sz="900" dirty="0">
              <a:solidFill>
                <a:srgbClr val="FFC000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2769490" y="3774183"/>
            <a:ext cx="87901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dirty="0">
                <a:solidFill>
                  <a:schemeClr val="bg1"/>
                </a:solidFill>
              </a:rPr>
              <a:t>Coordination meeting of EOSC-related projects </a:t>
            </a:r>
            <a:r>
              <a:rPr lang="en-GB" dirty="0" smtClean="0">
                <a:solidFill>
                  <a:schemeClr val="bg1"/>
                </a:solidFill>
              </a:rPr>
              <a:t/>
            </a:r>
            <a:br>
              <a:rPr lang="en-GB" dirty="0" smtClean="0">
                <a:solidFill>
                  <a:schemeClr val="bg1"/>
                </a:solidFill>
              </a:rPr>
            </a:br>
            <a:r>
              <a:rPr lang="en-GB" dirty="0" smtClean="0">
                <a:solidFill>
                  <a:schemeClr val="bg1"/>
                </a:solidFill>
              </a:rPr>
              <a:t>funded </a:t>
            </a:r>
            <a:r>
              <a:rPr lang="en-GB" dirty="0">
                <a:solidFill>
                  <a:schemeClr val="bg1"/>
                </a:solidFill>
              </a:rPr>
              <a:t>under Horizon Europe</a:t>
            </a:r>
          </a:p>
          <a:p>
            <a:pPr algn="r"/>
            <a:r>
              <a:rPr lang="en-GB" dirty="0">
                <a:solidFill>
                  <a:schemeClr val="bg1"/>
                </a:solidFill>
              </a:rPr>
              <a:t>June 15-16, </a:t>
            </a:r>
            <a:r>
              <a:rPr lang="en-GB" dirty="0" smtClean="0">
                <a:solidFill>
                  <a:schemeClr val="bg1"/>
                </a:solidFill>
              </a:rPr>
              <a:t>2023, Brussels</a:t>
            </a: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515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="" xmlns:a16="http://schemas.microsoft.com/office/drawing/2014/main" id="{263284F6-97AD-6571-5647-73F60AAF9A77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589404" y="1168089"/>
            <a:ext cx="4255551" cy="5011353"/>
          </a:xfrm>
        </p:spPr>
        <p:txBody>
          <a:bodyPr>
            <a:normAutofit/>
          </a:bodyPr>
          <a:lstStyle/>
          <a:p>
            <a:pPr marL="18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IE" sz="1800" dirty="0">
                <a:solidFill>
                  <a:srgbClr val="9A2658"/>
                </a:solidFill>
                <a:latin typeface="Franklin Gothic Demi Cond" panose="020B0706030402020204" pitchFamily="34" charset="0"/>
              </a:rPr>
              <a:t>Start 01 Jan 2023</a:t>
            </a:r>
          </a:p>
          <a:p>
            <a:pPr marL="18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IE" sz="1800" dirty="0">
                <a:solidFill>
                  <a:srgbClr val="9A2658"/>
                </a:solidFill>
                <a:latin typeface="Franklin Gothic Demi Cond" panose="020B0706030402020204" pitchFamily="34" charset="0"/>
              </a:rPr>
              <a:t>End 31 Dec </a:t>
            </a:r>
            <a:r>
              <a:rPr lang="en-I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2023</a:t>
            </a:r>
          </a:p>
          <a:p>
            <a:pPr marL="18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I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Budget of ~5 mill EUR</a:t>
            </a:r>
            <a:endParaRPr lang="en-IE" sz="1800" dirty="0">
              <a:solidFill>
                <a:srgbClr val="9A2658"/>
              </a:solidFill>
              <a:latin typeface="Franklin Gothic Demi Cond" panose="020B0706030402020204" pitchFamily="34" charset="0"/>
            </a:endParaRPr>
          </a:p>
          <a:p>
            <a:pPr marL="18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IE" sz="1800" dirty="0">
                <a:solidFill>
                  <a:srgbClr val="9A2658"/>
                </a:solidFill>
                <a:latin typeface="Franklin Gothic Demi Cond" panose="020B0706030402020204" pitchFamily="34" charset="0"/>
              </a:rPr>
              <a:t>23 Partners from 14 European </a:t>
            </a:r>
            <a:r>
              <a:rPr lang="en-I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countries </a:t>
            </a:r>
            <a:br>
              <a:rPr lang="en-I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</a:br>
            <a:r>
              <a:rPr lang="en-I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(plus affiliated entities)</a:t>
            </a:r>
          </a:p>
          <a:p>
            <a:pPr marL="18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I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Göttingen</a:t>
            </a:r>
            <a:r>
              <a:rPr lang="en-I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University Library is coordinator on behalf of OPERAS Community</a:t>
            </a:r>
          </a:p>
          <a:p>
            <a:pPr marL="18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I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Partner project DIAMAS </a:t>
            </a:r>
            <a:br>
              <a:rPr lang="en-I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</a:br>
            <a:r>
              <a:rPr lang="en-I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(joint advisory board)</a:t>
            </a:r>
            <a:endParaRPr lang="en-IE" sz="1800" dirty="0">
              <a:solidFill>
                <a:srgbClr val="9A2658"/>
              </a:solidFill>
              <a:latin typeface="Franklin Gothic Demi Cond" panose="020B0706030402020204" pitchFamily="34" charset="0"/>
            </a:endParaRPr>
          </a:p>
          <a:p>
            <a:pPr marL="18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Consortium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consists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of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experienced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stakeholders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and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service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providers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in open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science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and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open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access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scholarly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publishing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,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especially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around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institutional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Diamond* Open Access, IPSP (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institutional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publishing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service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providers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)</a:t>
            </a:r>
            <a:endParaRPr lang="x-none" sz="1200" dirty="0">
              <a:solidFill>
                <a:srgbClr val="9A2658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874255D8-9302-CD54-3126-E0A61691F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CRAFT-OA</a:t>
            </a:r>
            <a:endParaRPr lang="x-none" dirty="0">
              <a:solidFill>
                <a:srgbClr val="9A2658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FBFC920-A273-02F4-3F00-74ECEBE6178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nl-NL" dirty="0"/>
              <a:t>15| 01 6 2023 by Margo Bargheer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E94B4F27-F26D-3A73-2FBE-C738F67125C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0902950" y="6423025"/>
            <a:ext cx="1289050" cy="200025"/>
          </a:xfrm>
        </p:spPr>
        <p:txBody>
          <a:bodyPr/>
          <a:lstStyle/>
          <a:p>
            <a:fld id="{41814595-6856-9B4E-BECB-F9B7E4876AE1}" type="slidenum">
              <a:rPr lang="nl-NL" smtClean="0"/>
              <a:pPr/>
              <a:t>2</a:t>
            </a:fld>
            <a:endParaRPr lang="nl-NL" dirty="0"/>
          </a:p>
        </p:txBody>
      </p:sp>
      <p:graphicFrame>
        <p:nvGraphicFramePr>
          <p:cNvPr id="7" name="Diagramm 6"/>
          <p:cNvGraphicFramePr/>
          <p:nvPr>
            <p:extLst>
              <p:ext uri="{D42A27DB-BD31-4B8C-83A1-F6EECF244321}">
                <p14:modId xmlns:p14="http://schemas.microsoft.com/office/powerpoint/2010/main" val="2934095929"/>
              </p:ext>
            </p:extLst>
          </p:nvPr>
        </p:nvGraphicFramePr>
        <p:xfrm>
          <a:off x="4600975" y="290390"/>
          <a:ext cx="7275773" cy="5902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8" name="Picture 4" descr="Give Advice Line Icon Vector, Advice, Chat, Hands PNG and Vector with ...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500" b="92344" l="7500" r="92344">
                        <a14:foregroundMark x1="38594" y1="10156" x2="38594" y2="10156"/>
                        <a14:foregroundMark x1="40625" y1="26094" x2="40625" y2="26094"/>
                        <a14:foregroundMark x1="50000" y1="26094" x2="50000" y2="26094"/>
                        <a14:foregroundMark x1="58750" y1="26094" x2="58750" y2="26094"/>
                        <a14:foregroundMark x1="29063" y1="50938" x2="29063" y2="50938"/>
                        <a14:foregroundMark x1="66250" y1="57656" x2="66250" y2="57656"/>
                        <a14:backgroundMark x1="19219" y1="4375" x2="19219" y2="4375"/>
                        <a14:backgroundMark x1="20469" y1="13594" x2="20469" y2="13594"/>
                        <a14:backgroundMark x1="41563" y1="32813" x2="41563" y2="32813"/>
                      </a14:backgroundRemoval>
                    </a14:imgEffect>
                    <a14:imgEffect>
                      <a14:brightnessContrast brigh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9452" y="426870"/>
            <a:ext cx="540813" cy="540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Build Svg Png Icon Free Download (#560450) - OnlineWebFonts.COM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4020" y="4234949"/>
            <a:ext cx="589342" cy="552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hart, growth, increase, market, statistics, stock icon - Download on ...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7683" y="5566139"/>
            <a:ext cx="478401" cy="478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external-content.duckduckgo.com/iu/?u=https%3A%2F%2Ftse2.mm.bing.net%2Fth%3Fid%3DOIP.VVSgGq8aB_R6dYuwsfbtlQHaGR%26pid%3DApi&amp;f=1&amp;ipt=fe7ab5f50b6512af57003dca28bf13957f820bb5cf20e83818b77c1ab5898a51&amp;ipo=images"/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726" b="93267" l="3797" r="93671">
                        <a14:foregroundMark x1="63713" y1="43890" x2="63713" y2="43890"/>
                        <a14:foregroundMark x1="54641" y1="59850" x2="54641" y2="59850"/>
                        <a14:foregroundMark x1="93671" y1="44888" x2="93671" y2="44888"/>
                        <a14:foregroundMark x1="75527" y1="54115" x2="75527" y2="54115"/>
                        <a14:foregroundMark x1="72996" y1="45885" x2="72996" y2="45885"/>
                        <a14:foregroundMark x1="65401" y1="36658" x2="65401" y2="36658"/>
                        <a14:foregroundMark x1="58439" y1="31671" x2="58439" y2="31671"/>
                        <a14:foregroundMark x1="48312" y1="30175" x2="48312" y2="30175"/>
                        <a14:foregroundMark x1="38819" y1="32668" x2="38819" y2="32668"/>
                        <a14:foregroundMark x1="31646" y1="38155" x2="31646" y2="38155"/>
                        <a14:foregroundMark x1="25316" y1="47132" x2="25316" y2="47132"/>
                        <a14:foregroundMark x1="23207" y1="58603" x2="23207" y2="58603"/>
                        <a14:foregroundMark x1="22785" y1="68579" x2="22785" y2="68579"/>
                        <a14:foregroundMark x1="4008" y1="52868" x2="4008" y2="52868"/>
                        <a14:foregroundMark x1="28059" y1="81047" x2="28059" y2="81047"/>
                        <a14:foregroundMark x1="33333" y1="87032" x2="33333" y2="87032"/>
                        <a14:foregroundMark x1="45148" y1="93267" x2="45148" y2="93267"/>
                        <a14:foregroundMark x1="60549" y1="90025" x2="60549" y2="90025"/>
                        <a14:foregroundMark x1="68565" y1="85037" x2="68565" y2="85037"/>
                        <a14:foregroundMark x1="74473" y1="74314" x2="74473" y2="74314"/>
                        <a14:foregroundMark x1="54219" y1="92020" x2="54219" y2="9202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5430" y="1731397"/>
            <a:ext cx="663899" cy="561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hteck 8"/>
          <p:cNvSpPr/>
          <p:nvPr/>
        </p:nvSpPr>
        <p:spPr>
          <a:xfrm>
            <a:off x="3160762" y="6044540"/>
            <a:ext cx="226466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de-DE" sz="10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*Diamond OA: </a:t>
            </a:r>
            <a:r>
              <a:rPr lang="de-DE" sz="10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institution-funded</a:t>
            </a:r>
            <a:r>
              <a:rPr lang="de-DE" sz="10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0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publishing</a:t>
            </a:r>
            <a:r>
              <a:rPr lang="de-DE" sz="10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0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infrastructure</a:t>
            </a:r>
            <a:r>
              <a:rPr lang="de-DE" sz="10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0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for</a:t>
            </a:r>
            <a:r>
              <a:rPr lang="de-DE" sz="10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open </a:t>
            </a:r>
            <a:r>
              <a:rPr lang="de-DE" sz="10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access</a:t>
            </a:r>
            <a:r>
              <a:rPr lang="de-DE" sz="10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0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publications</a:t>
            </a:r>
            <a:r>
              <a:rPr lang="de-DE" sz="10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, </a:t>
            </a:r>
            <a:r>
              <a:rPr lang="de-DE" sz="1000" dirty="0" err="1">
                <a:solidFill>
                  <a:srgbClr val="9A2658"/>
                </a:solidFill>
                <a:latin typeface="Franklin Gothic Demi Cond" panose="020B0706030402020204" pitchFamily="34" charset="0"/>
              </a:rPr>
              <a:t>no</a:t>
            </a:r>
            <a:r>
              <a:rPr lang="de-DE" sz="1000" dirty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000" dirty="0" err="1">
                <a:solidFill>
                  <a:srgbClr val="9A2658"/>
                </a:solidFill>
                <a:latin typeface="Franklin Gothic Demi Cond" panose="020B0706030402020204" pitchFamily="34" charset="0"/>
              </a:rPr>
              <a:t>author-facing</a:t>
            </a:r>
            <a:r>
              <a:rPr lang="de-DE" sz="1000" dirty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000" dirty="0" err="1">
                <a:solidFill>
                  <a:srgbClr val="9A2658"/>
                </a:solidFill>
                <a:latin typeface="Franklin Gothic Demi Cond" panose="020B0706030402020204" pitchFamily="34" charset="0"/>
              </a:rPr>
              <a:t>charges</a:t>
            </a:r>
            <a:r>
              <a:rPr lang="de-DE" sz="1000" dirty="0">
                <a:solidFill>
                  <a:srgbClr val="9A2658"/>
                </a:solidFill>
                <a:latin typeface="Franklin Gothic Demi Cond" panose="020B0706030402020204" pitchFamily="34" charset="0"/>
              </a:rPr>
              <a:t>)</a:t>
            </a:r>
            <a:endParaRPr lang="x-none" sz="1000" dirty="0">
              <a:solidFill>
                <a:srgbClr val="9A2658"/>
              </a:solidFill>
              <a:latin typeface="Franklin Gothic Demi Cond" panose="020B07060304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64202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="" xmlns:a16="http://schemas.microsoft.com/office/drawing/2014/main" id="{34954E5D-59CB-33A0-BD70-20080F2ACD4C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1721739" y="1570383"/>
            <a:ext cx="2208816" cy="2135826"/>
          </a:xfrm>
          <a:prstGeom prst="roundRect">
            <a:avLst>
              <a:gd name="adj" fmla="val 50000"/>
            </a:avLst>
          </a:prstGeom>
          <a:solidFill>
            <a:srgbClr val="008691"/>
          </a:solidFill>
          <a:ln>
            <a:solidFill>
              <a:srgbClr val="008691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GB" sz="1600" dirty="0" smtClean="0">
                <a:solidFill>
                  <a:schemeClr val="bg1"/>
                </a:solidFill>
                <a:latin typeface="Franklin Gothic Demi Cond" panose="020B0706030402020204" pitchFamily="34" charset="0"/>
              </a:rPr>
              <a:t>Ensure </a:t>
            </a:r>
            <a:r>
              <a:rPr lang="en-GB" sz="16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that Open Science practices and skills are rewarded </a:t>
            </a:r>
            <a:r>
              <a:rPr lang="en-GB" sz="1600" dirty="0" smtClean="0">
                <a:solidFill>
                  <a:schemeClr val="bg1"/>
                </a:solidFill>
                <a:latin typeface="Franklin Gothic Demi Cond" panose="020B0706030402020204" pitchFamily="34" charset="0"/>
              </a:rPr>
              <a:t>and taught</a:t>
            </a:r>
            <a:r>
              <a:rPr lang="en-GB" sz="1600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, becoming the ‘new normal’</a:t>
            </a:r>
            <a:endParaRPr lang="x-none" sz="1600" dirty="0">
              <a:solidFill>
                <a:schemeClr val="bg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0B92EFF1-3C79-7F03-889A-DF575EA50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426" y="235633"/>
            <a:ext cx="11240492" cy="603887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x-none" dirty="0"/>
              <a:t>Key Contribution</a:t>
            </a:r>
            <a:r>
              <a:rPr lang="en-IE" dirty="0"/>
              <a:t>s</a:t>
            </a:r>
            <a:r>
              <a:rPr lang="x-none" dirty="0"/>
              <a:t> to EOSC </a:t>
            </a:r>
            <a:r>
              <a:rPr lang="en-IE" dirty="0"/>
              <a:t>SRIA </a:t>
            </a:r>
            <a:endParaRPr lang="x-non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99D84C33-BE9A-4452-D888-4E27E8B3E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14595-6856-9B4E-BECB-F9B7E4876AE1}" type="slidenum">
              <a:rPr lang="nl-NL" smtClean="0"/>
              <a:pPr/>
              <a:t>3</a:t>
            </a:fld>
            <a:endParaRPr lang="nl-NL" dirty="0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4AE200B5-07CB-EE84-85F8-4A0B8D3AC6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x-none" dirty="0"/>
              <a:t>Contribution </a:t>
            </a:r>
            <a:r>
              <a:rPr lang="x-none"/>
              <a:t>of </a:t>
            </a:r>
            <a:r>
              <a:rPr lang="de-DE" dirty="0" smtClean="0"/>
              <a:t>Project CRAFT-OA</a:t>
            </a:r>
            <a:endParaRPr lang="x-non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C2733381-A6B7-DA75-6D65-FAC658CB128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nl-NL" dirty="0" smtClean="0"/>
              <a:t>15| </a:t>
            </a:r>
            <a:r>
              <a:rPr lang="nl-NL" dirty="0"/>
              <a:t>01 6</a:t>
            </a:r>
            <a:r>
              <a:rPr lang="nl-NL" dirty="0" smtClean="0"/>
              <a:t> 2023 </a:t>
            </a:r>
            <a:r>
              <a:rPr lang="nl-NL" dirty="0"/>
              <a:t>by </a:t>
            </a:r>
            <a:r>
              <a:rPr lang="nl-NL" dirty="0" smtClean="0"/>
              <a:t>Margo Bargheer</a:t>
            </a:r>
            <a:endParaRPr lang="nl-NL" dirty="0"/>
          </a:p>
        </p:txBody>
      </p:sp>
      <p:sp>
        <p:nvSpPr>
          <p:cNvPr id="7" name="AutoShape 2" descr="https://operas.hypotheses.org/files/2023/03/cropped-Copy-of-Banner_Operas_1380x280px.png"/>
          <p:cNvSpPr>
            <a:spLocks noChangeAspect="1" noChangeArrowheads="1"/>
          </p:cNvSpPr>
          <p:nvPr/>
        </p:nvSpPr>
        <p:spPr bwMode="auto">
          <a:xfrm>
            <a:off x="155575" y="-1265238"/>
            <a:ext cx="13011150" cy="2638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4" descr="https://operas.hypotheses.org/files/2023/03/cropped-Copy-of-Banner_Operas_1380x280px.png"/>
          <p:cNvSpPr>
            <a:spLocks noChangeAspect="1" noChangeArrowheads="1"/>
          </p:cNvSpPr>
          <p:nvPr/>
        </p:nvSpPr>
        <p:spPr bwMode="auto">
          <a:xfrm>
            <a:off x="307975" y="-1112838"/>
            <a:ext cx="13011150" cy="2638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Title 2">
            <a:extLst>
              <a:ext uri="{FF2B5EF4-FFF2-40B4-BE49-F238E27FC236}">
                <a16:creationId xmlns="" xmlns:a16="http://schemas.microsoft.com/office/drawing/2014/main" id="{0B92EFF1-3C79-7F03-889A-DF575EA50D9A}"/>
              </a:ext>
            </a:extLst>
          </p:cNvPr>
          <p:cNvSpPr txBox="1">
            <a:spLocks/>
          </p:cNvSpPr>
          <p:nvPr/>
        </p:nvSpPr>
        <p:spPr>
          <a:xfrm>
            <a:off x="1214457" y="2293865"/>
            <a:ext cx="518812" cy="60388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0" i="0" kern="1200">
                <a:solidFill>
                  <a:srgbClr val="008691"/>
                </a:solidFill>
                <a:latin typeface="Franklin Gothic Demi Cond" panose="020B0706030402020204" pitchFamily="34" charset="0"/>
                <a:ea typeface="Franklin Gothic Demi Cond" panose="020B0706030402020204" pitchFamily="34" charset="0"/>
                <a:cs typeface="Franklin Gothic Demi Cond" panose="020B0706030402020204" pitchFamily="34" charset="0"/>
              </a:defRPr>
            </a:lvl1pPr>
          </a:lstStyle>
          <a:p>
            <a:r>
              <a:rPr lang="de-DE" dirty="0" smtClean="0">
                <a:solidFill>
                  <a:srgbClr val="9A2658"/>
                </a:solidFill>
              </a:rPr>
              <a:t>1</a:t>
            </a:r>
            <a:endParaRPr lang="x-none" dirty="0">
              <a:solidFill>
                <a:srgbClr val="9A2658"/>
              </a:solidFill>
            </a:endParaRPr>
          </a:p>
        </p:txBody>
      </p:sp>
      <p:sp>
        <p:nvSpPr>
          <p:cNvPr id="12" name="Content Placeholder 1">
            <a:extLst>
              <a:ext uri="{FF2B5EF4-FFF2-40B4-BE49-F238E27FC236}">
                <a16:creationId xmlns="" xmlns:a16="http://schemas.microsoft.com/office/drawing/2014/main" id="{263284F6-97AD-6571-5647-73F60AAF9A77}"/>
              </a:ext>
            </a:extLst>
          </p:cNvPr>
          <p:cNvSpPr txBox="1">
            <a:spLocks/>
          </p:cNvSpPr>
          <p:nvPr/>
        </p:nvSpPr>
        <p:spPr>
          <a:xfrm>
            <a:off x="4069589" y="2595808"/>
            <a:ext cx="4173665" cy="36545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b="0" i="0" kern="1500" spc="0" baseline="0">
                <a:solidFill>
                  <a:schemeClr val="tx1"/>
                </a:solidFill>
                <a:latin typeface="Franklin Gothic Medium Cond" panose="020B0606030402020204" pitchFamily="34" charset="0"/>
                <a:ea typeface="Franklin Gothic Medium Cond" panose="020B0606030402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b="0" i="0" kern="12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b="0" i="0" kern="12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b="0" i="0" kern="12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b="0" i="0" kern="12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Publishing “</a:t>
            </a:r>
            <a:r>
              <a:rPr lang="de-DE" sz="1800" dirty="0" err="1">
                <a:solidFill>
                  <a:srgbClr val="9A2658"/>
                </a:solidFill>
                <a:latin typeface="Franklin Gothic Demi Cond" panose="020B0706030402020204" pitchFamily="34" charset="0"/>
              </a:rPr>
              <a:t>done</a:t>
            </a:r>
            <a:r>
              <a:rPr lang="de-DE" sz="1800" dirty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>
                <a:solidFill>
                  <a:srgbClr val="9A2658"/>
                </a:solidFill>
                <a:latin typeface="Franklin Gothic Demi Cond" panose="020B0706030402020204" pitchFamily="34" charset="0"/>
              </a:rPr>
              <a:t>right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”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is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intrinsic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to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a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paradigm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shift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towards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open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science</a:t>
            </a:r>
            <a:endParaRPr lang="de-DE" sz="1800" dirty="0" smtClean="0">
              <a:solidFill>
                <a:srgbClr val="9A2658"/>
              </a:solidFill>
              <a:latin typeface="Franklin Gothic Demi Cond" panose="020B0706030402020204" pitchFamily="34" charset="0"/>
            </a:endParaRPr>
          </a:p>
          <a:p>
            <a:pPr marL="18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Publishing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under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institutional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governance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as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the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“lab”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for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bringing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open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science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to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the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public</a:t>
            </a:r>
            <a:endParaRPr lang="de-DE" sz="1800" dirty="0">
              <a:solidFill>
                <a:srgbClr val="9A2658"/>
              </a:solidFill>
              <a:latin typeface="Franklin Gothic Demi Cond" panose="020B0706030402020204" pitchFamily="34" charset="0"/>
            </a:endParaRPr>
          </a:p>
          <a:p>
            <a:pPr marL="18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Rewards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for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open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science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require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recognition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-&gt;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no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information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loss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during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publishing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-&gt;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platforms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fit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for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purpose</a:t>
            </a:r>
            <a:endParaRPr lang="de-DE" sz="1800" dirty="0" smtClean="0">
              <a:solidFill>
                <a:srgbClr val="9A2658"/>
              </a:solidFill>
              <a:latin typeface="Franklin Gothic Demi Cond" panose="020B0706030402020204" pitchFamily="34" charset="0"/>
            </a:endParaRPr>
          </a:p>
          <a:p>
            <a:pPr marL="18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Technical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maturity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as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an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economy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of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scale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to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free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potential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for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research</a:t>
            </a:r>
            <a:endParaRPr lang="de-DE" sz="1800" dirty="0">
              <a:solidFill>
                <a:srgbClr val="9A2658"/>
              </a:solidFill>
              <a:latin typeface="Franklin Gothic Demi Cond" panose="020B0706030402020204" pitchFamily="34" charset="0"/>
            </a:endParaRP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xmlns="" id="{9CEA56D8-76EE-B14B-9257-67CE6A93B0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3748" y="1604775"/>
            <a:ext cx="2041922" cy="1982066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xmlns="" id="{1FCA1663-D71C-5248-A967-3A127439E0F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3" r="7210"/>
          <a:stretch/>
        </p:blipFill>
        <p:spPr>
          <a:xfrm>
            <a:off x="10222173" y="562074"/>
            <a:ext cx="1329745" cy="773618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xmlns="" id="{A5D61BB0-C315-0B4A-8383-6C87D26B94E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6" r="13045"/>
          <a:stretch/>
        </p:blipFill>
        <p:spPr>
          <a:xfrm>
            <a:off x="9760733" y="3339791"/>
            <a:ext cx="1773515" cy="1083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113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="" xmlns:a16="http://schemas.microsoft.com/office/drawing/2014/main" id="{34954E5D-59CB-33A0-BD70-20080F2ACD4C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1721739" y="1570383"/>
            <a:ext cx="2208816" cy="2135826"/>
          </a:xfrm>
          <a:prstGeom prst="roundRect">
            <a:avLst>
              <a:gd name="adj" fmla="val 50000"/>
            </a:avLst>
          </a:prstGeom>
          <a:solidFill>
            <a:srgbClr val="008691"/>
          </a:solidFill>
          <a:ln>
            <a:solidFill>
              <a:srgbClr val="008691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GB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Enable </a:t>
            </a:r>
            <a:r>
              <a:rPr lang="en-GB" dirty="0" smtClean="0">
                <a:solidFill>
                  <a:schemeClr val="bg1"/>
                </a:solidFill>
                <a:latin typeface="Franklin Gothic Demi Cond" panose="020B0706030402020204" pitchFamily="34" charset="0"/>
              </a:rPr>
              <a:t>definition </a:t>
            </a:r>
            <a:r>
              <a:rPr lang="en-GB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of standards, </a:t>
            </a:r>
            <a:r>
              <a:rPr lang="en-GB" dirty="0" err="1" smtClean="0">
                <a:solidFill>
                  <a:schemeClr val="bg1"/>
                </a:solidFill>
                <a:latin typeface="Franklin Gothic Demi Cond" panose="020B0706030402020204" pitchFamily="34" charset="0"/>
              </a:rPr>
              <a:t>deve-lopment</a:t>
            </a:r>
            <a:r>
              <a:rPr lang="en-GB" dirty="0" smtClean="0">
                <a:solidFill>
                  <a:schemeClr val="bg1"/>
                </a:solidFill>
                <a:latin typeface="Franklin Gothic Demi Cond" panose="020B0706030402020204" pitchFamily="34" charset="0"/>
              </a:rPr>
              <a:t> </a:t>
            </a:r>
            <a:r>
              <a:rPr lang="en-GB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of tools </a:t>
            </a:r>
            <a:r>
              <a:rPr lang="en-GB" dirty="0" smtClean="0">
                <a:solidFill>
                  <a:schemeClr val="bg1"/>
                </a:solidFill>
                <a:latin typeface="Franklin Gothic Demi Cond" panose="020B0706030402020204" pitchFamily="34" charset="0"/>
              </a:rPr>
              <a:t>&amp; services</a:t>
            </a:r>
            <a:r>
              <a:rPr lang="en-GB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, to allow researchers to find, access, reuse </a:t>
            </a:r>
            <a:r>
              <a:rPr lang="en-GB" dirty="0" smtClean="0">
                <a:solidFill>
                  <a:schemeClr val="bg1"/>
                </a:solidFill>
                <a:latin typeface="Franklin Gothic Demi Cond" panose="020B0706030402020204" pitchFamily="34" charset="0"/>
              </a:rPr>
              <a:t>&amp; combine </a:t>
            </a:r>
            <a:r>
              <a:rPr lang="en-GB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results</a:t>
            </a:r>
            <a:endParaRPr lang="x-none" dirty="0">
              <a:solidFill>
                <a:schemeClr val="bg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0B92EFF1-3C79-7F03-889A-DF575EA50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426" y="235633"/>
            <a:ext cx="11240492" cy="603887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x-none" dirty="0"/>
              <a:t>Key Contribution</a:t>
            </a:r>
            <a:r>
              <a:rPr lang="en-IE" dirty="0"/>
              <a:t>s</a:t>
            </a:r>
            <a:r>
              <a:rPr lang="x-none" dirty="0"/>
              <a:t> to EOSC </a:t>
            </a:r>
            <a:r>
              <a:rPr lang="en-IE" dirty="0"/>
              <a:t>SRIA </a:t>
            </a:r>
            <a:endParaRPr lang="x-non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99D84C33-BE9A-4452-D888-4E27E8B3E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14595-6856-9B4E-BECB-F9B7E4876AE1}" type="slidenum">
              <a:rPr lang="nl-NL" smtClean="0"/>
              <a:pPr/>
              <a:t>4</a:t>
            </a:fld>
            <a:endParaRPr lang="nl-NL" dirty="0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4AE200B5-07CB-EE84-85F8-4A0B8D3AC6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x-none" dirty="0"/>
              <a:t>Contribution </a:t>
            </a:r>
            <a:r>
              <a:rPr lang="x-none"/>
              <a:t>of </a:t>
            </a:r>
            <a:r>
              <a:rPr lang="de-DE" dirty="0" smtClean="0"/>
              <a:t>Project CRAFT-OA</a:t>
            </a:r>
            <a:endParaRPr lang="x-non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C2733381-A6B7-DA75-6D65-FAC658CB128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nl-NL" dirty="0" smtClean="0"/>
              <a:t>15| </a:t>
            </a:r>
            <a:r>
              <a:rPr lang="nl-NL" dirty="0"/>
              <a:t>01 6</a:t>
            </a:r>
            <a:r>
              <a:rPr lang="nl-NL" dirty="0" smtClean="0"/>
              <a:t> 2023 </a:t>
            </a:r>
            <a:r>
              <a:rPr lang="nl-NL" dirty="0"/>
              <a:t>by </a:t>
            </a:r>
            <a:r>
              <a:rPr lang="nl-NL" dirty="0" smtClean="0"/>
              <a:t>Margo Bargheer</a:t>
            </a:r>
            <a:endParaRPr lang="nl-NL" dirty="0"/>
          </a:p>
        </p:txBody>
      </p:sp>
      <p:sp>
        <p:nvSpPr>
          <p:cNvPr id="7" name="AutoShape 2" descr="https://operas.hypotheses.org/files/2023/03/cropped-Copy-of-Banner_Operas_1380x280px.png"/>
          <p:cNvSpPr>
            <a:spLocks noChangeAspect="1" noChangeArrowheads="1"/>
          </p:cNvSpPr>
          <p:nvPr/>
        </p:nvSpPr>
        <p:spPr bwMode="auto">
          <a:xfrm>
            <a:off x="155575" y="-1265238"/>
            <a:ext cx="13011150" cy="2638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4" descr="https://operas.hypotheses.org/files/2023/03/cropped-Copy-of-Banner_Operas_1380x280px.png"/>
          <p:cNvSpPr>
            <a:spLocks noChangeAspect="1" noChangeArrowheads="1"/>
          </p:cNvSpPr>
          <p:nvPr/>
        </p:nvSpPr>
        <p:spPr bwMode="auto">
          <a:xfrm>
            <a:off x="307975" y="-1112838"/>
            <a:ext cx="13011150" cy="2638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Title 2">
            <a:extLst>
              <a:ext uri="{FF2B5EF4-FFF2-40B4-BE49-F238E27FC236}">
                <a16:creationId xmlns="" xmlns:a16="http://schemas.microsoft.com/office/drawing/2014/main" id="{0B92EFF1-3C79-7F03-889A-DF575EA50D9A}"/>
              </a:ext>
            </a:extLst>
          </p:cNvPr>
          <p:cNvSpPr txBox="1">
            <a:spLocks/>
          </p:cNvSpPr>
          <p:nvPr/>
        </p:nvSpPr>
        <p:spPr>
          <a:xfrm>
            <a:off x="1214457" y="2293865"/>
            <a:ext cx="518812" cy="60388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0" i="0" kern="1200">
                <a:solidFill>
                  <a:srgbClr val="008691"/>
                </a:solidFill>
                <a:latin typeface="Franklin Gothic Demi Cond" panose="020B0706030402020204" pitchFamily="34" charset="0"/>
                <a:ea typeface="Franklin Gothic Demi Cond" panose="020B0706030402020204" pitchFamily="34" charset="0"/>
                <a:cs typeface="Franklin Gothic Demi Cond" panose="020B0706030402020204" pitchFamily="34" charset="0"/>
              </a:defRPr>
            </a:lvl1pPr>
          </a:lstStyle>
          <a:p>
            <a:r>
              <a:rPr lang="de-DE" dirty="0" smtClean="0">
                <a:solidFill>
                  <a:srgbClr val="9A2658"/>
                </a:solidFill>
              </a:rPr>
              <a:t>2</a:t>
            </a:r>
            <a:endParaRPr lang="x-none" dirty="0">
              <a:solidFill>
                <a:srgbClr val="9A2658"/>
              </a:solidFill>
            </a:endParaRPr>
          </a:p>
        </p:txBody>
      </p:sp>
      <p:sp>
        <p:nvSpPr>
          <p:cNvPr id="12" name="Content Placeholder 1">
            <a:extLst>
              <a:ext uri="{FF2B5EF4-FFF2-40B4-BE49-F238E27FC236}">
                <a16:creationId xmlns="" xmlns:a16="http://schemas.microsoft.com/office/drawing/2014/main" id="{263284F6-97AD-6571-5647-73F60AAF9A77}"/>
              </a:ext>
            </a:extLst>
          </p:cNvPr>
          <p:cNvSpPr txBox="1">
            <a:spLocks/>
          </p:cNvSpPr>
          <p:nvPr/>
        </p:nvSpPr>
        <p:spPr>
          <a:xfrm>
            <a:off x="4070860" y="1979888"/>
            <a:ext cx="2742690" cy="327505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b="0" i="0" kern="1500" spc="0" baseline="0">
                <a:solidFill>
                  <a:schemeClr val="tx1"/>
                </a:solidFill>
                <a:latin typeface="Franklin Gothic Medium Cond" panose="020B0606030402020204" pitchFamily="34" charset="0"/>
                <a:ea typeface="Franklin Gothic Medium Cond" panose="020B0606030402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b="0" i="0" kern="12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b="0" i="0" kern="12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b="0" i="0" kern="12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b="0" i="0" kern="12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Publishing “</a:t>
            </a:r>
            <a:r>
              <a:rPr lang="de-DE" sz="1800" dirty="0" err="1">
                <a:solidFill>
                  <a:srgbClr val="9A2658"/>
                </a:solidFill>
                <a:latin typeface="Franklin Gothic Demi Cond" panose="020B0706030402020204" pitchFamily="34" charset="0"/>
              </a:rPr>
              <a:t>done</a:t>
            </a:r>
            <a:r>
              <a:rPr lang="de-DE" sz="1800" dirty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>
                <a:solidFill>
                  <a:srgbClr val="9A2658"/>
                </a:solidFill>
                <a:latin typeface="Franklin Gothic Demi Cond" panose="020B0706030402020204" pitchFamily="34" charset="0"/>
              </a:rPr>
              <a:t>right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”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enables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FAIR</a:t>
            </a:r>
          </a:p>
          <a:p>
            <a:pPr marL="18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Interoperability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of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platforms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requires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standardised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and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enriched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(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meta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)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data</a:t>
            </a:r>
            <a:endParaRPr lang="de-DE" sz="1800" dirty="0" smtClean="0">
              <a:solidFill>
                <a:srgbClr val="9A2658"/>
              </a:solidFill>
              <a:latin typeface="Franklin Gothic Demi Cond" panose="020B0706030402020204" pitchFamily="34" charset="0"/>
            </a:endParaRPr>
          </a:p>
          <a:p>
            <a:pPr marL="18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Multilingualism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should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not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be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a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blocker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to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mash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and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reuse</a:t>
            </a:r>
            <a:endParaRPr lang="de-DE" sz="1800" dirty="0" smtClean="0">
              <a:solidFill>
                <a:srgbClr val="9A2658"/>
              </a:solidFill>
              <a:latin typeface="Franklin Gothic Demi Cond" panose="020B0706030402020204" pitchFamily="34" charset="0"/>
            </a:endParaRPr>
          </a:p>
          <a:p>
            <a:pPr marL="18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Clear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license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situation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enables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reuse</a:t>
            </a:r>
            <a:endParaRPr lang="de-DE" sz="1800" dirty="0">
              <a:solidFill>
                <a:srgbClr val="9A2658"/>
              </a:solidFill>
              <a:latin typeface="Franklin Gothic Demi Cond" panose="020B0706030402020204" pitchFamily="34" charset="0"/>
            </a:endParaRPr>
          </a:p>
        </p:txBody>
      </p:sp>
      <p:grpSp>
        <p:nvGrpSpPr>
          <p:cNvPr id="8" name="Gruppieren 7"/>
          <p:cNvGrpSpPr/>
          <p:nvPr/>
        </p:nvGrpSpPr>
        <p:grpSpPr>
          <a:xfrm>
            <a:off x="8904645" y="1240898"/>
            <a:ext cx="2952483" cy="1290412"/>
            <a:chOff x="3708666" y="3532268"/>
            <a:chExt cx="4376873" cy="1912956"/>
          </a:xfrm>
        </p:grpSpPr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xmlns="" id="{A5D61BB0-C315-0B4A-8383-6C87D26B94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26" r="13045"/>
            <a:stretch/>
          </p:blipFill>
          <p:spPr>
            <a:xfrm>
              <a:off x="6312024" y="3536342"/>
              <a:ext cx="1773515" cy="1083282"/>
            </a:xfrm>
            <a:prstGeom prst="rect">
              <a:avLst/>
            </a:prstGeom>
          </p:spPr>
        </p:pic>
        <p:pic>
          <p:nvPicPr>
            <p:cNvPr id="15" name="Grafik 14">
              <a:extLst>
                <a:ext uri="{FF2B5EF4-FFF2-40B4-BE49-F238E27FC236}">
                  <a16:creationId xmlns:a16="http://schemas.microsoft.com/office/drawing/2014/main" xmlns="" id="{C5A60CEE-59F9-9D49-93C0-7DA10902A3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4627775"/>
              <a:ext cx="1728193" cy="817449"/>
            </a:xfrm>
            <a:prstGeom prst="rect">
              <a:avLst/>
            </a:prstGeom>
          </p:spPr>
        </p:pic>
        <p:pic>
          <p:nvPicPr>
            <p:cNvPr id="16" name="Grafik 15">
              <a:extLst>
                <a:ext uri="{FF2B5EF4-FFF2-40B4-BE49-F238E27FC236}">
                  <a16:creationId xmlns:a16="http://schemas.microsoft.com/office/drawing/2014/main" xmlns="" id="{71B839E0-0E98-C142-B060-85CEF42371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08666" y="3532268"/>
              <a:ext cx="2506897" cy="1624924"/>
            </a:xfrm>
            <a:prstGeom prst="rect">
              <a:avLst/>
            </a:prstGeom>
          </p:spPr>
        </p:pic>
      </p:grpSp>
      <p:pic>
        <p:nvPicPr>
          <p:cNvPr id="17" name="Grafik 16">
            <a:extLst>
              <a:ext uri="{FF2B5EF4-FFF2-40B4-BE49-F238E27FC236}">
                <a16:creationId xmlns:a16="http://schemas.microsoft.com/office/drawing/2014/main" xmlns="" id="{9CEA56D8-76EE-B14B-9257-67CE6A93B07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2" t="2488" r="4496" b="6927"/>
          <a:stretch/>
        </p:blipFill>
        <p:spPr>
          <a:xfrm>
            <a:off x="9387290" y="3427677"/>
            <a:ext cx="1871663" cy="1795463"/>
          </a:xfrm>
          <a:prstGeom prst="rect">
            <a:avLst/>
          </a:prstGeom>
        </p:spPr>
      </p:pic>
      <p:cxnSp>
        <p:nvCxnSpPr>
          <p:cNvPr id="13" name="Gekrümmte Verbindung 12"/>
          <p:cNvCxnSpPr/>
          <p:nvPr/>
        </p:nvCxnSpPr>
        <p:spPr>
          <a:xfrm rot="16200000" flipH="1">
            <a:off x="9714326" y="2686197"/>
            <a:ext cx="763683" cy="453907"/>
          </a:xfrm>
          <a:prstGeom prst="curvedConnector3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1010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="" xmlns:a16="http://schemas.microsoft.com/office/drawing/2014/main" id="{34954E5D-59CB-33A0-BD70-20080F2ACD4C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1721739" y="1570383"/>
            <a:ext cx="2208816" cy="2135826"/>
          </a:xfrm>
          <a:prstGeom prst="roundRect">
            <a:avLst>
              <a:gd name="adj" fmla="val 50000"/>
            </a:avLst>
          </a:prstGeom>
          <a:solidFill>
            <a:srgbClr val="008691"/>
          </a:solidFill>
          <a:ln>
            <a:solidFill>
              <a:srgbClr val="008691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GB" dirty="0">
                <a:solidFill>
                  <a:schemeClr val="bg1"/>
                </a:solidFill>
                <a:latin typeface="Franklin Gothic Demi Cond" panose="020B0706030402020204" pitchFamily="34" charset="0"/>
              </a:rPr>
              <a:t>Establish a sustainable and federated infrastructure enabling open sharing of scientific results</a:t>
            </a:r>
            <a:endParaRPr lang="x-none" dirty="0">
              <a:solidFill>
                <a:schemeClr val="bg1"/>
              </a:solidFill>
              <a:latin typeface="Franklin Gothic Demi Cond" panose="020B07060304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0B92EFF1-3C79-7F03-889A-DF575EA50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426" y="235633"/>
            <a:ext cx="11240492" cy="603887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x-none" dirty="0"/>
              <a:t>Key Contribution</a:t>
            </a:r>
            <a:r>
              <a:rPr lang="en-IE" dirty="0"/>
              <a:t>s</a:t>
            </a:r>
            <a:r>
              <a:rPr lang="x-none" dirty="0"/>
              <a:t> to EOSC </a:t>
            </a:r>
            <a:r>
              <a:rPr lang="en-IE" dirty="0"/>
              <a:t>SRIA </a:t>
            </a:r>
            <a:endParaRPr lang="x-non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99D84C33-BE9A-4452-D888-4E27E8B3E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14595-6856-9B4E-BECB-F9B7E4876AE1}" type="slidenum">
              <a:rPr lang="nl-NL" smtClean="0"/>
              <a:pPr/>
              <a:t>5</a:t>
            </a:fld>
            <a:endParaRPr lang="nl-NL" dirty="0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4AE200B5-07CB-EE84-85F8-4A0B8D3AC6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x-none" dirty="0"/>
              <a:t>Contribution </a:t>
            </a:r>
            <a:r>
              <a:rPr lang="x-none"/>
              <a:t>of </a:t>
            </a:r>
            <a:r>
              <a:rPr lang="de-DE" dirty="0" smtClean="0"/>
              <a:t>Project CRAFT-OA</a:t>
            </a:r>
            <a:endParaRPr lang="x-non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C2733381-A6B7-DA75-6D65-FAC658CB128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nl-NL" dirty="0" smtClean="0"/>
              <a:t>15| </a:t>
            </a:r>
            <a:r>
              <a:rPr lang="nl-NL" dirty="0"/>
              <a:t>01 6</a:t>
            </a:r>
            <a:r>
              <a:rPr lang="nl-NL" dirty="0" smtClean="0"/>
              <a:t> 2023 </a:t>
            </a:r>
            <a:r>
              <a:rPr lang="nl-NL" dirty="0"/>
              <a:t>by </a:t>
            </a:r>
            <a:r>
              <a:rPr lang="nl-NL" dirty="0" smtClean="0"/>
              <a:t>Margo Bargheer</a:t>
            </a:r>
            <a:endParaRPr lang="nl-NL" dirty="0"/>
          </a:p>
        </p:txBody>
      </p:sp>
      <p:sp>
        <p:nvSpPr>
          <p:cNvPr id="7" name="AutoShape 2" descr="https://operas.hypotheses.org/files/2023/03/cropped-Copy-of-Banner_Operas_1380x280px.png"/>
          <p:cNvSpPr>
            <a:spLocks noChangeAspect="1" noChangeArrowheads="1"/>
          </p:cNvSpPr>
          <p:nvPr/>
        </p:nvSpPr>
        <p:spPr bwMode="auto">
          <a:xfrm>
            <a:off x="155575" y="-1265238"/>
            <a:ext cx="13011150" cy="2638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AutoShape 4" descr="https://operas.hypotheses.org/files/2023/03/cropped-Copy-of-Banner_Operas_1380x280px.png"/>
          <p:cNvSpPr>
            <a:spLocks noChangeAspect="1" noChangeArrowheads="1"/>
          </p:cNvSpPr>
          <p:nvPr/>
        </p:nvSpPr>
        <p:spPr bwMode="auto">
          <a:xfrm>
            <a:off x="307975" y="-1112838"/>
            <a:ext cx="13011150" cy="2638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0" name="Title 2">
            <a:extLst>
              <a:ext uri="{FF2B5EF4-FFF2-40B4-BE49-F238E27FC236}">
                <a16:creationId xmlns="" xmlns:a16="http://schemas.microsoft.com/office/drawing/2014/main" id="{0B92EFF1-3C79-7F03-889A-DF575EA50D9A}"/>
              </a:ext>
            </a:extLst>
          </p:cNvPr>
          <p:cNvSpPr txBox="1">
            <a:spLocks/>
          </p:cNvSpPr>
          <p:nvPr/>
        </p:nvSpPr>
        <p:spPr>
          <a:xfrm>
            <a:off x="1214457" y="2293865"/>
            <a:ext cx="518812" cy="60388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b="0" i="0" kern="1200">
                <a:solidFill>
                  <a:srgbClr val="008691"/>
                </a:solidFill>
                <a:latin typeface="Franklin Gothic Demi Cond" panose="020B0706030402020204" pitchFamily="34" charset="0"/>
                <a:ea typeface="Franklin Gothic Demi Cond" panose="020B0706030402020204" pitchFamily="34" charset="0"/>
                <a:cs typeface="Franklin Gothic Demi Cond" panose="020B0706030402020204" pitchFamily="34" charset="0"/>
              </a:defRPr>
            </a:lvl1pPr>
          </a:lstStyle>
          <a:p>
            <a:r>
              <a:rPr lang="de-DE" dirty="0" smtClean="0">
                <a:solidFill>
                  <a:srgbClr val="9A2658"/>
                </a:solidFill>
              </a:rPr>
              <a:t>3</a:t>
            </a:r>
            <a:endParaRPr lang="x-none" dirty="0">
              <a:solidFill>
                <a:srgbClr val="9A2658"/>
              </a:solidFill>
            </a:endParaRPr>
          </a:p>
        </p:txBody>
      </p:sp>
      <p:sp>
        <p:nvSpPr>
          <p:cNvPr id="12" name="Content Placeholder 1">
            <a:extLst>
              <a:ext uri="{FF2B5EF4-FFF2-40B4-BE49-F238E27FC236}">
                <a16:creationId xmlns="" xmlns:a16="http://schemas.microsoft.com/office/drawing/2014/main" id="{263284F6-97AD-6571-5647-73F60AAF9A77}"/>
              </a:ext>
            </a:extLst>
          </p:cNvPr>
          <p:cNvSpPr txBox="1">
            <a:spLocks/>
          </p:cNvSpPr>
          <p:nvPr/>
        </p:nvSpPr>
        <p:spPr>
          <a:xfrm>
            <a:off x="4285735" y="2208057"/>
            <a:ext cx="3628556" cy="36545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b="0" i="0" kern="1500" spc="0" baseline="0">
                <a:solidFill>
                  <a:schemeClr val="tx1"/>
                </a:solidFill>
                <a:latin typeface="Franklin Gothic Medium Cond" panose="020B0606030402020204" pitchFamily="34" charset="0"/>
                <a:ea typeface="Franklin Gothic Medium Cond" panose="020B0606030402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b="0" i="0" kern="12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b="0" i="0" kern="12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b="0" i="0" kern="12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b="0" i="0" kern="12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Publishing “</a:t>
            </a:r>
            <a:r>
              <a:rPr lang="de-DE" sz="1800" dirty="0" err="1">
                <a:solidFill>
                  <a:srgbClr val="9A2658"/>
                </a:solidFill>
                <a:latin typeface="Franklin Gothic Demi Cond" panose="020B0706030402020204" pitchFamily="34" charset="0"/>
              </a:rPr>
              <a:t>done</a:t>
            </a:r>
            <a:r>
              <a:rPr lang="de-DE" sz="1800" dirty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>
                <a:solidFill>
                  <a:srgbClr val="9A2658"/>
                </a:solidFill>
                <a:latin typeface="Franklin Gothic Demi Cond" panose="020B0706030402020204" pitchFamily="34" charset="0"/>
              </a:rPr>
              <a:t>right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”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enables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federated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infrastructures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and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shared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knowledge</a:t>
            </a:r>
            <a:endParaRPr lang="de-DE" sz="1800" dirty="0" smtClean="0">
              <a:solidFill>
                <a:srgbClr val="9A2658"/>
              </a:solidFill>
              <a:latin typeface="Franklin Gothic Demi Cond" panose="020B0706030402020204" pitchFamily="34" charset="0"/>
            </a:endParaRPr>
          </a:p>
          <a:p>
            <a:pPr marL="18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Science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should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define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the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features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of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its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publishing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system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to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bring a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cultural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shift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towards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sharing</a:t>
            </a:r>
            <a:endParaRPr lang="de-DE" sz="1800" dirty="0" smtClean="0">
              <a:solidFill>
                <a:srgbClr val="9A2658"/>
              </a:solidFill>
              <a:latin typeface="Franklin Gothic Demi Cond" panose="020B0706030402020204" pitchFamily="34" charset="0"/>
            </a:endParaRPr>
          </a:p>
          <a:p>
            <a:pPr marL="18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Technical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maturity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is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prerequisite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for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federated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infrastructures</a:t>
            </a:r>
            <a:endParaRPr lang="de-DE" sz="1800" dirty="0" smtClean="0">
              <a:solidFill>
                <a:srgbClr val="9A2658"/>
              </a:solidFill>
              <a:latin typeface="Franklin Gothic Demi Cond" panose="020B0706030402020204" pitchFamily="34" charset="0"/>
            </a:endParaRPr>
          </a:p>
          <a:p>
            <a:pPr marL="18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Technical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maturity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is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prerequisite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for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sustainability</a:t>
            </a:r>
            <a:endParaRPr lang="de-DE" sz="1800" dirty="0">
              <a:solidFill>
                <a:srgbClr val="9A2658"/>
              </a:solidFill>
              <a:latin typeface="Franklin Gothic Demi Cond" panose="020B0706030402020204" pitchFamily="34" charset="0"/>
            </a:endParaRP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xmlns="" id="{A2AE79A5-F8EB-DD4C-BD2D-510FFFE173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4292" y="1799209"/>
            <a:ext cx="1260140" cy="817696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xmlns="" id="{1B68761D-B8DD-8A47-8174-03624A6CA7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0605" y="1259902"/>
            <a:ext cx="1260140" cy="817696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xmlns="" id="{119C556F-E3EA-4D40-B899-D7816B34689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23" t="6636" b="-1"/>
          <a:stretch/>
        </p:blipFill>
        <p:spPr>
          <a:xfrm>
            <a:off x="9444280" y="2627128"/>
            <a:ext cx="1674288" cy="1665968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xmlns="" id="{A2AE79A5-F8EB-DD4C-BD2D-510FFFE173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6354" y="1944042"/>
            <a:ext cx="1004428" cy="651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691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598811A8-390F-1B5C-56FD-8AF56FB98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426" y="235633"/>
            <a:ext cx="11240491" cy="603887"/>
          </a:xfrm>
          <a:solidFill>
            <a:schemeClr val="bg1"/>
          </a:solidFill>
        </p:spPr>
        <p:txBody>
          <a:bodyPr/>
          <a:lstStyle/>
          <a:p>
            <a:r>
              <a:rPr lang="x-none" dirty="0"/>
              <a:t>Key </a:t>
            </a:r>
            <a:r>
              <a:rPr lang="en-IE" dirty="0" err="1"/>
              <a:t>i</a:t>
            </a:r>
            <a:r>
              <a:rPr lang="x-none" dirty="0"/>
              <a:t>mpacts</a:t>
            </a:r>
            <a:r>
              <a:rPr lang="en-IE" dirty="0"/>
              <a:t> and deliverables</a:t>
            </a:r>
            <a:endParaRPr lang="x-non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F4914AB7-4F8D-D468-B514-4CD49218A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14595-6856-9B4E-BECB-F9B7E4876AE1}" type="slidenum">
              <a:rPr lang="nl-NL" smtClean="0"/>
              <a:pPr/>
              <a:t>6</a:t>
            </a:fld>
            <a:endParaRPr lang="nl-NL" dirty="0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D3F7B688-BE49-E25C-77D9-CCCACD1706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x-none"/>
              <a:t>Contribution of </a:t>
            </a:r>
            <a:r>
              <a:rPr lang="de-DE" dirty="0"/>
              <a:t>Project </a:t>
            </a:r>
            <a:r>
              <a:rPr lang="de-DE" dirty="0" smtClean="0"/>
              <a:t>CRAFT-OA</a:t>
            </a:r>
            <a:endParaRPr lang="x-none" dirty="0"/>
          </a:p>
          <a:p>
            <a:endParaRPr lang="x-non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4585BE55-A8F5-B7EB-485D-AF18E218500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nl-NL" dirty="0"/>
              <a:t>15| 01 6 2023 by Margo Bargheer</a:t>
            </a:r>
          </a:p>
        </p:txBody>
      </p:sp>
      <p:sp>
        <p:nvSpPr>
          <p:cNvPr id="8" name="Content Placeholder 1">
            <a:extLst>
              <a:ext uri="{FF2B5EF4-FFF2-40B4-BE49-F238E27FC236}">
                <a16:creationId xmlns="" xmlns:a16="http://schemas.microsoft.com/office/drawing/2014/main" id="{263284F6-97AD-6571-5647-73F60AAF9A77}"/>
              </a:ext>
            </a:extLst>
          </p:cNvPr>
          <p:cNvSpPr txBox="1">
            <a:spLocks/>
          </p:cNvSpPr>
          <p:nvPr/>
        </p:nvSpPr>
        <p:spPr>
          <a:xfrm>
            <a:off x="1721742" y="1528113"/>
            <a:ext cx="5538868" cy="4722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500" b="0" i="0" kern="1500" spc="0" baseline="0">
                <a:solidFill>
                  <a:schemeClr val="tx1"/>
                </a:solidFill>
                <a:latin typeface="Franklin Gothic Medium Cond" panose="020B0606030402020204" pitchFamily="34" charset="0"/>
                <a:ea typeface="Franklin Gothic Medium Cond" panose="020B0606030402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b="0" i="0" kern="12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b="0" i="0" kern="12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b="0" i="0" kern="12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500" b="0" i="0" kern="12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Enabling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smaller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journals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to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be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indexed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in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widest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range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of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data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aggregations</a:t>
            </a:r>
            <a:endParaRPr lang="de-DE" sz="1800" dirty="0" smtClean="0">
              <a:solidFill>
                <a:srgbClr val="9A2658"/>
              </a:solidFill>
              <a:latin typeface="Franklin Gothic Demi Cond" panose="020B0706030402020204" pitchFamily="34" charset="0"/>
            </a:endParaRPr>
          </a:p>
          <a:p>
            <a:pPr marL="18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Clear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technical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standards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as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a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roadmap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for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technical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maturity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,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interoperability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and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sustainability</a:t>
            </a:r>
            <a:endParaRPr lang="de-DE" sz="1800" dirty="0" smtClean="0">
              <a:solidFill>
                <a:srgbClr val="9A2658"/>
              </a:solidFill>
              <a:latin typeface="Franklin Gothic Demi Cond" panose="020B0706030402020204" pitchFamily="34" charset="0"/>
            </a:endParaRPr>
          </a:p>
          <a:p>
            <a:pPr marL="18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Living Handbook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for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journal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platform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operation</a:t>
            </a:r>
            <a:endParaRPr lang="de-DE" sz="1800" dirty="0" smtClean="0">
              <a:solidFill>
                <a:srgbClr val="9A2658"/>
              </a:solidFill>
              <a:latin typeface="Franklin Gothic Demi Cond" panose="020B0706030402020204" pitchFamily="34" charset="0"/>
            </a:endParaRPr>
          </a:p>
          <a:p>
            <a:pPr marL="18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two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summer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schools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for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journal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managers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with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reusable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curriculum</a:t>
            </a:r>
            <a:endParaRPr lang="de-DE" sz="1800" dirty="0" smtClean="0">
              <a:solidFill>
                <a:srgbClr val="9A2658"/>
              </a:solidFill>
              <a:latin typeface="Franklin Gothic Demi Cond" panose="020B0706030402020204" pitchFamily="34" charset="0"/>
            </a:endParaRPr>
          </a:p>
          <a:p>
            <a:pPr marL="18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Building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networks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of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IPSPs</a:t>
            </a:r>
          </a:p>
          <a:p>
            <a:pPr marL="18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Diamond Discovery Hub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to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enhance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visibility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and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recognition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of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Diamond Open Access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content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,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journals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,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platforms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and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service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provider</a:t>
            </a:r>
            <a:endParaRPr lang="de-DE" sz="1800" dirty="0" smtClean="0">
              <a:solidFill>
                <a:srgbClr val="9A2658"/>
              </a:solidFill>
              <a:latin typeface="Franklin Gothic Demi Cond" panose="020B0706030402020204" pitchFamily="34" charset="0"/>
            </a:endParaRPr>
          </a:p>
          <a:p>
            <a:pPr marL="18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Onboarding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of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Diamond Open Access IPSPs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into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the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EOSC</a:t>
            </a:r>
          </a:p>
          <a:p>
            <a:pPr marL="180000" indent="-1800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Building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the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Diamond Open Access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capacity</a:t>
            </a:r>
            <a:r>
              <a:rPr lang="de-DE" sz="1800" dirty="0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 </a:t>
            </a:r>
            <a:r>
              <a:rPr lang="de-DE" sz="1800" dirty="0" err="1" smtClean="0">
                <a:solidFill>
                  <a:srgbClr val="9A2658"/>
                </a:solidFill>
                <a:latin typeface="Franklin Gothic Demi Cond" panose="020B0706030402020204" pitchFamily="34" charset="0"/>
              </a:rPr>
              <a:t>centre</a:t>
            </a:r>
            <a:endParaRPr lang="de-DE" sz="1800" dirty="0">
              <a:solidFill>
                <a:srgbClr val="9A2658"/>
              </a:solidFill>
              <a:latin typeface="Franklin Gothic Demi Cond" panose="020B0706030402020204" pitchFamily="34" charset="0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1" t="26863" r="3079" b="11836"/>
          <a:stretch/>
        </p:blipFill>
        <p:spPr>
          <a:xfrm>
            <a:off x="7985091" y="2215262"/>
            <a:ext cx="3929405" cy="2003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320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5BE33610-ECF1-D75D-D2A8-4F40BDF26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14595-6856-9B4E-BECB-F9B7E4876AE1}" type="slidenum">
              <a:rPr lang="nl-NL" smtClean="0"/>
              <a:pPr/>
              <a:t>7</a:t>
            </a:fld>
            <a:endParaRPr lang="nl-NL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C60C05E5-DBE8-7782-1A13-563D509EBF5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nl-NL" dirty="0" smtClean="0"/>
              <a:t>14 </a:t>
            </a:r>
            <a:r>
              <a:rPr lang="nl-NL" dirty="0"/>
              <a:t>| </a:t>
            </a:r>
            <a:r>
              <a:rPr lang="nl-NL" dirty="0" smtClean="0"/>
              <a:t>06 </a:t>
            </a:r>
            <a:r>
              <a:rPr lang="nl-NL" dirty="0"/>
              <a:t>| </a:t>
            </a:r>
            <a:r>
              <a:rPr lang="nl-NL" dirty="0" smtClean="0"/>
              <a:t>2023 </a:t>
            </a:r>
            <a:r>
              <a:rPr lang="nl-NL" dirty="0"/>
              <a:t>by </a:t>
            </a:r>
            <a:r>
              <a:rPr lang="nl-NL" dirty="0" smtClean="0"/>
              <a:t>Margo Bargheer</a:t>
            </a:r>
            <a:endParaRPr lang="nl-NL" dirty="0"/>
          </a:p>
        </p:txBody>
      </p:sp>
      <p:sp>
        <p:nvSpPr>
          <p:cNvPr id="7" name="Inhaltsplatzhalter 6"/>
          <p:cNvSpPr>
            <a:spLocks noGrp="1"/>
          </p:cNvSpPr>
          <p:nvPr>
            <p:ph sz="half" idx="15"/>
          </p:nvPr>
        </p:nvSpPr>
        <p:spPr>
          <a:xfrm>
            <a:off x="647262" y="1404849"/>
            <a:ext cx="6075889" cy="4382541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b="1" dirty="0" smtClean="0">
                <a:solidFill>
                  <a:srgbClr val="9A2658"/>
                </a:solidFill>
              </a:rPr>
              <a:t>Partners </a:t>
            </a:r>
            <a:r>
              <a:rPr lang="de-DE" b="1" dirty="0" err="1" smtClean="0">
                <a:solidFill>
                  <a:srgbClr val="9A2658"/>
                </a:solidFill>
              </a:rPr>
              <a:t>of</a:t>
            </a:r>
            <a:r>
              <a:rPr lang="de-DE" b="1" dirty="0" smtClean="0">
                <a:solidFill>
                  <a:srgbClr val="9A2658"/>
                </a:solidFill>
              </a:rPr>
              <a:t> </a:t>
            </a:r>
            <a:r>
              <a:rPr lang="de-DE" b="1" dirty="0" err="1" smtClean="0">
                <a:solidFill>
                  <a:srgbClr val="9A2658"/>
                </a:solidFill>
              </a:rPr>
              <a:t>the</a:t>
            </a:r>
            <a:r>
              <a:rPr lang="de-DE" b="1" dirty="0" smtClean="0">
                <a:solidFill>
                  <a:srgbClr val="9A2658"/>
                </a:solidFill>
              </a:rPr>
              <a:t> </a:t>
            </a:r>
            <a:r>
              <a:rPr lang="de-DE" b="1" dirty="0" err="1" smtClean="0">
                <a:solidFill>
                  <a:srgbClr val="9A2658"/>
                </a:solidFill>
              </a:rPr>
              <a:t>Consortium</a:t>
            </a:r>
            <a:endParaRPr lang="de-DE" b="1" dirty="0" smtClean="0">
              <a:solidFill>
                <a:srgbClr val="9A2658"/>
              </a:solidFill>
            </a:endParaRPr>
          </a:p>
          <a:p>
            <a:pPr marL="180000" indent="-180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dirty="0" err="1" smtClean="0"/>
              <a:t>OpenAIRE</a:t>
            </a:r>
            <a:r>
              <a:rPr lang="de-DE" dirty="0" smtClean="0"/>
              <a:t> AMKE (</a:t>
            </a:r>
            <a:r>
              <a:rPr lang="de-DE" dirty="0" err="1" smtClean="0"/>
              <a:t>research</a:t>
            </a:r>
            <a:r>
              <a:rPr lang="de-DE" dirty="0" smtClean="0"/>
              <a:t> </a:t>
            </a:r>
            <a:r>
              <a:rPr lang="de-DE" dirty="0" err="1" smtClean="0"/>
              <a:t>graph</a:t>
            </a:r>
            <a:r>
              <a:rPr lang="de-DE" dirty="0" smtClean="0"/>
              <a:t>, </a:t>
            </a:r>
            <a:r>
              <a:rPr lang="de-DE" dirty="0" err="1" smtClean="0"/>
              <a:t>tools</a:t>
            </a:r>
            <a:r>
              <a:rPr lang="de-DE" dirty="0" smtClean="0"/>
              <a:t>, </a:t>
            </a:r>
            <a:r>
              <a:rPr lang="de-DE" dirty="0" err="1" smtClean="0"/>
              <a:t>data</a:t>
            </a:r>
            <a:r>
              <a:rPr lang="de-DE" dirty="0" smtClean="0"/>
              <a:t> </a:t>
            </a:r>
            <a:r>
              <a:rPr lang="de-DE" dirty="0" err="1" smtClean="0"/>
              <a:t>enhancement</a:t>
            </a:r>
            <a:r>
              <a:rPr lang="de-DE" dirty="0" smtClean="0"/>
              <a:t>, EOSC </a:t>
            </a:r>
            <a:r>
              <a:rPr lang="de-DE" dirty="0" err="1" smtClean="0"/>
              <a:t>onboarding</a:t>
            </a:r>
            <a:r>
              <a:rPr lang="de-DE" dirty="0" smtClean="0"/>
              <a:t>)</a:t>
            </a:r>
          </a:p>
          <a:p>
            <a:pPr marL="180000" indent="-180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dirty="0" err="1" smtClean="0"/>
              <a:t>CoalitionS</a:t>
            </a:r>
            <a:r>
              <a:rPr lang="de-DE" dirty="0" smtClean="0"/>
              <a:t> (</a:t>
            </a:r>
            <a:r>
              <a:rPr lang="de-DE" dirty="0" err="1" smtClean="0"/>
              <a:t>policy</a:t>
            </a:r>
            <a:r>
              <a:rPr lang="de-DE" dirty="0" smtClean="0"/>
              <a:t> </a:t>
            </a:r>
            <a:r>
              <a:rPr lang="de-DE" dirty="0" err="1" smtClean="0"/>
              <a:t>building</a:t>
            </a:r>
            <a:r>
              <a:rPr lang="de-DE" dirty="0" smtClean="0"/>
              <a:t>, </a:t>
            </a:r>
            <a:r>
              <a:rPr lang="de-DE" dirty="0" err="1" smtClean="0"/>
              <a:t>PlanS</a:t>
            </a:r>
            <a:r>
              <a:rPr lang="de-DE" dirty="0"/>
              <a:t>)</a:t>
            </a:r>
            <a:endParaRPr lang="de-DE" dirty="0" smtClean="0"/>
          </a:p>
          <a:p>
            <a:pPr marL="180000" indent="-180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dirty="0" smtClean="0"/>
              <a:t>Directory </a:t>
            </a:r>
            <a:r>
              <a:rPr lang="de-DE" dirty="0" err="1" smtClean="0"/>
              <a:t>of</a:t>
            </a:r>
            <a:r>
              <a:rPr lang="de-DE" dirty="0" smtClean="0"/>
              <a:t> Open Access Journals (</a:t>
            </a:r>
            <a:r>
              <a:rPr lang="de-DE" dirty="0" err="1" smtClean="0"/>
              <a:t>basic</a:t>
            </a:r>
            <a:r>
              <a:rPr lang="de-DE" dirty="0" smtClean="0"/>
              <a:t> </a:t>
            </a:r>
            <a:r>
              <a:rPr lang="de-DE" dirty="0" err="1" smtClean="0"/>
              <a:t>publishing</a:t>
            </a:r>
            <a:r>
              <a:rPr lang="de-DE" dirty="0" smtClean="0"/>
              <a:t> </a:t>
            </a:r>
            <a:r>
              <a:rPr lang="de-DE" dirty="0" err="1" smtClean="0"/>
              <a:t>infrastructure</a:t>
            </a:r>
            <a:r>
              <a:rPr lang="de-DE" dirty="0" smtClean="0"/>
              <a:t>)</a:t>
            </a:r>
          </a:p>
          <a:p>
            <a:pPr marL="180000" indent="-180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dirty="0" smtClean="0"/>
              <a:t>OPERAS AISBL (</a:t>
            </a:r>
            <a:r>
              <a:rPr lang="de-DE" dirty="0" err="1" smtClean="0"/>
              <a:t>sustainability</a:t>
            </a:r>
            <a:r>
              <a:rPr lang="de-DE" dirty="0" smtClean="0"/>
              <a:t>, </a:t>
            </a:r>
            <a:r>
              <a:rPr lang="de-DE" dirty="0" err="1" smtClean="0"/>
              <a:t>connection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HSS </a:t>
            </a:r>
            <a:r>
              <a:rPr lang="de-DE" dirty="0" err="1" smtClean="0"/>
              <a:t>communities</a:t>
            </a:r>
            <a:r>
              <a:rPr lang="de-DE" dirty="0" smtClean="0"/>
              <a:t>)</a:t>
            </a:r>
          </a:p>
          <a:p>
            <a:pPr marL="180000" indent="-180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dirty="0" smtClean="0"/>
              <a:t>EGI (AAI </a:t>
            </a:r>
            <a:r>
              <a:rPr lang="de-DE" dirty="0" err="1" smtClean="0"/>
              <a:t>infrastructure</a:t>
            </a:r>
            <a:r>
              <a:rPr lang="de-DE" dirty="0" smtClean="0"/>
              <a:t>, EOSC </a:t>
            </a:r>
            <a:r>
              <a:rPr lang="de-DE" dirty="0" err="1" smtClean="0"/>
              <a:t>onboarding</a:t>
            </a:r>
            <a:r>
              <a:rPr lang="de-DE" dirty="0" smtClean="0"/>
              <a:t>)</a:t>
            </a:r>
          </a:p>
          <a:p>
            <a:pPr marL="180000" indent="-180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dirty="0" err="1" smtClean="0"/>
              <a:t>Association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European University Presses (</a:t>
            </a:r>
            <a:r>
              <a:rPr lang="de-DE" dirty="0" err="1" smtClean="0"/>
              <a:t>scholarly</a:t>
            </a:r>
            <a:r>
              <a:rPr lang="de-DE" dirty="0" smtClean="0"/>
              <a:t> </a:t>
            </a:r>
            <a:r>
              <a:rPr lang="de-DE" dirty="0" err="1" smtClean="0"/>
              <a:t>communities</a:t>
            </a:r>
            <a:r>
              <a:rPr lang="de-DE" dirty="0" smtClean="0"/>
              <a:t>, </a:t>
            </a:r>
            <a:r>
              <a:rPr lang="de-DE" dirty="0" err="1" smtClean="0"/>
              <a:t>networking</a:t>
            </a:r>
            <a:r>
              <a:rPr lang="de-DE" dirty="0" smtClean="0"/>
              <a:t> </a:t>
            </a:r>
            <a:r>
              <a:rPr lang="de-DE" dirty="0" err="1" smtClean="0"/>
              <a:t>editors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publishers</a:t>
            </a:r>
            <a:endParaRPr lang="de-DE" dirty="0" smtClean="0"/>
          </a:p>
          <a:p>
            <a:pPr marL="180000" indent="-180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dirty="0" smtClean="0"/>
              <a:t>EOSC </a:t>
            </a:r>
            <a:r>
              <a:rPr lang="de-DE" dirty="0" err="1" smtClean="0"/>
              <a:t>Association</a:t>
            </a:r>
            <a:endParaRPr lang="de-DE" dirty="0" smtClean="0"/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de-DE" b="1" dirty="0" err="1">
                <a:solidFill>
                  <a:srgbClr val="9A2658"/>
                </a:solidFill>
              </a:rPr>
              <a:t>Representatives</a:t>
            </a:r>
            <a:r>
              <a:rPr lang="de-DE" b="1" dirty="0">
                <a:solidFill>
                  <a:srgbClr val="9A2658"/>
                </a:solidFill>
              </a:rPr>
              <a:t> in </a:t>
            </a:r>
            <a:r>
              <a:rPr lang="de-DE" b="1" dirty="0" err="1">
                <a:solidFill>
                  <a:srgbClr val="9A2658"/>
                </a:solidFill>
              </a:rPr>
              <a:t>the</a:t>
            </a:r>
            <a:r>
              <a:rPr lang="de-DE" b="1" dirty="0">
                <a:solidFill>
                  <a:srgbClr val="9A2658"/>
                </a:solidFill>
              </a:rPr>
              <a:t> </a:t>
            </a:r>
            <a:r>
              <a:rPr lang="de-DE" b="1" dirty="0" err="1">
                <a:solidFill>
                  <a:srgbClr val="9A2658"/>
                </a:solidFill>
              </a:rPr>
              <a:t>joint</a:t>
            </a:r>
            <a:r>
              <a:rPr lang="de-DE" b="1" dirty="0">
                <a:solidFill>
                  <a:srgbClr val="9A2658"/>
                </a:solidFill>
              </a:rPr>
              <a:t> </a:t>
            </a:r>
            <a:r>
              <a:rPr lang="de-DE" b="1" dirty="0" err="1">
                <a:solidFill>
                  <a:srgbClr val="9A2658"/>
                </a:solidFill>
              </a:rPr>
              <a:t>advisory</a:t>
            </a:r>
            <a:r>
              <a:rPr lang="de-DE" b="1" dirty="0">
                <a:solidFill>
                  <a:srgbClr val="9A2658"/>
                </a:solidFill>
              </a:rPr>
              <a:t> </a:t>
            </a:r>
            <a:r>
              <a:rPr lang="de-DE" b="1" dirty="0" err="1">
                <a:solidFill>
                  <a:srgbClr val="9A2658"/>
                </a:solidFill>
              </a:rPr>
              <a:t>board</a:t>
            </a:r>
            <a:r>
              <a:rPr lang="de-DE" b="1" dirty="0">
                <a:solidFill>
                  <a:srgbClr val="9A2658"/>
                </a:solidFill>
              </a:rPr>
              <a:t> </a:t>
            </a:r>
          </a:p>
          <a:p>
            <a:pPr marL="180000" indent="-180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dirty="0"/>
              <a:t>PKP (</a:t>
            </a:r>
            <a:r>
              <a:rPr lang="de-DE" dirty="0" err="1"/>
              <a:t>release</a:t>
            </a:r>
            <a:r>
              <a:rPr lang="de-DE" dirty="0"/>
              <a:t> </a:t>
            </a:r>
            <a:r>
              <a:rPr lang="de-DE" dirty="0" err="1"/>
              <a:t>management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OJS, </a:t>
            </a:r>
            <a:r>
              <a:rPr lang="de-DE" dirty="0" err="1"/>
              <a:t>community</a:t>
            </a:r>
            <a:r>
              <a:rPr lang="de-DE" dirty="0"/>
              <a:t> </a:t>
            </a:r>
            <a:r>
              <a:rPr lang="de-DE" dirty="0" err="1"/>
              <a:t>building</a:t>
            </a:r>
            <a:r>
              <a:rPr lang="de-DE" dirty="0"/>
              <a:t>)</a:t>
            </a:r>
          </a:p>
          <a:p>
            <a:pPr marL="180000" indent="-180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dirty="0" err="1"/>
              <a:t>Lyrasis</a:t>
            </a:r>
            <a:r>
              <a:rPr lang="de-DE" dirty="0"/>
              <a:t> (</a:t>
            </a:r>
            <a:r>
              <a:rPr lang="de-DE" dirty="0" err="1"/>
              <a:t>release</a:t>
            </a:r>
            <a:r>
              <a:rPr lang="de-DE" dirty="0"/>
              <a:t> </a:t>
            </a:r>
            <a:r>
              <a:rPr lang="de-DE" dirty="0" err="1"/>
              <a:t>management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Dspace</a:t>
            </a:r>
            <a:r>
              <a:rPr lang="de-DE" dirty="0"/>
              <a:t>, </a:t>
            </a:r>
            <a:r>
              <a:rPr lang="de-DE" dirty="0" err="1"/>
              <a:t>community</a:t>
            </a:r>
            <a:r>
              <a:rPr lang="de-DE" dirty="0"/>
              <a:t> </a:t>
            </a:r>
            <a:r>
              <a:rPr lang="de-DE" dirty="0" err="1" smtClean="0"/>
              <a:t>building</a:t>
            </a:r>
            <a:endParaRPr lang="de-DE" dirty="0" smtClean="0"/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de-DE" b="1" dirty="0">
                <a:solidFill>
                  <a:srgbClr val="9A2658"/>
                </a:solidFill>
              </a:rPr>
              <a:t>Sister </a:t>
            </a:r>
            <a:r>
              <a:rPr lang="de-DE" b="1" dirty="0" err="1">
                <a:solidFill>
                  <a:srgbClr val="9A2658"/>
                </a:solidFill>
              </a:rPr>
              <a:t>projects</a:t>
            </a:r>
            <a:r>
              <a:rPr lang="de-DE" b="1" dirty="0">
                <a:solidFill>
                  <a:srgbClr val="9A2658"/>
                </a:solidFill>
              </a:rPr>
              <a:t>  </a:t>
            </a:r>
            <a:r>
              <a:rPr lang="de-DE" b="1" dirty="0" err="1">
                <a:solidFill>
                  <a:srgbClr val="9A2658"/>
                </a:solidFill>
              </a:rPr>
              <a:t>and</a:t>
            </a:r>
            <a:r>
              <a:rPr lang="de-DE" b="1" dirty="0">
                <a:solidFill>
                  <a:srgbClr val="9A2658"/>
                </a:solidFill>
              </a:rPr>
              <a:t> initiatives</a:t>
            </a:r>
          </a:p>
          <a:p>
            <a:pPr marL="180000" indent="-180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dirty="0"/>
              <a:t>Project DIAMAS – </a:t>
            </a:r>
            <a:r>
              <a:rPr lang="de-DE" dirty="0" err="1"/>
              <a:t>Developing</a:t>
            </a:r>
            <a:r>
              <a:rPr lang="de-DE" dirty="0"/>
              <a:t> </a:t>
            </a:r>
            <a:r>
              <a:rPr lang="de-DE" dirty="0" err="1"/>
              <a:t>institutional</a:t>
            </a:r>
            <a:r>
              <a:rPr lang="de-DE" dirty="0"/>
              <a:t> Open Access Publishing Models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Advance</a:t>
            </a:r>
            <a:r>
              <a:rPr lang="de-DE" dirty="0"/>
              <a:t> </a:t>
            </a:r>
            <a:r>
              <a:rPr lang="de-DE" dirty="0" err="1"/>
              <a:t>Scholarly</a:t>
            </a:r>
            <a:r>
              <a:rPr lang="de-DE" dirty="0"/>
              <a:t> Communication, </a:t>
            </a:r>
            <a:r>
              <a:rPr lang="de-DE" dirty="0" err="1"/>
              <a:t>with</a:t>
            </a:r>
            <a:r>
              <a:rPr lang="de-DE" dirty="0"/>
              <a:t> EQSIP - Extensible Quality Standard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Institutional</a:t>
            </a:r>
            <a:r>
              <a:rPr lang="de-DE" dirty="0"/>
              <a:t> Publishing</a:t>
            </a:r>
            <a:r>
              <a:rPr lang="de-DE" dirty="0" smtClean="0"/>
              <a:t>)</a:t>
            </a:r>
          </a:p>
          <a:p>
            <a:pPr marL="180000" indent="-180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dirty="0" smtClean="0"/>
              <a:t>Project PALOMERA</a:t>
            </a:r>
            <a:r>
              <a:rPr lang="en-GB" dirty="0" smtClean="0"/>
              <a:t>– </a:t>
            </a:r>
            <a:r>
              <a:rPr lang="en-GB" dirty="0"/>
              <a:t>Policy Alignment of Open Access Monographs in the European Research Area</a:t>
            </a:r>
            <a:r>
              <a:rPr lang="de-DE" dirty="0" smtClean="0"/>
              <a:t> </a:t>
            </a:r>
          </a:p>
          <a:p>
            <a:pPr marL="180000" indent="-180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many</a:t>
            </a:r>
            <a:r>
              <a:rPr lang="de-DE" dirty="0" smtClean="0"/>
              <a:t> </a:t>
            </a:r>
            <a:r>
              <a:rPr lang="de-DE" dirty="0" err="1" smtClean="0"/>
              <a:t>more</a:t>
            </a:r>
            <a:endParaRPr lang="en-GB" dirty="0"/>
          </a:p>
          <a:p>
            <a:pPr marL="180000" indent="-180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 rotWithShape="1">
          <a:blip r:embed="rId2"/>
          <a:srcRect l="2874" b="8293"/>
          <a:stretch/>
        </p:blipFill>
        <p:spPr bwMode="auto">
          <a:xfrm>
            <a:off x="7118936" y="137554"/>
            <a:ext cx="5073064" cy="6218796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8434315" y="4988775"/>
            <a:ext cx="635943" cy="635378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="" xmlns:a16="http://schemas.microsoft.com/office/drawing/2014/main" id="{B9BB88A6-0636-22B7-7E9D-E6798F3CF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426" y="235633"/>
            <a:ext cx="11240491" cy="603887"/>
          </a:xfrm>
          <a:solidFill>
            <a:schemeClr val="bg1"/>
          </a:solidFill>
        </p:spPr>
        <p:txBody>
          <a:bodyPr/>
          <a:lstStyle/>
          <a:p>
            <a:r>
              <a:rPr lang="de-DE" dirty="0" smtClean="0"/>
              <a:t>CRAFT-OA </a:t>
            </a:r>
            <a:r>
              <a:rPr lang="de-DE" dirty="0" err="1" smtClean="0"/>
              <a:t>collaborates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aligns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endParaRPr lang="x-none" dirty="0"/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866" y="137554"/>
            <a:ext cx="1629556" cy="443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3" t="64179" r="56365" b="22202"/>
          <a:stretch/>
        </p:blipFill>
        <p:spPr bwMode="auto">
          <a:xfrm>
            <a:off x="2158536" y="6094026"/>
            <a:ext cx="4114800" cy="763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12641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4204654E-AF1A-310F-C257-7D83602D5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426" y="235633"/>
            <a:ext cx="11240491" cy="603887"/>
          </a:xfrm>
          <a:solidFill>
            <a:schemeClr val="bg1"/>
          </a:solidFill>
        </p:spPr>
        <p:txBody>
          <a:bodyPr/>
          <a:lstStyle/>
          <a:p>
            <a:r>
              <a:rPr lang="en-IE" dirty="0" smtClean="0"/>
              <a:t>Vision? Making Institutional Diamond Open Access a default!</a:t>
            </a:r>
            <a:endParaRPr lang="x-non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8A8383C5-1D76-5755-41BB-51EC70ABC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14595-6856-9B4E-BECB-F9B7E4876AE1}" type="slidenum">
              <a:rPr lang="nl-NL" smtClean="0"/>
              <a:pPr/>
              <a:t>8</a:t>
            </a:fld>
            <a:endParaRPr lang="nl-NL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552177E-4EDB-5254-9FDF-DA53E90276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nl-NL" dirty="0"/>
              <a:t>15| 01 6 2023 by Margo Bargheer</a:t>
            </a:r>
          </a:p>
        </p:txBody>
      </p:sp>
      <p:grpSp>
        <p:nvGrpSpPr>
          <p:cNvPr id="15" name="Gruppieren 14"/>
          <p:cNvGrpSpPr/>
          <p:nvPr/>
        </p:nvGrpSpPr>
        <p:grpSpPr>
          <a:xfrm>
            <a:off x="2151123" y="3004117"/>
            <a:ext cx="8750687" cy="3853883"/>
            <a:chOff x="311426" y="2355848"/>
            <a:chExt cx="8750687" cy="3853883"/>
          </a:xfrm>
        </p:grpSpPr>
        <p:pic>
          <p:nvPicPr>
            <p:cNvPr id="8" name="Grafik 7"/>
            <p:cNvPicPr>
              <a:picLocks noChangeAspect="1"/>
            </p:cNvPicPr>
            <p:nvPr/>
          </p:nvPicPr>
          <p:blipFill>
            <a:blip r:embed="rId2"/>
            <a:srcRect l="6057" r="2766"/>
            <a:stretch/>
          </p:blipFill>
          <p:spPr bwMode="auto">
            <a:xfrm>
              <a:off x="4421310" y="2548313"/>
              <a:ext cx="4640803" cy="2656251"/>
            </a:xfrm>
            <a:prstGeom prst="rect">
              <a:avLst/>
            </a:prstGeom>
          </p:spPr>
        </p:pic>
        <p:sp>
          <p:nvSpPr>
            <p:cNvPr id="9" name="Freihandform 8"/>
            <p:cNvSpPr/>
            <p:nvPr/>
          </p:nvSpPr>
          <p:spPr bwMode="auto">
            <a:xfrm>
              <a:off x="4512174" y="4390170"/>
              <a:ext cx="1367338" cy="46426"/>
            </a:xfrm>
            <a:custGeom>
              <a:avLst/>
              <a:gdLst/>
              <a:ahLst/>
              <a:cxnLst/>
              <a:rect l="l" t="t" r="r" b="b"/>
              <a:pathLst>
                <a:path w="43200" h="43200" fill="none" extrusionOk="0">
                  <a:moveTo>
                    <a:pt x="0" y="43200"/>
                  </a:moveTo>
                  <a:cubicBezTo>
                    <a:pt x="1114" y="34560"/>
                    <a:pt x="3344" y="8640"/>
                    <a:pt x="4459" y="0"/>
                  </a:cubicBezTo>
                  <a:cubicBezTo>
                    <a:pt x="5574" y="0"/>
                    <a:pt x="6689" y="0"/>
                    <a:pt x="7803" y="17280"/>
                  </a:cubicBezTo>
                  <a:cubicBezTo>
                    <a:pt x="9197" y="25920"/>
                    <a:pt x="10312" y="25920"/>
                    <a:pt x="11427" y="25920"/>
                  </a:cubicBezTo>
                  <a:cubicBezTo>
                    <a:pt x="12541" y="25920"/>
                    <a:pt x="13656" y="17280"/>
                    <a:pt x="14771" y="17280"/>
                  </a:cubicBezTo>
                  <a:cubicBezTo>
                    <a:pt x="16165" y="17280"/>
                    <a:pt x="17280" y="17280"/>
                    <a:pt x="18394" y="17280"/>
                  </a:cubicBezTo>
                  <a:cubicBezTo>
                    <a:pt x="19509" y="17280"/>
                    <a:pt x="20624" y="17280"/>
                    <a:pt x="21739" y="25920"/>
                  </a:cubicBezTo>
                  <a:cubicBezTo>
                    <a:pt x="23969" y="43200"/>
                    <a:pt x="25083" y="43200"/>
                    <a:pt x="27592" y="34560"/>
                  </a:cubicBezTo>
                  <a:cubicBezTo>
                    <a:pt x="31215" y="17280"/>
                    <a:pt x="33166" y="8640"/>
                    <a:pt x="34281" y="8640"/>
                  </a:cubicBezTo>
                  <a:cubicBezTo>
                    <a:pt x="36232" y="8640"/>
                    <a:pt x="37347" y="8640"/>
                    <a:pt x="38461" y="8640"/>
                  </a:cubicBezTo>
                  <a:cubicBezTo>
                    <a:pt x="39576" y="17280"/>
                    <a:pt x="40970" y="17280"/>
                    <a:pt x="42085" y="17280"/>
                  </a:cubicBezTo>
                  <a:lnTo>
                    <a:pt x="43200" y="17280"/>
                  </a:lnTo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ihandform 9"/>
            <p:cNvSpPr/>
            <p:nvPr/>
          </p:nvSpPr>
          <p:spPr bwMode="auto">
            <a:xfrm>
              <a:off x="4512174" y="5059482"/>
              <a:ext cx="3863832" cy="46426"/>
            </a:xfrm>
            <a:custGeom>
              <a:avLst/>
              <a:gdLst/>
              <a:ahLst/>
              <a:cxnLst/>
              <a:rect l="l" t="t" r="r" b="b"/>
              <a:pathLst>
                <a:path w="43200" h="43200" fill="none" extrusionOk="0">
                  <a:moveTo>
                    <a:pt x="0" y="16799"/>
                  </a:moveTo>
                  <a:cubicBezTo>
                    <a:pt x="394" y="16799"/>
                    <a:pt x="789" y="19199"/>
                    <a:pt x="1282" y="21600"/>
                  </a:cubicBezTo>
                  <a:cubicBezTo>
                    <a:pt x="1775" y="24000"/>
                    <a:pt x="2268" y="26400"/>
                    <a:pt x="2663" y="26400"/>
                  </a:cubicBezTo>
                  <a:cubicBezTo>
                    <a:pt x="3057" y="28800"/>
                    <a:pt x="3649" y="31200"/>
                    <a:pt x="4043" y="31200"/>
                  </a:cubicBezTo>
                  <a:cubicBezTo>
                    <a:pt x="4438" y="33600"/>
                    <a:pt x="4931" y="36000"/>
                    <a:pt x="5523" y="40800"/>
                  </a:cubicBezTo>
                  <a:cubicBezTo>
                    <a:pt x="5917" y="43200"/>
                    <a:pt x="6608" y="43200"/>
                    <a:pt x="7101" y="43200"/>
                  </a:cubicBezTo>
                  <a:cubicBezTo>
                    <a:pt x="7693" y="40800"/>
                    <a:pt x="8087" y="40800"/>
                    <a:pt x="8482" y="38400"/>
                  </a:cubicBezTo>
                  <a:cubicBezTo>
                    <a:pt x="9172" y="36000"/>
                    <a:pt x="9764" y="31200"/>
                    <a:pt x="10356" y="28800"/>
                  </a:cubicBezTo>
                  <a:cubicBezTo>
                    <a:pt x="10849" y="28800"/>
                    <a:pt x="11243" y="28800"/>
                    <a:pt x="11638" y="28800"/>
                  </a:cubicBezTo>
                  <a:cubicBezTo>
                    <a:pt x="12131" y="26400"/>
                    <a:pt x="12723" y="24000"/>
                    <a:pt x="13117" y="24000"/>
                  </a:cubicBezTo>
                  <a:cubicBezTo>
                    <a:pt x="13512" y="19199"/>
                    <a:pt x="14498" y="11999"/>
                    <a:pt x="15583" y="7199"/>
                  </a:cubicBezTo>
                  <a:cubicBezTo>
                    <a:pt x="16273" y="4799"/>
                    <a:pt x="16668" y="2400"/>
                    <a:pt x="17161" y="0"/>
                  </a:cubicBezTo>
                  <a:cubicBezTo>
                    <a:pt x="17556" y="0"/>
                    <a:pt x="18049" y="0"/>
                    <a:pt x="18739" y="0"/>
                  </a:cubicBezTo>
                  <a:cubicBezTo>
                    <a:pt x="19430" y="7199"/>
                    <a:pt x="20219" y="7199"/>
                    <a:pt x="20909" y="11999"/>
                  </a:cubicBezTo>
                  <a:cubicBezTo>
                    <a:pt x="21304" y="14399"/>
                    <a:pt x="21797" y="16799"/>
                    <a:pt x="22586" y="24000"/>
                  </a:cubicBezTo>
                  <a:cubicBezTo>
                    <a:pt x="23079" y="24000"/>
                    <a:pt x="23769" y="26400"/>
                    <a:pt x="24756" y="26400"/>
                  </a:cubicBezTo>
                  <a:cubicBezTo>
                    <a:pt x="25347" y="26400"/>
                    <a:pt x="25742" y="26400"/>
                    <a:pt x="26334" y="26400"/>
                  </a:cubicBezTo>
                  <a:cubicBezTo>
                    <a:pt x="27419" y="24000"/>
                    <a:pt x="28208" y="21600"/>
                    <a:pt x="28701" y="16799"/>
                  </a:cubicBezTo>
                  <a:cubicBezTo>
                    <a:pt x="29391" y="14399"/>
                    <a:pt x="29983" y="11999"/>
                    <a:pt x="30378" y="11999"/>
                  </a:cubicBezTo>
                  <a:cubicBezTo>
                    <a:pt x="30969" y="11999"/>
                    <a:pt x="31561" y="11999"/>
                    <a:pt x="32646" y="11999"/>
                  </a:cubicBezTo>
                  <a:cubicBezTo>
                    <a:pt x="33534" y="11999"/>
                    <a:pt x="34619" y="14399"/>
                    <a:pt x="35013" y="14399"/>
                  </a:cubicBezTo>
                  <a:cubicBezTo>
                    <a:pt x="35408" y="16799"/>
                    <a:pt x="36000" y="19199"/>
                    <a:pt x="36887" y="19199"/>
                  </a:cubicBezTo>
                  <a:cubicBezTo>
                    <a:pt x="37578" y="19199"/>
                    <a:pt x="37972" y="19199"/>
                    <a:pt x="38367" y="19199"/>
                  </a:cubicBezTo>
                  <a:cubicBezTo>
                    <a:pt x="39057" y="24000"/>
                    <a:pt x="39452" y="26400"/>
                    <a:pt x="39945" y="26400"/>
                  </a:cubicBezTo>
                  <a:cubicBezTo>
                    <a:pt x="40339" y="26400"/>
                    <a:pt x="40832" y="26400"/>
                    <a:pt x="41326" y="28800"/>
                  </a:cubicBezTo>
                  <a:cubicBezTo>
                    <a:pt x="41720" y="31200"/>
                    <a:pt x="42312" y="31200"/>
                    <a:pt x="42706" y="31200"/>
                  </a:cubicBezTo>
                  <a:lnTo>
                    <a:pt x="43200" y="28800"/>
                  </a:lnTo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pic>
          <p:nvPicPr>
            <p:cNvPr id="11" name="Grafik 10"/>
            <p:cNvPicPr>
              <a:picLocks noChangeAspect="1"/>
            </p:cNvPicPr>
            <p:nvPr/>
          </p:nvPicPr>
          <p:blipFill rotWithShape="1">
            <a:blip r:embed="rId3"/>
            <a:srcRect b="10455"/>
            <a:stretch/>
          </p:blipFill>
          <p:spPr bwMode="auto">
            <a:xfrm>
              <a:off x="311426" y="2355848"/>
              <a:ext cx="4094332" cy="3853883"/>
            </a:xfrm>
            <a:prstGeom prst="rect">
              <a:avLst/>
            </a:prstGeom>
            <a:ln w="6349">
              <a:solidFill>
                <a:schemeClr val="bg1">
                  <a:lumMod val="74901"/>
                </a:schemeClr>
              </a:solidFill>
              <a:prstDash val="solid"/>
            </a:ln>
          </p:spPr>
        </p:pic>
        <p:sp>
          <p:nvSpPr>
            <p:cNvPr id="12" name="Freihandform 11"/>
            <p:cNvSpPr/>
            <p:nvPr/>
          </p:nvSpPr>
          <p:spPr bwMode="auto">
            <a:xfrm>
              <a:off x="6058042" y="3200494"/>
              <a:ext cx="2656211" cy="46426"/>
            </a:xfrm>
            <a:custGeom>
              <a:avLst/>
              <a:gdLst/>
              <a:ahLst/>
              <a:cxnLst/>
              <a:rect l="l" t="t" r="r" b="b"/>
              <a:pathLst>
                <a:path w="43200" h="43200" fill="none" extrusionOk="0">
                  <a:moveTo>
                    <a:pt x="0" y="43200"/>
                  </a:moveTo>
                  <a:cubicBezTo>
                    <a:pt x="1114" y="34560"/>
                    <a:pt x="3344" y="8640"/>
                    <a:pt x="4459" y="0"/>
                  </a:cubicBezTo>
                  <a:cubicBezTo>
                    <a:pt x="5574" y="0"/>
                    <a:pt x="6689" y="0"/>
                    <a:pt x="7803" y="17280"/>
                  </a:cubicBezTo>
                  <a:cubicBezTo>
                    <a:pt x="9197" y="25920"/>
                    <a:pt x="10312" y="25920"/>
                    <a:pt x="11427" y="25920"/>
                  </a:cubicBezTo>
                  <a:cubicBezTo>
                    <a:pt x="12541" y="25920"/>
                    <a:pt x="13656" y="17280"/>
                    <a:pt x="14771" y="17280"/>
                  </a:cubicBezTo>
                  <a:cubicBezTo>
                    <a:pt x="16165" y="17280"/>
                    <a:pt x="17280" y="17280"/>
                    <a:pt x="18394" y="17280"/>
                  </a:cubicBezTo>
                  <a:cubicBezTo>
                    <a:pt x="19509" y="17280"/>
                    <a:pt x="20624" y="17280"/>
                    <a:pt x="21739" y="25920"/>
                  </a:cubicBezTo>
                  <a:cubicBezTo>
                    <a:pt x="23969" y="43200"/>
                    <a:pt x="25083" y="43200"/>
                    <a:pt x="27592" y="34560"/>
                  </a:cubicBezTo>
                  <a:cubicBezTo>
                    <a:pt x="31215" y="17280"/>
                    <a:pt x="33166" y="8640"/>
                    <a:pt x="34281" y="8640"/>
                  </a:cubicBezTo>
                  <a:cubicBezTo>
                    <a:pt x="36232" y="8640"/>
                    <a:pt x="37347" y="8640"/>
                    <a:pt x="38461" y="8640"/>
                  </a:cubicBezTo>
                  <a:cubicBezTo>
                    <a:pt x="39576" y="17280"/>
                    <a:pt x="40970" y="17280"/>
                    <a:pt x="42085" y="17280"/>
                  </a:cubicBezTo>
                  <a:lnTo>
                    <a:pt x="43200" y="17280"/>
                  </a:lnTo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4" name="Text Placeholder 4">
            <a:extLst>
              <a:ext uri="{FF2B5EF4-FFF2-40B4-BE49-F238E27FC236}">
                <a16:creationId xmlns="" xmlns:a16="http://schemas.microsoft.com/office/drawing/2014/main" id="{3ED46473-65E1-5C70-8D40-40E69E33E1C5}"/>
              </a:ext>
            </a:extLst>
          </p:cNvPr>
          <p:cNvSpPr txBox="1">
            <a:spLocks/>
          </p:cNvSpPr>
          <p:nvPr/>
        </p:nvSpPr>
        <p:spPr>
          <a:xfrm>
            <a:off x="1721741" y="1268760"/>
            <a:ext cx="9830176" cy="21158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900" b="0" i="0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Franklin Gothic Medium Cond" panose="020B0606030402020204" pitchFamily="34" charset="0"/>
                <a:ea typeface="Franklin Gothic Medium Cond" panose="020B0606030402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Roboto Light" panose="02000000000000000000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Roboto Light" panose="02000000000000000000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Light" panose="02000000000000000000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Roboto Light" panose="02000000000000000000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0000" indent="-180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dirty="0" err="1" smtClean="0">
                <a:solidFill>
                  <a:srgbClr val="9A2658"/>
                </a:solidFill>
              </a:rPr>
              <a:t>Creating</a:t>
            </a:r>
            <a:r>
              <a:rPr lang="de-DE" dirty="0" smtClean="0">
                <a:solidFill>
                  <a:srgbClr val="9A2658"/>
                </a:solidFill>
              </a:rPr>
              <a:t> a </a:t>
            </a:r>
            <a:r>
              <a:rPr lang="de-DE" dirty="0" err="1" smtClean="0">
                <a:solidFill>
                  <a:srgbClr val="9A2658"/>
                </a:solidFill>
              </a:rPr>
              <a:t>trusted</a:t>
            </a:r>
            <a:r>
              <a:rPr lang="de-DE" dirty="0" smtClean="0">
                <a:solidFill>
                  <a:srgbClr val="9A2658"/>
                </a:solidFill>
              </a:rPr>
              <a:t> </a:t>
            </a:r>
            <a:r>
              <a:rPr lang="de-DE" dirty="0" err="1" smtClean="0">
                <a:solidFill>
                  <a:srgbClr val="9A2658"/>
                </a:solidFill>
              </a:rPr>
              <a:t>and</a:t>
            </a:r>
            <a:r>
              <a:rPr lang="de-DE" dirty="0" smtClean="0">
                <a:solidFill>
                  <a:srgbClr val="9A2658"/>
                </a:solidFill>
              </a:rPr>
              <a:t> </a:t>
            </a:r>
            <a:r>
              <a:rPr lang="de-DE" dirty="0" err="1" smtClean="0">
                <a:solidFill>
                  <a:srgbClr val="9A2658"/>
                </a:solidFill>
              </a:rPr>
              <a:t>federated</a:t>
            </a:r>
            <a:r>
              <a:rPr lang="de-DE" dirty="0" smtClean="0">
                <a:solidFill>
                  <a:srgbClr val="9A2658"/>
                </a:solidFill>
              </a:rPr>
              <a:t> </a:t>
            </a:r>
            <a:r>
              <a:rPr lang="de-DE" dirty="0" err="1" smtClean="0">
                <a:solidFill>
                  <a:srgbClr val="9A2658"/>
                </a:solidFill>
              </a:rPr>
              <a:t>system</a:t>
            </a:r>
            <a:r>
              <a:rPr lang="de-DE" dirty="0" smtClean="0">
                <a:solidFill>
                  <a:srgbClr val="9A2658"/>
                </a:solidFill>
              </a:rPr>
              <a:t> </a:t>
            </a:r>
            <a:r>
              <a:rPr lang="de-DE" dirty="0" err="1" smtClean="0">
                <a:solidFill>
                  <a:srgbClr val="9A2658"/>
                </a:solidFill>
              </a:rPr>
              <a:t>for</a:t>
            </a:r>
            <a:r>
              <a:rPr lang="de-DE" dirty="0" smtClean="0">
                <a:solidFill>
                  <a:srgbClr val="9A2658"/>
                </a:solidFill>
              </a:rPr>
              <a:t> </a:t>
            </a:r>
            <a:r>
              <a:rPr lang="de-DE" dirty="0" err="1" smtClean="0">
                <a:solidFill>
                  <a:srgbClr val="9A2658"/>
                </a:solidFill>
              </a:rPr>
              <a:t>scholarly</a:t>
            </a:r>
            <a:r>
              <a:rPr lang="de-DE" dirty="0" smtClean="0">
                <a:solidFill>
                  <a:srgbClr val="9A2658"/>
                </a:solidFill>
              </a:rPr>
              <a:t> </a:t>
            </a:r>
            <a:r>
              <a:rPr lang="de-DE" dirty="0" err="1" smtClean="0">
                <a:solidFill>
                  <a:srgbClr val="9A2658"/>
                </a:solidFill>
              </a:rPr>
              <a:t>publishing</a:t>
            </a:r>
            <a:r>
              <a:rPr lang="de-DE" dirty="0" smtClean="0">
                <a:solidFill>
                  <a:srgbClr val="9A2658"/>
                </a:solidFill>
              </a:rPr>
              <a:t>, </a:t>
            </a:r>
          </a:p>
          <a:p>
            <a:pPr marL="180000" indent="-180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dirty="0" err="1" smtClean="0">
                <a:solidFill>
                  <a:srgbClr val="9A2658"/>
                </a:solidFill>
              </a:rPr>
              <a:t>sustainable</a:t>
            </a:r>
            <a:r>
              <a:rPr lang="de-DE" dirty="0" smtClean="0">
                <a:solidFill>
                  <a:srgbClr val="9A2658"/>
                </a:solidFill>
              </a:rPr>
              <a:t> </a:t>
            </a:r>
            <a:r>
              <a:rPr lang="de-DE" dirty="0" err="1" smtClean="0">
                <a:solidFill>
                  <a:srgbClr val="9A2658"/>
                </a:solidFill>
              </a:rPr>
              <a:t>and</a:t>
            </a:r>
            <a:r>
              <a:rPr lang="de-DE" dirty="0" smtClean="0">
                <a:solidFill>
                  <a:srgbClr val="9A2658"/>
                </a:solidFill>
              </a:rPr>
              <a:t> </a:t>
            </a:r>
            <a:r>
              <a:rPr lang="de-DE" dirty="0" err="1" smtClean="0">
                <a:solidFill>
                  <a:srgbClr val="9A2658"/>
                </a:solidFill>
              </a:rPr>
              <a:t>governed</a:t>
            </a:r>
            <a:r>
              <a:rPr lang="de-DE" dirty="0" smtClean="0">
                <a:solidFill>
                  <a:srgbClr val="9A2658"/>
                </a:solidFill>
              </a:rPr>
              <a:t> </a:t>
            </a:r>
            <a:r>
              <a:rPr lang="de-DE" dirty="0" err="1" smtClean="0">
                <a:solidFill>
                  <a:srgbClr val="9A2658"/>
                </a:solidFill>
              </a:rPr>
              <a:t>by</a:t>
            </a:r>
            <a:r>
              <a:rPr lang="de-DE" dirty="0" smtClean="0">
                <a:solidFill>
                  <a:srgbClr val="9A2658"/>
                </a:solidFill>
              </a:rPr>
              <a:t> </a:t>
            </a:r>
            <a:r>
              <a:rPr lang="de-DE" dirty="0" err="1" smtClean="0">
                <a:solidFill>
                  <a:srgbClr val="9A2658"/>
                </a:solidFill>
              </a:rPr>
              <a:t>science</a:t>
            </a:r>
            <a:r>
              <a:rPr lang="de-DE" dirty="0" smtClean="0">
                <a:solidFill>
                  <a:srgbClr val="9A2658"/>
                </a:solidFill>
              </a:rPr>
              <a:t> </a:t>
            </a:r>
            <a:r>
              <a:rPr lang="de-DE" dirty="0" err="1" smtClean="0">
                <a:solidFill>
                  <a:srgbClr val="9A2658"/>
                </a:solidFill>
              </a:rPr>
              <a:t>itself</a:t>
            </a:r>
            <a:endParaRPr lang="de-DE" dirty="0" smtClean="0">
              <a:solidFill>
                <a:srgbClr val="9A2658"/>
              </a:solidFill>
            </a:endParaRPr>
          </a:p>
          <a:p>
            <a:pPr marL="180000" indent="-180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dirty="0" err="1" smtClean="0">
                <a:solidFill>
                  <a:srgbClr val="9A2658"/>
                </a:solidFill>
              </a:rPr>
              <a:t>Contributing</a:t>
            </a:r>
            <a:r>
              <a:rPr lang="de-DE" dirty="0" smtClean="0">
                <a:solidFill>
                  <a:srgbClr val="9A2658"/>
                </a:solidFill>
              </a:rPr>
              <a:t> </a:t>
            </a:r>
            <a:r>
              <a:rPr lang="de-DE" dirty="0" err="1" smtClean="0">
                <a:solidFill>
                  <a:srgbClr val="9A2658"/>
                </a:solidFill>
              </a:rPr>
              <a:t>to</a:t>
            </a:r>
            <a:r>
              <a:rPr lang="de-DE" dirty="0" smtClean="0">
                <a:solidFill>
                  <a:srgbClr val="9A2658"/>
                </a:solidFill>
              </a:rPr>
              <a:t> open </a:t>
            </a:r>
            <a:r>
              <a:rPr lang="de-DE" dirty="0" err="1" smtClean="0">
                <a:solidFill>
                  <a:srgbClr val="9A2658"/>
                </a:solidFill>
              </a:rPr>
              <a:t>science</a:t>
            </a:r>
            <a:r>
              <a:rPr lang="de-DE" dirty="0" smtClean="0">
                <a:solidFill>
                  <a:srgbClr val="9A2658"/>
                </a:solidFill>
              </a:rPr>
              <a:t> </a:t>
            </a:r>
            <a:r>
              <a:rPr lang="de-DE" dirty="0" err="1" smtClean="0">
                <a:solidFill>
                  <a:srgbClr val="9A2658"/>
                </a:solidFill>
              </a:rPr>
              <a:t>paradigms</a:t>
            </a:r>
            <a:r>
              <a:rPr lang="de-DE" dirty="0" smtClean="0">
                <a:solidFill>
                  <a:srgbClr val="9A2658"/>
                </a:solidFill>
              </a:rPr>
              <a:t>, </a:t>
            </a:r>
          </a:p>
          <a:p>
            <a:pPr marL="180000" indent="-180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dirty="0" smtClean="0">
                <a:solidFill>
                  <a:srgbClr val="9A2658"/>
                </a:solidFill>
              </a:rPr>
              <a:t>Making FAIR </a:t>
            </a:r>
            <a:r>
              <a:rPr lang="de-DE" dirty="0" err="1" smtClean="0">
                <a:solidFill>
                  <a:srgbClr val="9A2658"/>
                </a:solidFill>
              </a:rPr>
              <a:t>the</a:t>
            </a:r>
            <a:r>
              <a:rPr lang="de-DE" dirty="0" smtClean="0">
                <a:solidFill>
                  <a:srgbClr val="9A2658"/>
                </a:solidFill>
              </a:rPr>
              <a:t> </a:t>
            </a:r>
            <a:r>
              <a:rPr lang="de-DE" dirty="0" err="1" smtClean="0">
                <a:solidFill>
                  <a:srgbClr val="9A2658"/>
                </a:solidFill>
              </a:rPr>
              <a:t>default</a:t>
            </a:r>
            <a:r>
              <a:rPr lang="de-DE" dirty="0" smtClean="0">
                <a:solidFill>
                  <a:srgbClr val="9A2658"/>
                </a:solidFill>
              </a:rPr>
              <a:t> in open </a:t>
            </a:r>
            <a:r>
              <a:rPr lang="de-DE" dirty="0" err="1" smtClean="0">
                <a:solidFill>
                  <a:srgbClr val="9A2658"/>
                </a:solidFill>
              </a:rPr>
              <a:t>access</a:t>
            </a:r>
            <a:r>
              <a:rPr lang="de-DE" dirty="0" smtClean="0">
                <a:solidFill>
                  <a:srgbClr val="9A2658"/>
                </a:solidFill>
              </a:rPr>
              <a:t> </a:t>
            </a:r>
            <a:r>
              <a:rPr lang="de-DE" dirty="0" err="1" smtClean="0">
                <a:solidFill>
                  <a:srgbClr val="9A2658"/>
                </a:solidFill>
              </a:rPr>
              <a:t>publishing</a:t>
            </a:r>
            <a:endParaRPr lang="de-DE" dirty="0" smtClean="0">
              <a:solidFill>
                <a:srgbClr val="9A2658"/>
              </a:solidFill>
            </a:endParaRPr>
          </a:p>
          <a:p>
            <a:pPr marL="180000" indent="-1800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de-DE" dirty="0" err="1" smtClean="0">
                <a:solidFill>
                  <a:srgbClr val="9A2658"/>
                </a:solidFill>
              </a:rPr>
              <a:t>Bringing</a:t>
            </a:r>
            <a:r>
              <a:rPr lang="de-DE" dirty="0" smtClean="0">
                <a:solidFill>
                  <a:srgbClr val="9A2658"/>
                </a:solidFill>
              </a:rPr>
              <a:t> </a:t>
            </a:r>
            <a:r>
              <a:rPr lang="de-DE" dirty="0" err="1" smtClean="0">
                <a:solidFill>
                  <a:srgbClr val="9A2658"/>
                </a:solidFill>
              </a:rPr>
              <a:t>institutional</a:t>
            </a:r>
            <a:r>
              <a:rPr lang="de-DE" dirty="0" smtClean="0">
                <a:solidFill>
                  <a:srgbClr val="9A2658"/>
                </a:solidFill>
              </a:rPr>
              <a:t> </a:t>
            </a:r>
            <a:r>
              <a:rPr lang="de-DE" dirty="0" err="1" smtClean="0">
                <a:solidFill>
                  <a:srgbClr val="9A2658"/>
                </a:solidFill>
              </a:rPr>
              <a:t>publishing</a:t>
            </a:r>
            <a:r>
              <a:rPr lang="de-DE" dirty="0" smtClean="0">
                <a:solidFill>
                  <a:srgbClr val="9A2658"/>
                </a:solidFill>
              </a:rPr>
              <a:t> </a:t>
            </a:r>
            <a:r>
              <a:rPr lang="de-DE" dirty="0" err="1" smtClean="0">
                <a:solidFill>
                  <a:srgbClr val="9A2658"/>
                </a:solidFill>
              </a:rPr>
              <a:t>and</a:t>
            </a:r>
            <a:r>
              <a:rPr lang="de-DE" dirty="0" smtClean="0">
                <a:solidFill>
                  <a:srgbClr val="9A2658"/>
                </a:solidFill>
              </a:rPr>
              <a:t> HSS </a:t>
            </a:r>
            <a:r>
              <a:rPr lang="de-DE" dirty="0" err="1" smtClean="0">
                <a:solidFill>
                  <a:srgbClr val="9A2658"/>
                </a:solidFill>
              </a:rPr>
              <a:t>into</a:t>
            </a:r>
            <a:r>
              <a:rPr lang="de-DE" dirty="0" smtClean="0">
                <a:solidFill>
                  <a:srgbClr val="9A2658"/>
                </a:solidFill>
              </a:rPr>
              <a:t> </a:t>
            </a:r>
            <a:r>
              <a:rPr lang="de-DE" dirty="0" err="1" smtClean="0">
                <a:solidFill>
                  <a:srgbClr val="9A2658"/>
                </a:solidFill>
              </a:rPr>
              <a:t>the</a:t>
            </a:r>
            <a:r>
              <a:rPr lang="de-DE" dirty="0" smtClean="0">
                <a:solidFill>
                  <a:srgbClr val="9A2658"/>
                </a:solidFill>
              </a:rPr>
              <a:t> EOSC</a:t>
            </a:r>
          </a:p>
        </p:txBody>
      </p:sp>
    </p:spTree>
    <p:extLst>
      <p:ext uri="{BB962C8B-B14F-4D97-AF65-F5344CB8AC3E}">
        <p14:creationId xmlns:p14="http://schemas.microsoft.com/office/powerpoint/2010/main" val="560733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resentation7" id="{B91C56FE-5A9B-C24A-AFFA-133FB1C68414}" vid="{5FCD33CA-DC53-7B43-958E-3CD65528C4D3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C737CA0440CB947B17CA0D6EBAF2777" ma:contentTypeVersion="0" ma:contentTypeDescription="Create a new document." ma:contentTypeScope="" ma:versionID="a0499d7623599626af3932435aec8437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764bea3eb9b1a5be8fd57fac5fb459b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F4D142D-1B68-47E4-B408-6A65396036D2}"/>
</file>

<file path=customXml/itemProps2.xml><?xml version="1.0" encoding="utf-8"?>
<ds:datastoreItem xmlns:ds="http://schemas.openxmlformats.org/officeDocument/2006/customXml" ds:itemID="{1675059D-33B3-49CF-9D9A-0235F355A018}"/>
</file>

<file path=customXml/itemProps3.xml><?xml version="1.0" encoding="utf-8"?>
<ds:datastoreItem xmlns:ds="http://schemas.openxmlformats.org/officeDocument/2006/customXml" ds:itemID="{E7556E12-D1D4-47DC-935C-DA72D109B4DF}"/>
</file>

<file path=docProps/app.xml><?xml version="1.0" encoding="utf-8"?>
<Properties xmlns="http://schemas.openxmlformats.org/officeDocument/2006/extended-properties" xmlns:vt="http://schemas.openxmlformats.org/officeDocument/2006/docPropsVTypes">
  <Template>Kantoorthema</Template>
  <TotalTime>0</TotalTime>
  <Words>669</Words>
  <Application>Microsoft Office PowerPoint</Application>
  <PresentationFormat>Benutzerdefiniert</PresentationFormat>
  <Paragraphs>90</Paragraphs>
  <Slides>8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9" baseType="lpstr">
      <vt:lpstr>Kantoorthema</vt:lpstr>
      <vt:lpstr>CRAFT-OA</vt:lpstr>
      <vt:lpstr>CRAFT-OA</vt:lpstr>
      <vt:lpstr>Key Contributions to EOSC SRIA </vt:lpstr>
      <vt:lpstr>Key Contributions to EOSC SRIA </vt:lpstr>
      <vt:lpstr>Key Contributions to EOSC SRIA </vt:lpstr>
      <vt:lpstr>Key impacts and deliverables</vt:lpstr>
      <vt:lpstr>CRAFT-OA collaborates and aligns with</vt:lpstr>
      <vt:lpstr>Vision? Making Institutional Diamond Open Access a default!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Ute Gusenheimer</dc:creator>
  <cp:lastModifiedBy>Margo Bargheer</cp:lastModifiedBy>
  <cp:revision>28</cp:revision>
  <dcterms:created xsi:type="dcterms:W3CDTF">2023-06-05T12:30:30Z</dcterms:created>
  <dcterms:modified xsi:type="dcterms:W3CDTF">2023-06-15T05:46:21Z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bd9ddd1-4d20-43f6-abfa-fc3c07406f94_Enabled">
    <vt:lpwstr>true</vt:lpwstr>
  </property>
  <property fmtid="{D5CDD505-2E9C-101B-9397-08002B2CF9AE}" pid="3" name="MSIP_Label_6bd9ddd1-4d20-43f6-abfa-fc3c07406f94_SetDate">
    <vt:lpwstr>2023-06-09T10:04:54Z</vt:lpwstr>
  </property>
  <property fmtid="{D5CDD505-2E9C-101B-9397-08002B2CF9AE}" pid="4" name="MSIP_Label_6bd9ddd1-4d20-43f6-abfa-fc3c07406f94_Method">
    <vt:lpwstr>Standard</vt:lpwstr>
  </property>
  <property fmtid="{D5CDD505-2E9C-101B-9397-08002B2CF9AE}" pid="5" name="MSIP_Label_6bd9ddd1-4d20-43f6-abfa-fc3c07406f94_Name">
    <vt:lpwstr>Commission Use</vt:lpwstr>
  </property>
  <property fmtid="{D5CDD505-2E9C-101B-9397-08002B2CF9AE}" pid="6" name="MSIP_Label_6bd9ddd1-4d20-43f6-abfa-fc3c07406f94_SiteId">
    <vt:lpwstr>b24c8b06-522c-46fe-9080-70926f8dddb1</vt:lpwstr>
  </property>
  <property fmtid="{D5CDD505-2E9C-101B-9397-08002B2CF9AE}" pid="7" name="MSIP_Label_6bd9ddd1-4d20-43f6-abfa-fc3c07406f94_ActionId">
    <vt:lpwstr>26090116-f8b9-4873-bd6a-93203bebac80</vt:lpwstr>
  </property>
  <property fmtid="{D5CDD505-2E9C-101B-9397-08002B2CF9AE}" pid="8" name="MSIP_Label_6bd9ddd1-4d20-43f6-abfa-fc3c07406f94_ContentBits">
    <vt:lpwstr>0</vt:lpwstr>
  </property>
  <property fmtid="{D5CDD505-2E9C-101B-9397-08002B2CF9AE}" pid="9" name="ContentTypeId">
    <vt:lpwstr>0x0101005C737CA0440CB947B17CA0D6EBAF2777</vt:lpwstr>
  </property>
  <property fmtid="{D5CDD505-2E9C-101B-9397-08002B2CF9AE}" pid="10" name="Order">
    <vt:r8>436300</vt:r8>
  </property>
  <property fmtid="{D5CDD505-2E9C-101B-9397-08002B2CF9AE}" pid="11" name="xd_Signature">
    <vt:bool>false</vt:bool>
  </property>
  <property fmtid="{D5CDD505-2E9C-101B-9397-08002B2CF9AE}" pid="12" name="xd_ProgID">
    <vt:lpwstr/>
  </property>
  <property fmtid="{D5CDD505-2E9C-101B-9397-08002B2CF9AE}" pid="13" name="_SourceUrl">
    <vt:lpwstr/>
  </property>
  <property fmtid="{D5CDD505-2E9C-101B-9397-08002B2CF9AE}" pid="14" name="_SharedFileIndex">
    <vt:lpwstr/>
  </property>
  <property fmtid="{D5CDD505-2E9C-101B-9397-08002B2CF9AE}" pid="15" name="ComplianceAssetId">
    <vt:lpwstr/>
  </property>
  <property fmtid="{D5CDD505-2E9C-101B-9397-08002B2CF9AE}" pid="16" name="TemplateUrl">
    <vt:lpwstr/>
  </property>
  <property fmtid="{D5CDD505-2E9C-101B-9397-08002B2CF9AE}" pid="17" name="_ExtendedDescription">
    <vt:lpwstr/>
  </property>
  <property fmtid="{D5CDD505-2E9C-101B-9397-08002B2CF9AE}" pid="18" name="TriggerFlowInfo">
    <vt:lpwstr/>
  </property>
</Properties>
</file>